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76" r:id="rId5"/>
    <p:sldId id="397" r:id="rId6"/>
    <p:sldId id="398" r:id="rId7"/>
    <p:sldId id="360" r:id="rId8"/>
    <p:sldId id="439" r:id="rId9"/>
    <p:sldId id="440" r:id="rId10"/>
    <p:sldId id="359" r:id="rId11"/>
    <p:sldId id="484" r:id="rId12"/>
    <p:sldId id="512" r:id="rId13"/>
    <p:sldId id="368" r:id="rId14"/>
    <p:sldId id="291" r:id="rId15"/>
    <p:sldId id="426" r:id="rId16"/>
    <p:sldId id="399" r:id="rId17"/>
    <p:sldId id="258" r:id="rId18"/>
    <p:sldId id="259" r:id="rId19"/>
    <p:sldId id="511" r:id="rId20"/>
    <p:sldId id="371" r:id="rId21"/>
    <p:sldId id="412" r:id="rId22"/>
    <p:sldId id="414" r:id="rId23"/>
    <p:sldId id="415" r:id="rId24"/>
    <p:sldId id="416" r:id="rId25"/>
    <p:sldId id="374" r:id="rId26"/>
    <p:sldId id="336" r:id="rId27"/>
    <p:sldId id="463" r:id="rId28"/>
    <p:sldId id="375" r:id="rId29"/>
    <p:sldId id="383" r:id="rId30"/>
    <p:sldId id="483" r:id="rId31"/>
    <p:sldId id="480" r:id="rId32"/>
    <p:sldId id="268" r:id="rId33"/>
    <p:sldId id="478" r:id="rId34"/>
    <p:sldId id="378" r:id="rId35"/>
    <p:sldId id="343" r:id="rId36"/>
    <p:sldId id="510" r:id="rId37"/>
    <p:sldId id="438" r:id="rId38"/>
    <p:sldId id="469" r:id="rId39"/>
    <p:sldId id="500" r:id="rId40"/>
    <p:sldId id="501" r:id="rId41"/>
    <p:sldId id="502" r:id="rId42"/>
    <p:sldId id="503" r:id="rId43"/>
    <p:sldId id="504" r:id="rId44"/>
    <p:sldId id="505" r:id="rId45"/>
    <p:sldId id="506" r:id="rId46"/>
    <p:sldId id="507" r:id="rId47"/>
    <p:sldId id="508" r:id="rId48"/>
    <p:sldId id="509" r:id="rId49"/>
    <p:sldId id="462" r:id="rId5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714"/>
    <a:srgbClr val="002060"/>
    <a:srgbClr val="FFFF00"/>
    <a:srgbClr val="FF9900"/>
    <a:srgbClr val="FF0066"/>
    <a:srgbClr val="FFCCFF"/>
    <a:srgbClr val="FFCC00"/>
    <a:srgbClr val="DEEBF7"/>
    <a:srgbClr val="CCD9F8"/>
    <a:srgbClr val="CDD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5214" autoAdjust="0"/>
  </p:normalViewPr>
  <p:slideViewPr>
    <p:cSldViewPr snapToGrid="0">
      <p:cViewPr varScale="1">
        <p:scale>
          <a:sx n="66" d="100"/>
          <a:sy n="66" d="100"/>
        </p:scale>
        <p:origin x="8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Planificaci&#243;n\BASES%20SNPP\egresados_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tesspy.sharepoint.com/sites/Departamentodeplanificacion2020/Documentos%20compartidos/Datos/Empresas%20inscriptas/Empresas%20inscrip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iego\Dropbox\MTESS\DOL\Informe_EPHC\4to%20Trimestre%202020\Indicadores%20regio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ego\Dropbox\MTESS\DOL\Informe_EPHC\4to%20Trimestre%202020\Indicadores%20regio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iego\Dropbox\MTESS\DOL\Informe_EPHC\4to%20Trimestre%202020\Indicadores%20regio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iego\Dropbox\MTESS\DOL\Informe_EPHC\1er%20Trimestre%202021\Data_Serie_EPH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user.HPuser-HP\Desktop\Viceministerio\2021\Bases%20de%20dato%20IPS%202021\Panel%20Monitoreo\Panel%20general\Monitoreo%20Planilla%20de%20salario%20AOP_05_04_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user.HPuser-HP\Desktop\Viceministerio\2021\Bases%20de%20dato%20IPS%202021\Panel%20Monitoreo\Panel%20general\Monitoreo%20Planilla%20de%20salario%20AOP_05_04_2021.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oleObject" Target="file:///C:\Users\hp\Downloads\RESUMEN%20DE%20VERIFICACIONES%20DE%20MARZO%202020%20AL%2030%20DE%20ABRIL%2020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s-419" b="1"/>
              <a:t>Egresados del SNPP y SINAFOCAL</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tx>
            <c:strRef>
              <c:f>Hoja1!$J$10</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Hoja1!$I$11:$I$13</c:f>
              <c:strCache>
                <c:ptCount val="3"/>
                <c:pt idx="0">
                  <c:v>Mujeres</c:v>
                </c:pt>
                <c:pt idx="1">
                  <c:v>Hombres </c:v>
                </c:pt>
                <c:pt idx="2">
                  <c:v>Total </c:v>
                </c:pt>
              </c:strCache>
            </c:strRef>
          </c:cat>
          <c:val>
            <c:numRef>
              <c:f>Hoja1!$J$11:$J$13</c:f>
              <c:numCache>
                <c:formatCode>#,##0</c:formatCode>
                <c:ptCount val="3"/>
                <c:pt idx="0">
                  <c:v>145626</c:v>
                </c:pt>
                <c:pt idx="1">
                  <c:v>75904</c:v>
                </c:pt>
                <c:pt idx="2">
                  <c:v>221530</c:v>
                </c:pt>
              </c:numCache>
            </c:numRef>
          </c:val>
          <c:extLst>
            <c:ext xmlns:c16="http://schemas.microsoft.com/office/drawing/2014/chart" uri="{C3380CC4-5D6E-409C-BE32-E72D297353CC}">
              <c16:uniqueId val="{00000000-7B26-42D2-97EE-7F4D1B39F0DE}"/>
            </c:ext>
          </c:extLst>
        </c:ser>
        <c:ser>
          <c:idx val="1"/>
          <c:order val="1"/>
          <c:tx>
            <c:strRef>
              <c:f>Hoja1!$K$10</c:f>
              <c:strCache>
                <c:ptCount val="1"/>
                <c:pt idx="0">
                  <c:v>30 Set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Hoja1!$I$11:$I$13</c:f>
              <c:strCache>
                <c:ptCount val="3"/>
                <c:pt idx="0">
                  <c:v>Mujeres</c:v>
                </c:pt>
                <c:pt idx="1">
                  <c:v>Hombres </c:v>
                </c:pt>
                <c:pt idx="2">
                  <c:v>Total </c:v>
                </c:pt>
              </c:strCache>
            </c:strRef>
          </c:cat>
          <c:val>
            <c:numRef>
              <c:f>Hoja1!$K$11:$K$13</c:f>
              <c:numCache>
                <c:formatCode>#,##0</c:formatCode>
                <c:ptCount val="3"/>
                <c:pt idx="0">
                  <c:v>89006</c:v>
                </c:pt>
                <c:pt idx="1">
                  <c:v>42600</c:v>
                </c:pt>
                <c:pt idx="2">
                  <c:v>131606</c:v>
                </c:pt>
              </c:numCache>
            </c:numRef>
          </c:val>
          <c:extLst>
            <c:ext xmlns:c16="http://schemas.microsoft.com/office/drawing/2014/chart" uri="{C3380CC4-5D6E-409C-BE32-E72D297353CC}">
              <c16:uniqueId val="{00000001-7B26-42D2-97EE-7F4D1B39F0DE}"/>
            </c:ext>
          </c:extLst>
        </c:ser>
        <c:dLbls>
          <c:dLblPos val="outEnd"/>
          <c:showLegendKey val="0"/>
          <c:showVal val="1"/>
          <c:showCatName val="0"/>
          <c:showSerName val="0"/>
          <c:showPercent val="0"/>
          <c:showBubbleSize val="0"/>
        </c:dLbls>
        <c:gapWidth val="219"/>
        <c:overlap val="-27"/>
        <c:axId val="1637789055"/>
        <c:axId val="1637788639"/>
      </c:barChart>
      <c:catAx>
        <c:axId val="163778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crossAx val="1637788639"/>
        <c:crosses val="autoZero"/>
        <c:auto val="1"/>
        <c:lblAlgn val="ctr"/>
        <c:lblOffset val="100"/>
        <c:noMultiLvlLbl val="0"/>
      </c:catAx>
      <c:valAx>
        <c:axId val="16377886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crossAx val="16377890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sz="1600"/>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PY" sz="1920" b="1" i="0" u="none" strike="noStrike" kern="1200" spc="0" baseline="0" noProof="0">
                <a:solidFill>
                  <a:schemeClr val="tx1">
                    <a:lumMod val="65000"/>
                    <a:lumOff val="35000"/>
                  </a:schemeClr>
                </a:solidFill>
                <a:latin typeface="+mn-lt"/>
                <a:ea typeface="+mn-ea"/>
                <a:cs typeface="+mn-cs"/>
              </a:defRPr>
            </a:pPr>
            <a:r>
              <a:rPr lang="es-PY" b="1" noProof="0" dirty="0">
                <a:solidFill>
                  <a:srgbClr val="002060"/>
                </a:solidFill>
              </a:rPr>
              <a:t>Empresas y trabajadores formalizados ante el MTESS</a:t>
            </a:r>
          </a:p>
        </c:rich>
      </c:tx>
      <c:layout>
        <c:manualLayout>
          <c:xMode val="edge"/>
          <c:yMode val="edge"/>
          <c:x val="0.12249782835091796"/>
          <c:y val="2.4581128854471009E-2"/>
        </c:manualLayout>
      </c:layout>
      <c:overlay val="0"/>
      <c:spPr>
        <a:noFill/>
        <a:ln>
          <a:noFill/>
        </a:ln>
        <a:effectLst/>
      </c:spPr>
      <c:txPr>
        <a:bodyPr rot="0" spcFirstLastPara="1" vertOverflow="ellipsis" vert="horz" wrap="square" anchor="ctr" anchorCtr="1"/>
        <a:lstStyle/>
        <a:p>
          <a:pPr>
            <a:defRPr lang="es-PY" sz="1920" b="1" i="0" u="none" strike="noStrike" kern="1200" spc="0" baseline="0" noProof="0">
              <a:solidFill>
                <a:schemeClr val="tx1">
                  <a:lumMod val="65000"/>
                  <a:lumOff val="35000"/>
                </a:schemeClr>
              </a:solidFill>
              <a:latin typeface="+mn-lt"/>
              <a:ea typeface="+mn-ea"/>
              <a:cs typeface="+mn-cs"/>
            </a:defRPr>
          </a:pPr>
          <a:endParaRPr lang="es-419"/>
        </a:p>
      </c:txPr>
    </c:title>
    <c:autoTitleDeleted val="0"/>
    <c:plotArea>
      <c:layout>
        <c:manualLayout>
          <c:layoutTarget val="inner"/>
          <c:xMode val="edge"/>
          <c:yMode val="edge"/>
          <c:x val="1.9913316492302796E-2"/>
          <c:y val="0.22274647928183672"/>
          <c:w val="0.96017336701539435"/>
          <c:h val="0.6369127797557446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2-4E32-4373-B019-43146FF13B32}"/>
              </c:ext>
            </c:extLst>
          </c:dPt>
          <c:dPt>
            <c:idx val="2"/>
            <c:invertIfNegative val="0"/>
            <c:bubble3D val="0"/>
            <c:spPr>
              <a:solidFill>
                <a:srgbClr val="FFC000"/>
              </a:solidFill>
              <a:ln>
                <a:noFill/>
              </a:ln>
              <a:effectLst/>
            </c:spPr>
            <c:extLst>
              <c:ext xmlns:c16="http://schemas.microsoft.com/office/drawing/2014/chart" uri="{C3380CC4-5D6E-409C-BE32-E72D297353CC}">
                <c16:uniqueId val="{00000003-4E32-4373-B019-43146FF13B32}"/>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inscripciones!$C$51:$E$51</c:f>
              <c:strCache>
                <c:ptCount val="3"/>
                <c:pt idx="0">
                  <c:v>Empresas</c:v>
                </c:pt>
                <c:pt idx="1">
                  <c:v>Trabajadores</c:v>
                </c:pt>
                <c:pt idx="2">
                  <c:v>Trabajadoras</c:v>
                </c:pt>
              </c:strCache>
            </c:strRef>
          </c:cat>
          <c:val>
            <c:numRef>
              <c:f>inscripciones!$C$52:$E$52</c:f>
              <c:numCache>
                <c:formatCode>#,##0</c:formatCode>
                <c:ptCount val="3"/>
                <c:pt idx="0">
                  <c:v>9481</c:v>
                </c:pt>
                <c:pt idx="1">
                  <c:v>20763</c:v>
                </c:pt>
                <c:pt idx="2">
                  <c:v>12697</c:v>
                </c:pt>
              </c:numCache>
            </c:numRef>
          </c:val>
          <c:extLst>
            <c:ext xmlns:c16="http://schemas.microsoft.com/office/drawing/2014/chart" uri="{C3380CC4-5D6E-409C-BE32-E72D297353CC}">
              <c16:uniqueId val="{00000000-4E32-4373-B019-43146FF13B32}"/>
            </c:ext>
          </c:extLst>
        </c:ser>
        <c:dLbls>
          <c:dLblPos val="outEnd"/>
          <c:showLegendKey val="0"/>
          <c:showVal val="1"/>
          <c:showCatName val="0"/>
          <c:showSerName val="0"/>
          <c:showPercent val="0"/>
          <c:showBubbleSize val="0"/>
        </c:dLbls>
        <c:gapWidth val="219"/>
        <c:overlap val="-27"/>
        <c:axId val="185176448"/>
        <c:axId val="185200640"/>
      </c:barChart>
      <c:catAx>
        <c:axId val="1851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crossAx val="185200640"/>
        <c:crosses val="autoZero"/>
        <c:auto val="1"/>
        <c:lblAlgn val="ctr"/>
        <c:lblOffset val="100"/>
        <c:noMultiLvlLbl val="0"/>
      </c:catAx>
      <c:valAx>
        <c:axId val="185200640"/>
        <c:scaling>
          <c:orientation val="minMax"/>
        </c:scaling>
        <c:delete val="1"/>
        <c:axPos val="l"/>
        <c:numFmt formatCode="#,##0" sourceLinked="1"/>
        <c:majorTickMark val="none"/>
        <c:minorTickMark val="none"/>
        <c:tickLblPos val="nextTo"/>
        <c:crossAx val="18517644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Matriz_Carga!$C$8:$D$8</c:f>
              <c:strCache>
                <c:ptCount val="2"/>
                <c:pt idx="0">
                  <c:v>2019</c:v>
                </c:pt>
                <c:pt idx="1">
                  <c:v>2do 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Matriz_Carga!$E$5:$N$6</c:f>
              <c:multiLvlStrCache>
                <c:ptCount val="8"/>
                <c:lvl>
                  <c:pt idx="0">
                    <c:v>Promedio Regional</c:v>
                  </c:pt>
                  <c:pt idx="1">
                    <c:v>ECU</c:v>
                  </c:pt>
                  <c:pt idx="2">
                    <c:v>BOL</c:v>
                  </c:pt>
                  <c:pt idx="3">
                    <c:v>CHI</c:v>
                  </c:pt>
                  <c:pt idx="4">
                    <c:v>COL</c:v>
                  </c:pt>
                  <c:pt idx="5">
                    <c:v>PAR</c:v>
                  </c:pt>
                  <c:pt idx="6">
                    <c:v>PER</c:v>
                  </c:pt>
                  <c:pt idx="7">
                    <c:v>URU</c:v>
                  </c:pt>
                </c:lvl>
                <c:lvl>
                  <c:pt idx="0">
                    <c:v>Países</c:v>
                  </c:pt>
                </c:lvl>
              </c:multiLvlStrCache>
              <c:extLst/>
            </c:multiLvlStrRef>
          </c:cat>
          <c:val>
            <c:numRef>
              <c:f>Matriz_Carga!$E$8:$N$8</c:f>
              <c:numCache>
                <c:formatCode>0.0</c:formatCode>
                <c:ptCount val="8"/>
                <c:pt idx="0">
                  <c:v>65.387896374567774</c:v>
                </c:pt>
                <c:pt idx="1">
                  <c:v>66.8</c:v>
                </c:pt>
                <c:pt idx="2">
                  <c:v>72.988121948763379</c:v>
                </c:pt>
                <c:pt idx="3">
                  <c:v>59.4</c:v>
                </c:pt>
                <c:pt idx="4">
                  <c:v>62.847853313405075</c:v>
                </c:pt>
                <c:pt idx="5">
                  <c:v>71.179299359806009</c:v>
                </c:pt>
                <c:pt idx="6">
                  <c:v>62.8</c:v>
                </c:pt>
                <c:pt idx="7">
                  <c:v>61.7</c:v>
                </c:pt>
              </c:numCache>
              <c:extLst/>
            </c:numRef>
          </c:val>
          <c:extLst xmlns:c15="http://schemas.microsoft.com/office/drawing/2012/chart">
            <c:ext xmlns:c16="http://schemas.microsoft.com/office/drawing/2014/chart" uri="{C3380CC4-5D6E-409C-BE32-E72D297353CC}">
              <c16:uniqueId val="{00000000-154B-42A1-86C2-B2A5B15502A7}"/>
            </c:ext>
          </c:extLst>
        </c:ser>
        <c:ser>
          <c:idx val="5"/>
          <c:order val="5"/>
          <c:tx>
            <c:strRef>
              <c:f>Matriz_Carga!$C$12:$D$12</c:f>
              <c:strCache>
                <c:ptCount val="2"/>
                <c:pt idx="0">
                  <c:v>2020</c:v>
                </c:pt>
                <c:pt idx="1">
                  <c:v>2do T</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Matriz_Carga!$E$5:$N$6</c:f>
              <c:multiLvlStrCache>
                <c:ptCount val="8"/>
                <c:lvl>
                  <c:pt idx="0">
                    <c:v>Promedio Regional</c:v>
                  </c:pt>
                  <c:pt idx="1">
                    <c:v>ECU</c:v>
                  </c:pt>
                  <c:pt idx="2">
                    <c:v>BOL</c:v>
                  </c:pt>
                  <c:pt idx="3">
                    <c:v>CHI</c:v>
                  </c:pt>
                  <c:pt idx="4">
                    <c:v>COL</c:v>
                  </c:pt>
                  <c:pt idx="5">
                    <c:v>PAR</c:v>
                  </c:pt>
                  <c:pt idx="6">
                    <c:v>PER</c:v>
                  </c:pt>
                  <c:pt idx="7">
                    <c:v>URU</c:v>
                  </c:pt>
                </c:lvl>
                <c:lvl>
                  <c:pt idx="0">
                    <c:v>Países</c:v>
                  </c:pt>
                </c:lvl>
              </c:multiLvlStrCache>
              <c:extLst/>
            </c:multiLvlStrRef>
          </c:cat>
          <c:val>
            <c:numRef>
              <c:f>Matriz_Carga!$E$12:$N$12</c:f>
              <c:numCache>
                <c:formatCode>General</c:formatCode>
                <c:ptCount val="8"/>
                <c:pt idx="0" formatCode="0.0">
                  <c:v>54.628737649876797</c:v>
                </c:pt>
                <c:pt idx="2" formatCode="0.0">
                  <c:v>61.2</c:v>
                </c:pt>
                <c:pt idx="3" formatCode="0.0">
                  <c:v>51.9</c:v>
                </c:pt>
                <c:pt idx="4" formatCode="0.0">
                  <c:v>54.780373372430446</c:v>
                </c:pt>
                <c:pt idx="5" formatCode="0.0">
                  <c:v>66.675968309911084</c:v>
                </c:pt>
                <c:pt idx="6" formatCode="0.0">
                  <c:v>33.216084216919299</c:v>
                </c:pt>
                <c:pt idx="7" formatCode="0.0">
                  <c:v>60</c:v>
                </c:pt>
              </c:numCache>
              <c:extLst/>
            </c:numRef>
          </c:val>
          <c:extLst xmlns:c15="http://schemas.microsoft.com/office/drawing/2012/chart">
            <c:ext xmlns:c16="http://schemas.microsoft.com/office/drawing/2014/chart" uri="{C3380CC4-5D6E-409C-BE32-E72D297353CC}">
              <c16:uniqueId val="{00000001-154B-42A1-86C2-B2A5B15502A7}"/>
            </c:ext>
          </c:extLst>
        </c:ser>
        <c:ser>
          <c:idx val="8"/>
          <c:order val="8"/>
          <c:tx>
            <c:strRef>
              <c:f>Matriz_Carga!$C$15:$D$15</c:f>
              <c:strCache>
                <c:ptCount val="2"/>
                <c:pt idx="0">
                  <c:v>2021</c:v>
                </c:pt>
                <c:pt idx="1">
                  <c:v>1er T</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Matriz_Carga!$E$5:$N$6</c:f>
              <c:multiLvlStrCache>
                <c:ptCount val="8"/>
                <c:lvl>
                  <c:pt idx="0">
                    <c:v>Promedio Regional</c:v>
                  </c:pt>
                  <c:pt idx="1">
                    <c:v>ECU</c:v>
                  </c:pt>
                  <c:pt idx="2">
                    <c:v>BOL</c:v>
                  </c:pt>
                  <c:pt idx="3">
                    <c:v>CHI</c:v>
                  </c:pt>
                  <c:pt idx="4">
                    <c:v>COL</c:v>
                  </c:pt>
                  <c:pt idx="5">
                    <c:v>PAR</c:v>
                  </c:pt>
                  <c:pt idx="6">
                    <c:v>PER</c:v>
                  </c:pt>
                  <c:pt idx="7">
                    <c:v>URU</c:v>
                  </c:pt>
                </c:lvl>
                <c:lvl>
                  <c:pt idx="0">
                    <c:v>Países</c:v>
                  </c:pt>
                </c:lvl>
              </c:multiLvlStrCache>
              <c:extLst/>
            </c:multiLvlStrRef>
          </c:cat>
          <c:val>
            <c:numRef>
              <c:f>Matriz_Carga!$E$15:$N$15</c:f>
              <c:numCache>
                <c:formatCode>0.0</c:formatCode>
                <c:ptCount val="8"/>
                <c:pt idx="0">
                  <c:v>64.228571428571428</c:v>
                </c:pt>
                <c:pt idx="1">
                  <c:v>65.400000000000006</c:v>
                </c:pt>
                <c:pt idx="2">
                  <c:v>70.900000000000006</c:v>
                </c:pt>
                <c:pt idx="3">
                  <c:v>57.3</c:v>
                </c:pt>
                <c:pt idx="4">
                  <c:v>60.7</c:v>
                </c:pt>
                <c:pt idx="5">
                  <c:v>72.900000000000006</c:v>
                </c:pt>
                <c:pt idx="6">
                  <c:v>60.9</c:v>
                </c:pt>
                <c:pt idx="7">
                  <c:v>61.5</c:v>
                </c:pt>
              </c:numCache>
              <c:extLst/>
            </c:numRef>
          </c:val>
          <c:extLst>
            <c:ext xmlns:c16="http://schemas.microsoft.com/office/drawing/2014/chart" uri="{C3380CC4-5D6E-409C-BE32-E72D297353CC}">
              <c16:uniqueId val="{00000002-154B-42A1-86C2-B2A5B15502A7}"/>
            </c:ext>
          </c:extLst>
        </c:ser>
        <c:ser>
          <c:idx val="9"/>
          <c:order val="9"/>
          <c:tx>
            <c:strRef>
              <c:f>Matriz_Carga!$C$16:$D$16</c:f>
              <c:strCache>
                <c:ptCount val="2"/>
                <c:pt idx="0">
                  <c:v>2021</c:v>
                </c:pt>
                <c:pt idx="1">
                  <c:v>2do T</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Matriz_Carga!$E$5:$N$6</c:f>
              <c:multiLvlStrCache>
                <c:ptCount val="8"/>
                <c:lvl>
                  <c:pt idx="0">
                    <c:v>Promedio Regional</c:v>
                  </c:pt>
                  <c:pt idx="1">
                    <c:v>ECU</c:v>
                  </c:pt>
                  <c:pt idx="2">
                    <c:v>BOL</c:v>
                  </c:pt>
                  <c:pt idx="3">
                    <c:v>CHI</c:v>
                  </c:pt>
                  <c:pt idx="4">
                    <c:v>COL</c:v>
                  </c:pt>
                  <c:pt idx="5">
                    <c:v>PAR</c:v>
                  </c:pt>
                  <c:pt idx="6">
                    <c:v>PER</c:v>
                  </c:pt>
                  <c:pt idx="7">
                    <c:v>URU</c:v>
                  </c:pt>
                </c:lvl>
                <c:lvl>
                  <c:pt idx="0">
                    <c:v>Países</c:v>
                  </c:pt>
                </c:lvl>
              </c:multiLvlStrCache>
              <c:extLst/>
            </c:multiLvlStrRef>
          </c:cat>
          <c:val>
            <c:numRef>
              <c:f>Matriz_Carga!$E$16:$N$16</c:f>
              <c:numCache>
                <c:formatCode>0.0</c:formatCode>
                <c:ptCount val="8"/>
                <c:pt idx="0">
                  <c:v>64.259999999999991</c:v>
                </c:pt>
                <c:pt idx="1">
                  <c:v>66.3</c:v>
                </c:pt>
                <c:pt idx="2">
                  <c:v>71.099999999999994</c:v>
                </c:pt>
                <c:pt idx="3">
                  <c:v>55.9</c:v>
                </c:pt>
                <c:pt idx="4">
                  <c:v>59.9</c:v>
                </c:pt>
                <c:pt idx="5">
                  <c:v>72</c:v>
                </c:pt>
                <c:pt idx="6">
                  <c:v>63.72</c:v>
                </c:pt>
                <c:pt idx="7">
                  <c:v>60.9</c:v>
                </c:pt>
              </c:numCache>
              <c:extLst/>
            </c:numRef>
          </c:val>
          <c:extLst>
            <c:ext xmlns:c16="http://schemas.microsoft.com/office/drawing/2014/chart" uri="{C3380CC4-5D6E-409C-BE32-E72D297353CC}">
              <c16:uniqueId val="{00000003-154B-42A1-86C2-B2A5B15502A7}"/>
            </c:ext>
          </c:extLst>
        </c:ser>
        <c:dLbls>
          <c:dLblPos val="outEnd"/>
          <c:showLegendKey val="0"/>
          <c:showVal val="1"/>
          <c:showCatName val="0"/>
          <c:showSerName val="0"/>
          <c:showPercent val="0"/>
          <c:showBubbleSize val="0"/>
        </c:dLbls>
        <c:gapWidth val="219"/>
        <c:overlap val="-27"/>
        <c:axId val="500579840"/>
        <c:axId val="500588160"/>
        <c:extLst>
          <c:ext xmlns:c15="http://schemas.microsoft.com/office/drawing/2012/chart" uri="{02D57815-91ED-43cb-92C2-25804820EDAC}">
            <c15:filteredBarSeries>
              <c15:ser>
                <c:idx val="0"/>
                <c:order val="0"/>
                <c:tx>
                  <c:strRef>
                    <c:extLst>
                      <c:ext uri="{02D57815-91ED-43cb-92C2-25804820EDAC}">
                        <c15:formulaRef>
                          <c15:sqref>Matriz_Carga!$C$7:$D$7</c15:sqref>
                        </c15:formulaRef>
                      </c:ext>
                    </c:extLst>
                    <c:strCache>
                      <c:ptCount val="2"/>
                      <c:pt idx="0">
                        <c:v>2019</c:v>
                      </c:pt>
                      <c:pt idx="1">
                        <c:v>1er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c:ext uri="{02D57815-91ED-43cb-92C2-25804820EDAC}">
                        <c15:formulaRef>
                          <c15:sqref>Matriz_Carga!$E$7:$N$7</c15:sqref>
                        </c15:formulaRef>
                      </c:ext>
                    </c:extLst>
                    <c:numCache>
                      <c:formatCode>General</c:formatCode>
                      <c:ptCount val="8"/>
                      <c:pt idx="0" formatCode="0.0">
                        <c:v>65.703209483813552</c:v>
                      </c:pt>
                      <c:pt idx="2" formatCode="0.0">
                        <c:v>72.451156159546485</c:v>
                      </c:pt>
                      <c:pt idx="3" formatCode="0.0">
                        <c:v>59.5</c:v>
                      </c:pt>
                      <c:pt idx="4" formatCode="0.0">
                        <c:v>64.157152207294885</c:v>
                      </c:pt>
                      <c:pt idx="5" formatCode="0.0">
                        <c:v>73.610948536039984</c:v>
                      </c:pt>
                      <c:pt idx="6" formatCode="0.0">
                        <c:v>62.1</c:v>
                      </c:pt>
                      <c:pt idx="7" formatCode="0.0">
                        <c:v>62.4</c:v>
                      </c:pt>
                    </c:numCache>
                  </c:numRef>
                </c:val>
                <c:extLst>
                  <c:ext xmlns:c16="http://schemas.microsoft.com/office/drawing/2014/chart" uri="{C3380CC4-5D6E-409C-BE32-E72D297353CC}">
                    <c16:uniqueId val="{00000004-154B-42A1-86C2-B2A5B15502A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Matriz_Carga!$C$9:$D$9</c15:sqref>
                        </c15:formulaRef>
                      </c:ext>
                    </c:extLst>
                    <c:strCache>
                      <c:ptCount val="2"/>
                      <c:pt idx="0">
                        <c:v>2019</c:v>
                      </c:pt>
                      <c:pt idx="1">
                        <c:v>3er 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xmlns:c15="http://schemas.microsoft.com/office/drawing/2012/chart">
                      <c:ext xmlns:c15="http://schemas.microsoft.com/office/drawing/2012/chart" uri="{02D57815-91ED-43cb-92C2-25804820EDAC}">
                        <c15:formulaRef>
                          <c15:sqref>Matriz_Carga!$E$9:$N$9</c15:sqref>
                        </c15:formulaRef>
                      </c:ext>
                    </c:extLst>
                    <c:numCache>
                      <c:formatCode>General</c:formatCode>
                      <c:ptCount val="8"/>
                      <c:pt idx="0" formatCode="0.0">
                        <c:v>65.443491937094805</c:v>
                      </c:pt>
                      <c:pt idx="2" formatCode="0.0">
                        <c:v>73.518727719087551</c:v>
                      </c:pt>
                      <c:pt idx="3" formatCode="0.0">
                        <c:v>59.4</c:v>
                      </c:pt>
                      <c:pt idx="4" formatCode="0.0">
                        <c:v>63.068651538759305</c:v>
                      </c:pt>
                      <c:pt idx="5" formatCode="0.0">
                        <c:v>71.773572364721971</c:v>
                      </c:pt>
                      <c:pt idx="6" formatCode="0.0">
                        <c:v>63</c:v>
                      </c:pt>
                      <c:pt idx="7" formatCode="0.0">
                        <c:v>61.9</c:v>
                      </c:pt>
                    </c:numCache>
                  </c:numRef>
                </c:val>
                <c:extLst xmlns:c15="http://schemas.microsoft.com/office/drawing/2012/chart">
                  <c:ext xmlns:c16="http://schemas.microsoft.com/office/drawing/2014/chart" uri="{C3380CC4-5D6E-409C-BE32-E72D297353CC}">
                    <c16:uniqueId val="{00000005-154B-42A1-86C2-B2A5B15502A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Matriz_Carga!$C$10:$D$10</c15:sqref>
                        </c15:formulaRef>
                      </c:ext>
                    </c:extLst>
                    <c:strCache>
                      <c:ptCount val="2"/>
                      <c:pt idx="0">
                        <c:v>2019</c:v>
                      </c:pt>
                      <c:pt idx="1">
                        <c:v>4to 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xmlns:c15="http://schemas.microsoft.com/office/drawing/2012/chart">
                      <c:ext xmlns:c15="http://schemas.microsoft.com/office/drawing/2012/chart" uri="{02D57815-91ED-43cb-92C2-25804820EDAC}">
                        <c15:formulaRef>
                          <c15:sqref>Matriz_Carga!$E$10:$N$10</c15:sqref>
                        </c15:formulaRef>
                      </c:ext>
                    </c:extLst>
                    <c:numCache>
                      <c:formatCode>General</c:formatCode>
                      <c:ptCount val="8"/>
                      <c:pt idx="0" formatCode="0.0">
                        <c:v>65.799621923272866</c:v>
                      </c:pt>
                      <c:pt idx="2" formatCode="0.0">
                        <c:v>73.057514578598685</c:v>
                      </c:pt>
                      <c:pt idx="3" formatCode="0.0">
                        <c:v>59.3</c:v>
                      </c:pt>
                      <c:pt idx="4" formatCode="0.0">
                        <c:v>63.03279808427277</c:v>
                      </c:pt>
                      <c:pt idx="5" formatCode="0.0">
                        <c:v>72.907418876765746</c:v>
                      </c:pt>
                      <c:pt idx="6" formatCode="0.0">
                        <c:v>63.9</c:v>
                      </c:pt>
                      <c:pt idx="7" formatCode="0.0">
                        <c:v>62.6</c:v>
                      </c:pt>
                    </c:numCache>
                  </c:numRef>
                </c:val>
                <c:extLst xmlns:c15="http://schemas.microsoft.com/office/drawing/2012/chart">
                  <c:ext xmlns:c16="http://schemas.microsoft.com/office/drawing/2014/chart" uri="{C3380CC4-5D6E-409C-BE32-E72D297353CC}">
                    <c16:uniqueId val="{00000006-154B-42A1-86C2-B2A5B15502A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Matriz_Carga!$C$11:$D$11</c15:sqref>
                        </c15:formulaRef>
                      </c:ext>
                    </c:extLst>
                    <c:strCache>
                      <c:ptCount val="2"/>
                      <c:pt idx="0">
                        <c:v>2020</c:v>
                      </c:pt>
                      <c:pt idx="1">
                        <c:v>1er 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xmlns:c15="http://schemas.microsoft.com/office/drawing/2012/chart">
                      <c:ext xmlns:c15="http://schemas.microsoft.com/office/drawing/2012/chart" uri="{02D57815-91ED-43cb-92C2-25804820EDAC}">
                        <c15:formulaRef>
                          <c15:sqref>Matriz_Carga!$E$11:$N$11</c15:sqref>
                        </c15:formulaRef>
                      </c:ext>
                    </c:extLst>
                    <c:numCache>
                      <c:formatCode>General</c:formatCode>
                      <c:ptCount val="8"/>
                      <c:pt idx="0" formatCode="0.0">
                        <c:v>65.870351797810841</c:v>
                      </c:pt>
                      <c:pt idx="2" formatCode="0.0">
                        <c:v>73.734421994943673</c:v>
                      </c:pt>
                      <c:pt idx="3" formatCode="0.0">
                        <c:v>62.5</c:v>
                      </c:pt>
                      <c:pt idx="4" formatCode="0.0">
                        <c:v>60.1</c:v>
                      </c:pt>
                      <c:pt idx="5" formatCode="0.0">
                        <c:v>71.199000877015848</c:v>
                      </c:pt>
                      <c:pt idx="6" formatCode="0.0">
                        <c:v>66.388687914905503</c:v>
                      </c:pt>
                      <c:pt idx="7" formatCode="0.0">
                        <c:v>61.3</c:v>
                      </c:pt>
                    </c:numCache>
                  </c:numRef>
                </c:val>
                <c:extLst xmlns:c15="http://schemas.microsoft.com/office/drawing/2012/chart">
                  <c:ext xmlns:c16="http://schemas.microsoft.com/office/drawing/2014/chart" uri="{C3380CC4-5D6E-409C-BE32-E72D297353CC}">
                    <c16:uniqueId val="{00000007-154B-42A1-86C2-B2A5B15502A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Matriz_Carga!$C$13:$D$13</c15:sqref>
                        </c15:formulaRef>
                      </c:ext>
                    </c:extLst>
                    <c:strCache>
                      <c:ptCount val="2"/>
                      <c:pt idx="0">
                        <c:v>2020</c:v>
                      </c:pt>
                      <c:pt idx="1">
                        <c:v>3er T</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xmlns:c15="http://schemas.microsoft.com/office/drawing/2012/chart">
                      <c:ext xmlns:c15="http://schemas.microsoft.com/office/drawing/2012/chart" uri="{02D57815-91ED-43cb-92C2-25804820EDAC}">
                        <c15:formulaRef>
                          <c15:sqref>Matriz_Carga!$E$13:$N$13</c15:sqref>
                        </c15:formulaRef>
                      </c:ext>
                    </c:extLst>
                    <c:numCache>
                      <c:formatCode>General</c:formatCode>
                      <c:ptCount val="8"/>
                      <c:pt idx="0" formatCode="0.0">
                        <c:v>60.9</c:v>
                      </c:pt>
                      <c:pt idx="2" formatCode="0.0">
                        <c:v>64.2</c:v>
                      </c:pt>
                      <c:pt idx="3" formatCode="0.0">
                        <c:v>53.4</c:v>
                      </c:pt>
                      <c:pt idx="4" formatCode="0.0">
                        <c:v>60.1</c:v>
                      </c:pt>
                      <c:pt idx="5" formatCode="0.0">
                        <c:v>70.7</c:v>
                      </c:pt>
                      <c:pt idx="6" formatCode="0.0">
                        <c:v>56.7</c:v>
                      </c:pt>
                      <c:pt idx="7" formatCode="0.0">
                        <c:v>60.3</c:v>
                      </c:pt>
                    </c:numCache>
                  </c:numRef>
                </c:val>
                <c:extLst xmlns:c15="http://schemas.microsoft.com/office/drawing/2012/chart">
                  <c:ext xmlns:c16="http://schemas.microsoft.com/office/drawing/2014/chart" uri="{C3380CC4-5D6E-409C-BE32-E72D297353CC}">
                    <c16:uniqueId val="{00000008-154B-42A1-86C2-B2A5B15502A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Matriz_Carga!$C$14:$D$14</c15:sqref>
                        </c15:formulaRef>
                      </c:ext>
                    </c:extLst>
                    <c:strCache>
                      <c:ptCount val="2"/>
                      <c:pt idx="0">
                        <c:v>2020</c:v>
                      </c:pt>
                      <c:pt idx="1">
                        <c:v>4to T</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Matriz_Carga!$E$5:$N$6</c15:sqref>
                        </c15:formulaRef>
                      </c:ext>
                    </c:extLst>
                    <c:multiLvlStrCache>
                      <c:ptCount val="8"/>
                      <c:lvl>
                        <c:pt idx="0">
                          <c:v>Promedio Regional</c:v>
                        </c:pt>
                        <c:pt idx="1">
                          <c:v>ECU</c:v>
                        </c:pt>
                        <c:pt idx="2">
                          <c:v>BOL</c:v>
                        </c:pt>
                        <c:pt idx="3">
                          <c:v>CHI</c:v>
                        </c:pt>
                        <c:pt idx="4">
                          <c:v>COL</c:v>
                        </c:pt>
                        <c:pt idx="5">
                          <c:v>PAR</c:v>
                        </c:pt>
                        <c:pt idx="6">
                          <c:v>PER</c:v>
                        </c:pt>
                        <c:pt idx="7">
                          <c:v>URU</c:v>
                        </c:pt>
                      </c:lvl>
                      <c:lvl>
                        <c:pt idx="0">
                          <c:v>Países</c:v>
                        </c:pt>
                      </c:lvl>
                    </c:multiLvlStrCache>
                  </c:multiLvlStrRef>
                </c:cat>
                <c:val>
                  <c:numRef>
                    <c:extLst xmlns:c15="http://schemas.microsoft.com/office/drawing/2012/chart">
                      <c:ext xmlns:c15="http://schemas.microsoft.com/office/drawing/2012/chart" uri="{02D57815-91ED-43cb-92C2-25804820EDAC}">
                        <c15:formulaRef>
                          <c15:sqref>Matriz_Carga!$E$14:$N$14</c15:sqref>
                        </c15:formulaRef>
                      </c:ext>
                    </c:extLst>
                    <c:numCache>
                      <c:formatCode>0.0</c:formatCode>
                      <c:ptCount val="8"/>
                      <c:pt idx="0">
                        <c:v>63.814285714285724</c:v>
                      </c:pt>
                      <c:pt idx="1">
                        <c:v>64.3</c:v>
                      </c:pt>
                      <c:pt idx="2">
                        <c:v>69.099999999999994</c:v>
                      </c:pt>
                      <c:pt idx="3">
                        <c:v>56.6</c:v>
                      </c:pt>
                      <c:pt idx="4">
                        <c:v>59.2</c:v>
                      </c:pt>
                      <c:pt idx="5">
                        <c:v>72.400000000000006</c:v>
                      </c:pt>
                      <c:pt idx="6">
                        <c:v>63.6</c:v>
                      </c:pt>
                      <c:pt idx="7">
                        <c:v>61.5</c:v>
                      </c:pt>
                    </c:numCache>
                  </c:numRef>
                </c:val>
                <c:extLst xmlns:c15="http://schemas.microsoft.com/office/drawing/2012/chart">
                  <c:ext xmlns:c16="http://schemas.microsoft.com/office/drawing/2014/chart" uri="{C3380CC4-5D6E-409C-BE32-E72D297353CC}">
                    <c16:uniqueId val="{00000009-154B-42A1-86C2-B2A5B15502A7}"/>
                  </c:ext>
                </c:extLst>
              </c15:ser>
            </c15:filteredBarSeries>
          </c:ext>
        </c:extLst>
      </c:barChart>
      <c:catAx>
        <c:axId val="50057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crossAx val="500588160"/>
        <c:crosses val="autoZero"/>
        <c:auto val="1"/>
        <c:lblAlgn val="ctr"/>
        <c:lblOffset val="100"/>
        <c:noMultiLvlLbl val="0"/>
      </c:catAx>
      <c:valAx>
        <c:axId val="500588160"/>
        <c:scaling>
          <c:orientation val="minMax"/>
        </c:scaling>
        <c:delete val="1"/>
        <c:axPos val="l"/>
        <c:numFmt formatCode="0.0" sourceLinked="1"/>
        <c:majorTickMark val="none"/>
        <c:minorTickMark val="none"/>
        <c:tickLblPos val="nextTo"/>
        <c:crossAx val="500579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Matriz_Carga!$C$25:$D$25</c:f>
              <c:strCache>
                <c:ptCount val="2"/>
                <c:pt idx="0">
                  <c:v>2019</c:v>
                </c:pt>
                <c:pt idx="1">
                  <c:v>2do 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Matriz_Carga!$E$22:$N$23</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Matriz_Carga!$E$25:$N$25</c:f>
              <c:numCache>
                <c:formatCode>0.0</c:formatCode>
                <c:ptCount val="8"/>
                <c:pt idx="0">
                  <c:v>61.165324625619746</c:v>
                </c:pt>
                <c:pt idx="1">
                  <c:v>63.9</c:v>
                </c:pt>
                <c:pt idx="2">
                  <c:v>70.407479776131908</c:v>
                </c:pt>
                <c:pt idx="3">
                  <c:v>55.1</c:v>
                </c:pt>
                <c:pt idx="4">
                  <c:v>56.368903798303819</c:v>
                </c:pt>
                <c:pt idx="5">
                  <c:v>65.880888804902469</c:v>
                </c:pt>
                <c:pt idx="6">
                  <c:v>60.3</c:v>
                </c:pt>
                <c:pt idx="7">
                  <c:v>56.2</c:v>
                </c:pt>
              </c:numCache>
              <c:extLst/>
            </c:numRef>
          </c:val>
          <c:extLst xmlns:c15="http://schemas.microsoft.com/office/drawing/2012/chart">
            <c:ext xmlns:c16="http://schemas.microsoft.com/office/drawing/2014/chart" uri="{C3380CC4-5D6E-409C-BE32-E72D297353CC}">
              <c16:uniqueId val="{00000000-FBFA-441A-9494-CE2F92BFF804}"/>
            </c:ext>
          </c:extLst>
        </c:ser>
        <c:ser>
          <c:idx val="5"/>
          <c:order val="5"/>
          <c:tx>
            <c:strRef>
              <c:f>Matriz_Carga!$C$29:$D$29</c:f>
              <c:strCache>
                <c:ptCount val="2"/>
                <c:pt idx="0">
                  <c:v>2020</c:v>
                </c:pt>
                <c:pt idx="1">
                  <c:v>2do T</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Matriz_Carga!$E$22:$N$23</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Matriz_Carga!$E$29:$N$29</c:f>
              <c:numCache>
                <c:formatCode>General</c:formatCode>
                <c:ptCount val="8"/>
                <c:pt idx="0" formatCode="0.0">
                  <c:v>47.98731345739575</c:v>
                </c:pt>
                <c:pt idx="2" formatCode="0.0">
                  <c:v>55.59</c:v>
                </c:pt>
                <c:pt idx="3" formatCode="0.0">
                  <c:v>45.6</c:v>
                </c:pt>
                <c:pt idx="4" formatCode="0.0">
                  <c:v>43.7</c:v>
                </c:pt>
                <c:pt idx="5" formatCode="0.0">
                  <c:v>61.624330424259156</c:v>
                </c:pt>
                <c:pt idx="6" formatCode="0.0">
                  <c:v>27.809550320115395</c:v>
                </c:pt>
                <c:pt idx="7" formatCode="0.0">
                  <c:v>53.6</c:v>
                </c:pt>
              </c:numCache>
              <c:extLst/>
            </c:numRef>
          </c:val>
          <c:extLst xmlns:c15="http://schemas.microsoft.com/office/drawing/2012/chart">
            <c:ext xmlns:c16="http://schemas.microsoft.com/office/drawing/2014/chart" uri="{C3380CC4-5D6E-409C-BE32-E72D297353CC}">
              <c16:uniqueId val="{00000001-FBFA-441A-9494-CE2F92BFF804}"/>
            </c:ext>
          </c:extLst>
        </c:ser>
        <c:ser>
          <c:idx val="8"/>
          <c:order val="8"/>
          <c:tx>
            <c:strRef>
              <c:f>Matriz_Carga!$C$32:$D$32</c:f>
              <c:strCache>
                <c:ptCount val="2"/>
                <c:pt idx="0">
                  <c:v>2021</c:v>
                </c:pt>
                <c:pt idx="1">
                  <c:v>1er T</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Matriz_Carga!$E$22:$N$23</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Matriz_Carga!$E$32:$N$32</c:f>
              <c:numCache>
                <c:formatCode>0.0</c:formatCode>
                <c:ptCount val="8"/>
                <c:pt idx="0">
                  <c:v>57.498571428571431</c:v>
                </c:pt>
                <c:pt idx="1">
                  <c:v>61.7</c:v>
                </c:pt>
                <c:pt idx="2">
                  <c:v>64.7</c:v>
                </c:pt>
                <c:pt idx="3">
                  <c:v>51.4</c:v>
                </c:pt>
                <c:pt idx="4">
                  <c:v>51.1</c:v>
                </c:pt>
                <c:pt idx="5">
                  <c:v>67</c:v>
                </c:pt>
                <c:pt idx="6">
                  <c:v>51.59</c:v>
                </c:pt>
                <c:pt idx="7">
                  <c:v>55</c:v>
                </c:pt>
              </c:numCache>
              <c:extLst/>
            </c:numRef>
          </c:val>
          <c:extLst>
            <c:ext xmlns:c16="http://schemas.microsoft.com/office/drawing/2014/chart" uri="{C3380CC4-5D6E-409C-BE32-E72D297353CC}">
              <c16:uniqueId val="{00000002-FBFA-441A-9494-CE2F92BFF804}"/>
            </c:ext>
          </c:extLst>
        </c:ser>
        <c:ser>
          <c:idx val="9"/>
          <c:order val="9"/>
          <c:tx>
            <c:strRef>
              <c:f>Matriz_Carga!$C$33:$D$33</c:f>
              <c:strCache>
                <c:ptCount val="2"/>
                <c:pt idx="0">
                  <c:v>2021</c:v>
                </c:pt>
                <c:pt idx="1">
                  <c:v>2do T</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Matriz_Carga!$E$22:$N$23</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Matriz_Carga!$E$33:$N$33</c:f>
              <c:numCache>
                <c:formatCode>0.0</c:formatCode>
                <c:ptCount val="8"/>
                <c:pt idx="0">
                  <c:v>58.335714285714282</c:v>
                </c:pt>
                <c:pt idx="1">
                  <c:v>62.6</c:v>
                </c:pt>
                <c:pt idx="2">
                  <c:v>66.3</c:v>
                </c:pt>
                <c:pt idx="3">
                  <c:v>50.6</c:v>
                </c:pt>
                <c:pt idx="4">
                  <c:v>50.9</c:v>
                </c:pt>
                <c:pt idx="5">
                  <c:v>65.8</c:v>
                </c:pt>
                <c:pt idx="6">
                  <c:v>57.15</c:v>
                </c:pt>
                <c:pt idx="7">
                  <c:v>55</c:v>
                </c:pt>
              </c:numCache>
              <c:extLst/>
            </c:numRef>
          </c:val>
          <c:extLst>
            <c:ext xmlns:c16="http://schemas.microsoft.com/office/drawing/2014/chart" uri="{C3380CC4-5D6E-409C-BE32-E72D297353CC}">
              <c16:uniqueId val="{00000003-FBFA-441A-9494-CE2F92BFF804}"/>
            </c:ext>
          </c:extLst>
        </c:ser>
        <c:dLbls>
          <c:dLblPos val="outEnd"/>
          <c:showLegendKey val="0"/>
          <c:showVal val="1"/>
          <c:showCatName val="0"/>
          <c:showSerName val="0"/>
          <c:showPercent val="0"/>
          <c:showBubbleSize val="0"/>
        </c:dLbls>
        <c:gapWidth val="219"/>
        <c:overlap val="-27"/>
        <c:axId val="500581504"/>
        <c:axId val="500567360"/>
        <c:extLst>
          <c:ext xmlns:c15="http://schemas.microsoft.com/office/drawing/2012/chart" uri="{02D57815-91ED-43cb-92C2-25804820EDAC}">
            <c15:filteredBarSeries>
              <c15:ser>
                <c:idx val="0"/>
                <c:order val="0"/>
                <c:tx>
                  <c:strRef>
                    <c:extLst>
                      <c:ext uri="{02D57815-91ED-43cb-92C2-25804820EDAC}">
                        <c15:formulaRef>
                          <c15:sqref>Matriz_Carga!$C$24:$D$24</c15:sqref>
                        </c15:formulaRef>
                      </c:ext>
                    </c:extLst>
                    <c:strCache>
                      <c:ptCount val="2"/>
                      <c:pt idx="0">
                        <c:v>2019</c:v>
                      </c:pt>
                      <c:pt idx="1">
                        <c:v>1er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c:ext uri="{02D57815-91ED-43cb-92C2-25804820EDAC}">
                        <c15:formulaRef>
                          <c15:sqref>Matriz_Carga!$E$24:$N$24</c15:sqref>
                        </c15:formulaRef>
                      </c:ext>
                    </c:extLst>
                    <c:numCache>
                      <c:formatCode>General</c:formatCode>
                      <c:ptCount val="8"/>
                      <c:pt idx="0" formatCode="0.0">
                        <c:v>60.941460077050216</c:v>
                      </c:pt>
                      <c:pt idx="2" formatCode="0.0">
                        <c:v>69.271388588764907</c:v>
                      </c:pt>
                      <c:pt idx="3" formatCode="0.0">
                        <c:v>55.4</c:v>
                      </c:pt>
                      <c:pt idx="4" formatCode="0.0">
                        <c:v>57.449525680146252</c:v>
                      </c:pt>
                      <c:pt idx="5" formatCode="0.0">
                        <c:v>68.527846193390189</c:v>
                      </c:pt>
                      <c:pt idx="6" formatCode="0.0">
                        <c:v>58.1</c:v>
                      </c:pt>
                      <c:pt idx="7" formatCode="0.0">
                        <c:v>56.9</c:v>
                      </c:pt>
                    </c:numCache>
                  </c:numRef>
                </c:val>
                <c:extLst>
                  <c:ext xmlns:c16="http://schemas.microsoft.com/office/drawing/2014/chart" uri="{C3380CC4-5D6E-409C-BE32-E72D297353CC}">
                    <c16:uniqueId val="{00000004-FBFA-441A-9494-CE2F92BFF80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Matriz_Carga!$C$26:$D$26</c15:sqref>
                        </c15:formulaRef>
                      </c:ext>
                    </c:extLst>
                    <c:strCache>
                      <c:ptCount val="2"/>
                      <c:pt idx="0">
                        <c:v>2019</c:v>
                      </c:pt>
                      <c:pt idx="1">
                        <c:v>3er 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Matriz_Carga!$E$26:$N$26</c15:sqref>
                        </c15:formulaRef>
                      </c:ext>
                    </c:extLst>
                    <c:numCache>
                      <c:formatCode>General</c:formatCode>
                      <c:ptCount val="8"/>
                      <c:pt idx="0" formatCode="0.0">
                        <c:v>61.158693744985662</c:v>
                      </c:pt>
                      <c:pt idx="2" formatCode="0.0">
                        <c:v>71.126448276449068</c:v>
                      </c:pt>
                      <c:pt idx="3" formatCode="0.0">
                        <c:v>55.2</c:v>
                      </c:pt>
                      <c:pt idx="4" formatCode="0.0">
                        <c:v>56.320451866092746</c:v>
                      </c:pt>
                      <c:pt idx="5" formatCode="0.0">
                        <c:v>67.305262327372162</c:v>
                      </c:pt>
                      <c:pt idx="6" formatCode="0.0">
                        <c:v>60.8</c:v>
                      </c:pt>
                      <c:pt idx="7" formatCode="0.0">
                        <c:v>56.2</c:v>
                      </c:pt>
                    </c:numCache>
                  </c:numRef>
                </c:val>
                <c:extLst xmlns:c15="http://schemas.microsoft.com/office/drawing/2012/chart">
                  <c:ext xmlns:c16="http://schemas.microsoft.com/office/drawing/2014/chart" uri="{C3380CC4-5D6E-409C-BE32-E72D297353CC}">
                    <c16:uniqueId val="{00000005-FBFA-441A-9494-CE2F92BFF80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Matriz_Carga!$C$27:$D$27</c15:sqref>
                        </c15:formulaRef>
                      </c:ext>
                    </c:extLst>
                    <c:strCache>
                      <c:ptCount val="2"/>
                      <c:pt idx="0">
                        <c:v>2019</c:v>
                      </c:pt>
                      <c:pt idx="1">
                        <c:v>4to 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Matriz_Carga!$E$27:$N$27</c15:sqref>
                        </c15:formulaRef>
                      </c:ext>
                    </c:extLst>
                    <c:numCache>
                      <c:formatCode>General</c:formatCode>
                      <c:ptCount val="8"/>
                      <c:pt idx="0" formatCode="0.0">
                        <c:v>61.644361596877793</c:v>
                      </c:pt>
                      <c:pt idx="2" formatCode="0.0">
                        <c:v>70.424534759026017</c:v>
                      </c:pt>
                      <c:pt idx="3" formatCode="0.0">
                        <c:v>55.2</c:v>
                      </c:pt>
                      <c:pt idx="4" formatCode="0.0">
                        <c:v>56.389719819506936</c:v>
                      </c:pt>
                      <c:pt idx="5" formatCode="0.0">
                        <c:v>68.75191500273381</c:v>
                      </c:pt>
                      <c:pt idx="6" formatCode="0.0">
                        <c:v>62</c:v>
                      </c:pt>
                      <c:pt idx="7" formatCode="0.0">
                        <c:v>57.1</c:v>
                      </c:pt>
                    </c:numCache>
                  </c:numRef>
                </c:val>
                <c:extLst xmlns:c15="http://schemas.microsoft.com/office/drawing/2012/chart">
                  <c:ext xmlns:c16="http://schemas.microsoft.com/office/drawing/2014/chart" uri="{C3380CC4-5D6E-409C-BE32-E72D297353CC}">
                    <c16:uniqueId val="{00000006-FBFA-441A-9494-CE2F92BFF80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Matriz_Carga!$C$28:$D$28</c15:sqref>
                        </c15:formulaRef>
                      </c:ext>
                    </c:extLst>
                    <c:strCache>
                      <c:ptCount val="2"/>
                      <c:pt idx="0">
                        <c:v>2020</c:v>
                      </c:pt>
                      <c:pt idx="1">
                        <c:v>1er 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Matriz_Carga!$E$28:$N$28</c15:sqref>
                        </c15:formulaRef>
                      </c:ext>
                    </c:extLst>
                    <c:numCache>
                      <c:formatCode>General</c:formatCode>
                      <c:ptCount val="8"/>
                      <c:pt idx="0" formatCode="0.0">
                        <c:v>59.990851573587378</c:v>
                      </c:pt>
                      <c:pt idx="2" formatCode="0.0">
                        <c:v>65</c:v>
                      </c:pt>
                      <c:pt idx="3" formatCode="0.0">
                        <c:v>57.3</c:v>
                      </c:pt>
                      <c:pt idx="4" formatCode="0.0">
                        <c:v>55.258161395011918</c:v>
                      </c:pt>
                      <c:pt idx="5" formatCode="0.0">
                        <c:v>65.555464096929299</c:v>
                      </c:pt>
                      <c:pt idx="6" formatCode="0.0">
                        <c:v>61.23148394958303</c:v>
                      </c:pt>
                      <c:pt idx="7" formatCode="0.0">
                        <c:v>55.6</c:v>
                      </c:pt>
                    </c:numCache>
                  </c:numRef>
                </c:val>
                <c:extLst xmlns:c15="http://schemas.microsoft.com/office/drawing/2012/chart">
                  <c:ext xmlns:c16="http://schemas.microsoft.com/office/drawing/2014/chart" uri="{C3380CC4-5D6E-409C-BE32-E72D297353CC}">
                    <c16:uniqueId val="{00000007-FBFA-441A-9494-CE2F92BFF80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Matriz_Carga!$C$30:$D$30</c15:sqref>
                        </c15:formulaRef>
                      </c:ext>
                    </c:extLst>
                    <c:strCache>
                      <c:ptCount val="2"/>
                      <c:pt idx="0">
                        <c:v>2020</c:v>
                      </c:pt>
                      <c:pt idx="1">
                        <c:v>3er T</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Matriz_Carga!$E$30:$N$30</c15:sqref>
                        </c15:formulaRef>
                      </c:ext>
                    </c:extLst>
                    <c:numCache>
                      <c:formatCode>General</c:formatCode>
                      <c:ptCount val="8"/>
                      <c:pt idx="0" formatCode="0.0">
                        <c:v>52.679053817145316</c:v>
                      </c:pt>
                      <c:pt idx="3" formatCode="0.0">
                        <c:v>46.8</c:v>
                      </c:pt>
                      <c:pt idx="4" formatCode="0.0">
                        <c:v>50.6</c:v>
                      </c:pt>
                      <c:pt idx="5" formatCode="0.0">
                        <c:v>64.900000000000006</c:v>
                      </c:pt>
                      <c:pt idx="6" formatCode="0.0">
                        <c:v>47.295269085726538</c:v>
                      </c:pt>
                      <c:pt idx="7" formatCode="0.0">
                        <c:v>53.8</c:v>
                      </c:pt>
                    </c:numCache>
                  </c:numRef>
                </c:val>
                <c:extLst xmlns:c15="http://schemas.microsoft.com/office/drawing/2012/chart">
                  <c:ext xmlns:c16="http://schemas.microsoft.com/office/drawing/2014/chart" uri="{C3380CC4-5D6E-409C-BE32-E72D297353CC}">
                    <c16:uniqueId val="{00000008-FBFA-441A-9494-CE2F92BFF80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Matriz_Carga!$C$31:$D$31</c15:sqref>
                        </c15:formulaRef>
                      </c:ext>
                    </c:extLst>
                    <c:strCache>
                      <c:ptCount val="2"/>
                      <c:pt idx="0">
                        <c:v>2020</c:v>
                      </c:pt>
                      <c:pt idx="1">
                        <c:v>4to T</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Matriz_Carga!$E$22:$N$23</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Matriz_Carga!$E$31:$N$31</c15:sqref>
                        </c15:formulaRef>
                      </c:ext>
                    </c:extLst>
                    <c:numCache>
                      <c:formatCode>0.0</c:formatCode>
                      <c:ptCount val="8"/>
                      <c:pt idx="0">
                        <c:v>58.157142857142858</c:v>
                      </c:pt>
                      <c:pt idx="1">
                        <c:v>61.2</c:v>
                      </c:pt>
                      <c:pt idx="2">
                        <c:v>68.5</c:v>
                      </c:pt>
                      <c:pt idx="3">
                        <c:v>50.8</c:v>
                      </c:pt>
                      <c:pt idx="4">
                        <c:v>49.8</c:v>
                      </c:pt>
                      <c:pt idx="5">
                        <c:v>67.2</c:v>
                      </c:pt>
                      <c:pt idx="6">
                        <c:v>54.8</c:v>
                      </c:pt>
                      <c:pt idx="7">
                        <c:v>54.8</c:v>
                      </c:pt>
                    </c:numCache>
                  </c:numRef>
                </c:val>
                <c:extLst xmlns:c15="http://schemas.microsoft.com/office/drawing/2012/chart">
                  <c:ext xmlns:c16="http://schemas.microsoft.com/office/drawing/2014/chart" uri="{C3380CC4-5D6E-409C-BE32-E72D297353CC}">
                    <c16:uniqueId val="{00000009-FBFA-441A-9494-CE2F92BFF804}"/>
                  </c:ext>
                </c:extLst>
              </c15:ser>
            </c15:filteredBarSeries>
          </c:ext>
        </c:extLst>
      </c:barChart>
      <c:catAx>
        <c:axId val="50058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crossAx val="500567360"/>
        <c:crosses val="autoZero"/>
        <c:auto val="1"/>
        <c:lblAlgn val="ctr"/>
        <c:lblOffset val="100"/>
        <c:noMultiLvlLbl val="0"/>
      </c:catAx>
      <c:valAx>
        <c:axId val="500567360"/>
        <c:scaling>
          <c:orientation val="minMax"/>
        </c:scaling>
        <c:delete val="1"/>
        <c:axPos val="l"/>
        <c:numFmt formatCode="0.0" sourceLinked="1"/>
        <c:majorTickMark val="none"/>
        <c:minorTickMark val="none"/>
        <c:tickLblPos val="nextTo"/>
        <c:crossAx val="50058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Matriz_Carga!$C$42:$D$42</c:f>
              <c:strCache>
                <c:ptCount val="2"/>
                <c:pt idx="0">
                  <c:v>2019</c:v>
                </c:pt>
                <c:pt idx="1">
                  <c:v>2do 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Matriz_Carga!$E$39:$N$40</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Matriz_Carga!$E$42:$N$42</c:f>
              <c:numCache>
                <c:formatCode>0.0</c:formatCode>
                <c:ptCount val="8"/>
                <c:pt idx="0">
                  <c:v>6.855485263045038</c:v>
                </c:pt>
                <c:pt idx="1">
                  <c:v>4.4000000000000004</c:v>
                </c:pt>
                <c:pt idx="2">
                  <c:v>3.5357015685963007</c:v>
                </c:pt>
                <c:pt idx="3">
                  <c:v>7.1</c:v>
                </c:pt>
                <c:pt idx="4">
                  <c:v>10.308943223235509</c:v>
                </c:pt>
                <c:pt idx="5">
                  <c:v>7.4437520494834599</c:v>
                </c:pt>
                <c:pt idx="6">
                  <c:v>6.3</c:v>
                </c:pt>
                <c:pt idx="7">
                  <c:v>8.9</c:v>
                </c:pt>
              </c:numCache>
              <c:extLst/>
            </c:numRef>
          </c:val>
          <c:extLst xmlns:c15="http://schemas.microsoft.com/office/drawing/2012/chart">
            <c:ext xmlns:c16="http://schemas.microsoft.com/office/drawing/2014/chart" uri="{C3380CC4-5D6E-409C-BE32-E72D297353CC}">
              <c16:uniqueId val="{00000000-3E93-4B84-B072-02750E82C8E4}"/>
            </c:ext>
          </c:extLst>
        </c:ser>
        <c:ser>
          <c:idx val="5"/>
          <c:order val="5"/>
          <c:tx>
            <c:strRef>
              <c:f>Matriz_Carga!$C$46:$D$46</c:f>
              <c:strCache>
                <c:ptCount val="2"/>
                <c:pt idx="0">
                  <c:v>2020</c:v>
                </c:pt>
                <c:pt idx="1">
                  <c:v>2do T</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Matriz_Carga!$E$39:$N$40</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Matriz_Carga!$E$46:$N$46</c:f>
              <c:numCache>
                <c:formatCode>General</c:formatCode>
                <c:ptCount val="8"/>
                <c:pt idx="0" formatCode="0.0">
                  <c:v>12.619399955661144</c:v>
                </c:pt>
                <c:pt idx="2" formatCode="0.0">
                  <c:v>8.64</c:v>
                </c:pt>
                <c:pt idx="3" formatCode="0.0">
                  <c:v>12.2</c:v>
                </c:pt>
                <c:pt idx="4" formatCode="0.0">
                  <c:v>20.3</c:v>
                </c:pt>
                <c:pt idx="5" formatCode="0.0">
                  <c:v>7.5763997339668583</c:v>
                </c:pt>
                <c:pt idx="6" formatCode="0.0">
                  <c:v>16.3</c:v>
                </c:pt>
                <c:pt idx="7" formatCode="0.0">
                  <c:v>10.7</c:v>
                </c:pt>
              </c:numCache>
              <c:extLst/>
            </c:numRef>
          </c:val>
          <c:extLst xmlns:c15="http://schemas.microsoft.com/office/drawing/2012/chart">
            <c:ext xmlns:c16="http://schemas.microsoft.com/office/drawing/2014/chart" uri="{C3380CC4-5D6E-409C-BE32-E72D297353CC}">
              <c16:uniqueId val="{00000001-3E93-4B84-B072-02750E82C8E4}"/>
            </c:ext>
          </c:extLst>
        </c:ser>
        <c:ser>
          <c:idx val="8"/>
          <c:order val="8"/>
          <c:tx>
            <c:strRef>
              <c:f>Matriz_Carga!$C$49:$D$49</c:f>
              <c:strCache>
                <c:ptCount val="2"/>
                <c:pt idx="0">
                  <c:v>2021</c:v>
                </c:pt>
                <c:pt idx="1">
                  <c:v>1er T</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Matriz_Carga!$E$39:$N$40</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Matriz_Carga!$E$49:$N$49</c:f>
              <c:numCache>
                <c:formatCode>0.0</c:formatCode>
                <c:ptCount val="8"/>
                <c:pt idx="0">
                  <c:v>10.639999999999999</c:v>
                </c:pt>
                <c:pt idx="1">
                  <c:v>5.7</c:v>
                </c:pt>
                <c:pt idx="2">
                  <c:v>8.6999999999999993</c:v>
                </c:pt>
                <c:pt idx="3">
                  <c:v>10.4</c:v>
                </c:pt>
                <c:pt idx="4">
                  <c:v>15.8</c:v>
                </c:pt>
                <c:pt idx="5">
                  <c:v>8.1</c:v>
                </c:pt>
                <c:pt idx="6">
                  <c:v>15.28</c:v>
                </c:pt>
                <c:pt idx="7">
                  <c:v>10.5</c:v>
                </c:pt>
              </c:numCache>
              <c:extLst/>
            </c:numRef>
          </c:val>
          <c:extLst>
            <c:ext xmlns:c16="http://schemas.microsoft.com/office/drawing/2014/chart" uri="{C3380CC4-5D6E-409C-BE32-E72D297353CC}">
              <c16:uniqueId val="{00000002-3E93-4B84-B072-02750E82C8E4}"/>
            </c:ext>
          </c:extLst>
        </c:ser>
        <c:ser>
          <c:idx val="9"/>
          <c:order val="9"/>
          <c:tx>
            <c:strRef>
              <c:f>Matriz_Carga!$C$50:$D$50</c:f>
              <c:strCache>
                <c:ptCount val="2"/>
                <c:pt idx="0">
                  <c:v>2021</c:v>
                </c:pt>
                <c:pt idx="1">
                  <c:v>2do T</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Matriz_Carga!$E$39:$N$40</c:f>
              <c:multiLvlStrCache>
                <c:ptCount val="8"/>
                <c:lvl>
                  <c:pt idx="0">
                    <c:v>Promedio Regional</c:v>
                  </c:pt>
                  <c:pt idx="1">
                    <c:v>ECU</c:v>
                  </c:pt>
                  <c:pt idx="2">
                    <c:v>BOL</c:v>
                  </c:pt>
                  <c:pt idx="3">
                    <c:v>CHI</c:v>
                  </c:pt>
                  <c:pt idx="4">
                    <c:v>COL</c:v>
                  </c:pt>
                  <c:pt idx="5">
                    <c:v>PAR</c:v>
                  </c:pt>
                  <c:pt idx="6">
                    <c:v>PER</c:v>
                  </c:pt>
                  <c:pt idx="7">
                    <c:v>URU</c:v>
                  </c:pt>
                </c:lvl>
                <c:lvl>
                  <c:pt idx="1">
                    <c:v>Países</c:v>
                  </c:pt>
                </c:lvl>
              </c:multiLvlStrCache>
              <c:extLst/>
            </c:multiLvlStrRef>
          </c:cat>
          <c:val>
            <c:numRef>
              <c:f>Matriz_Carga!$E$50:$N$50</c:f>
              <c:numCache>
                <c:formatCode>0.0</c:formatCode>
                <c:ptCount val="8"/>
                <c:pt idx="0">
                  <c:v>9.4742857142857151</c:v>
                </c:pt>
                <c:pt idx="1">
                  <c:v>5.5</c:v>
                </c:pt>
                <c:pt idx="2">
                  <c:v>7.6</c:v>
                </c:pt>
                <c:pt idx="3">
                  <c:v>9.5</c:v>
                </c:pt>
                <c:pt idx="4">
                  <c:v>15</c:v>
                </c:pt>
                <c:pt idx="5">
                  <c:v>8.6</c:v>
                </c:pt>
                <c:pt idx="6">
                  <c:v>10.32</c:v>
                </c:pt>
                <c:pt idx="7">
                  <c:v>9.8000000000000007</c:v>
                </c:pt>
              </c:numCache>
              <c:extLst/>
            </c:numRef>
          </c:val>
          <c:extLst>
            <c:ext xmlns:c16="http://schemas.microsoft.com/office/drawing/2014/chart" uri="{C3380CC4-5D6E-409C-BE32-E72D297353CC}">
              <c16:uniqueId val="{00000003-3E93-4B84-B072-02750E82C8E4}"/>
            </c:ext>
          </c:extLst>
        </c:ser>
        <c:dLbls>
          <c:dLblPos val="outEnd"/>
          <c:showLegendKey val="0"/>
          <c:showVal val="1"/>
          <c:showCatName val="0"/>
          <c:showSerName val="0"/>
          <c:showPercent val="0"/>
          <c:showBubbleSize val="0"/>
        </c:dLbls>
        <c:gapWidth val="219"/>
        <c:overlap val="-27"/>
        <c:axId val="500573600"/>
        <c:axId val="500564448"/>
        <c:extLst>
          <c:ext xmlns:c15="http://schemas.microsoft.com/office/drawing/2012/chart" uri="{02D57815-91ED-43cb-92C2-25804820EDAC}">
            <c15:filteredBarSeries>
              <c15:ser>
                <c:idx val="0"/>
                <c:order val="0"/>
                <c:tx>
                  <c:strRef>
                    <c:extLst>
                      <c:ext uri="{02D57815-91ED-43cb-92C2-25804820EDAC}">
                        <c15:formulaRef>
                          <c15:sqref>Matriz_Carga!$C$41:$D$41</c15:sqref>
                        </c15:formulaRef>
                      </c:ext>
                    </c:extLst>
                    <c:strCache>
                      <c:ptCount val="2"/>
                      <c:pt idx="0">
                        <c:v>2019</c:v>
                      </c:pt>
                      <c:pt idx="1">
                        <c:v>1er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c:ext uri="{02D57815-91ED-43cb-92C2-25804820EDAC}">
                        <c15:formulaRef>
                          <c15:sqref>Matriz_Carga!$E$41:$N$41</c15:sqref>
                        </c15:formulaRef>
                      </c:ext>
                    </c:extLst>
                    <c:numCache>
                      <c:formatCode>General</c:formatCode>
                      <c:ptCount val="8"/>
                      <c:pt idx="0" formatCode="0.0">
                        <c:v>7.6081998516872957</c:v>
                      </c:pt>
                      <c:pt idx="2" formatCode="0.0">
                        <c:v>4.3888431038698634</c:v>
                      </c:pt>
                      <c:pt idx="3" formatCode="0.0">
                        <c:v>6.9</c:v>
                      </c:pt>
                      <c:pt idx="4" formatCode="0.0">
                        <c:v>10.454994176605572</c:v>
                      </c:pt>
                      <c:pt idx="5" formatCode="0.0">
                        <c:v>6.905361829648343</c:v>
                      </c:pt>
                      <c:pt idx="6" formatCode="0.0">
                        <c:v>8.1999999999999993</c:v>
                      </c:pt>
                      <c:pt idx="7" formatCode="0.0">
                        <c:v>8.8000000000000007</c:v>
                      </c:pt>
                    </c:numCache>
                  </c:numRef>
                </c:val>
                <c:extLst>
                  <c:ext xmlns:c16="http://schemas.microsoft.com/office/drawing/2014/chart" uri="{C3380CC4-5D6E-409C-BE32-E72D297353CC}">
                    <c16:uniqueId val="{00000004-3E93-4B84-B072-02750E82C8E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Matriz_Carga!$C$43:$D$43</c15:sqref>
                        </c15:formulaRef>
                      </c:ext>
                    </c:extLst>
                    <c:strCache>
                      <c:ptCount val="2"/>
                      <c:pt idx="0">
                        <c:v>2019</c:v>
                      </c:pt>
                      <c:pt idx="1">
                        <c:v>3er 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Matriz_Carga!$E$43:$N$43</c15:sqref>
                        </c15:formulaRef>
                      </c:ext>
                    </c:extLst>
                    <c:numCache>
                      <c:formatCode>General</c:formatCode>
                      <c:ptCount val="8"/>
                      <c:pt idx="0" formatCode="0.0">
                        <c:v>7.0298842979878016</c:v>
                      </c:pt>
                      <c:pt idx="2" formatCode="0.0">
                        <c:v>3.2539728540717823</c:v>
                      </c:pt>
                      <c:pt idx="3" formatCode="0.0">
                        <c:v>7</c:v>
                      </c:pt>
                      <c:pt idx="4" formatCode="0.0">
                        <c:v>10.699768439665142</c:v>
                      </c:pt>
                      <c:pt idx="5" formatCode="0.0">
                        <c:v>6.2255644941898876</c:v>
                      </c:pt>
                      <c:pt idx="6" formatCode="0.0">
                        <c:v>5.8</c:v>
                      </c:pt>
                      <c:pt idx="7" formatCode="0.0">
                        <c:v>9.1999999999999993</c:v>
                      </c:pt>
                    </c:numCache>
                  </c:numRef>
                </c:val>
                <c:extLst xmlns:c15="http://schemas.microsoft.com/office/drawing/2012/chart">
                  <c:ext xmlns:c16="http://schemas.microsoft.com/office/drawing/2014/chart" uri="{C3380CC4-5D6E-409C-BE32-E72D297353CC}">
                    <c16:uniqueId val="{00000005-3E93-4B84-B072-02750E82C8E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Matriz_Carga!$C$44:$D$44</c15:sqref>
                        </c15:formulaRef>
                      </c:ext>
                    </c:extLst>
                    <c:strCache>
                      <c:ptCount val="2"/>
                      <c:pt idx="0">
                        <c:v>2019</c:v>
                      </c:pt>
                      <c:pt idx="1">
                        <c:v>4to 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Matriz_Carga!$E$44:$N$44</c15:sqref>
                        </c15:formulaRef>
                      </c:ext>
                    </c:extLst>
                    <c:numCache>
                      <c:formatCode>General</c:formatCode>
                      <c:ptCount val="8"/>
                      <c:pt idx="0" formatCode="0.0">
                        <c:v>6.9571272991307254</c:v>
                      </c:pt>
                      <c:pt idx="2" formatCode="0.0">
                        <c:v>3.6039821978066127</c:v>
                      </c:pt>
                      <c:pt idx="3" formatCode="0.0">
                        <c:v>7</c:v>
                      </c:pt>
                      <c:pt idx="4" formatCode="0.0">
                        <c:v>10.539081980597251</c:v>
                      </c:pt>
                      <c:pt idx="5" formatCode="0.0">
                        <c:v>5.6996996163804958</c:v>
                      </c:pt>
                      <c:pt idx="6" formatCode="0.0">
                        <c:v>6.1</c:v>
                      </c:pt>
                      <c:pt idx="7" formatCode="0.0">
                        <c:v>8.8000000000000007</c:v>
                      </c:pt>
                    </c:numCache>
                  </c:numRef>
                </c:val>
                <c:extLst xmlns:c15="http://schemas.microsoft.com/office/drawing/2012/chart">
                  <c:ext xmlns:c16="http://schemas.microsoft.com/office/drawing/2014/chart" uri="{C3380CC4-5D6E-409C-BE32-E72D297353CC}">
                    <c16:uniqueId val="{00000006-3E93-4B84-B072-02750E82C8E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Matriz_Carga!$C$45:$D$45</c15:sqref>
                        </c15:formulaRef>
                      </c:ext>
                    </c:extLst>
                    <c:strCache>
                      <c:ptCount val="2"/>
                      <c:pt idx="0">
                        <c:v>2020</c:v>
                      </c:pt>
                      <c:pt idx="1">
                        <c:v>1er 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Matriz_Carga!$E$45:$N$45</c15:sqref>
                        </c15:formulaRef>
                      </c:ext>
                    </c:extLst>
                    <c:numCache>
                      <c:formatCode>General</c:formatCode>
                      <c:ptCount val="8"/>
                      <c:pt idx="0" formatCode="0.0">
                        <c:v>8.6044044884924702</c:v>
                      </c:pt>
                      <c:pt idx="2" formatCode="0.0">
                        <c:v>5.8</c:v>
                      </c:pt>
                      <c:pt idx="3" formatCode="0.0">
                        <c:v>8.1999999999999993</c:v>
                      </c:pt>
                      <c:pt idx="4" formatCode="0.0">
                        <c:v>12.6</c:v>
                      </c:pt>
                      <c:pt idx="5" formatCode="0.0">
                        <c:v>7.926426930954829</c:v>
                      </c:pt>
                      <c:pt idx="6" formatCode="0.0">
                        <c:v>7.8</c:v>
                      </c:pt>
                      <c:pt idx="7" formatCode="0.0">
                        <c:v>9.3000000000000007</c:v>
                      </c:pt>
                    </c:numCache>
                  </c:numRef>
                </c:val>
                <c:extLst xmlns:c15="http://schemas.microsoft.com/office/drawing/2012/chart">
                  <c:ext xmlns:c16="http://schemas.microsoft.com/office/drawing/2014/chart" uri="{C3380CC4-5D6E-409C-BE32-E72D297353CC}">
                    <c16:uniqueId val="{00000007-3E93-4B84-B072-02750E82C8E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Matriz_Carga!$C$47:$D$47</c15:sqref>
                        </c15:formulaRef>
                      </c:ext>
                    </c:extLst>
                    <c:strCache>
                      <c:ptCount val="2"/>
                      <c:pt idx="0">
                        <c:v>2020</c:v>
                      </c:pt>
                      <c:pt idx="1">
                        <c:v>3er T</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Matriz_Carga!$E$47:$N$47</c15:sqref>
                        </c15:formulaRef>
                      </c:ext>
                    </c:extLst>
                    <c:numCache>
                      <c:formatCode>General</c:formatCode>
                      <c:ptCount val="8"/>
                      <c:pt idx="0" formatCode="0.0">
                        <c:v>12.4</c:v>
                      </c:pt>
                      <c:pt idx="2" formatCode="0.0">
                        <c:v>10.8</c:v>
                      </c:pt>
                      <c:pt idx="3" formatCode="0.0">
                        <c:v>12.3</c:v>
                      </c:pt>
                      <c:pt idx="4" formatCode="0.0">
                        <c:v>15.8</c:v>
                      </c:pt>
                      <c:pt idx="5" formatCode="0.0">
                        <c:v>8.1999999999999993</c:v>
                      </c:pt>
                      <c:pt idx="6" formatCode="0.0">
                        <c:v>16.5</c:v>
                      </c:pt>
                      <c:pt idx="7" formatCode="0.0">
                        <c:v>10.8</c:v>
                      </c:pt>
                    </c:numCache>
                  </c:numRef>
                </c:val>
                <c:extLst xmlns:c15="http://schemas.microsoft.com/office/drawing/2012/chart">
                  <c:ext xmlns:c16="http://schemas.microsoft.com/office/drawing/2014/chart" uri="{C3380CC4-5D6E-409C-BE32-E72D297353CC}">
                    <c16:uniqueId val="{00000008-3E93-4B84-B072-02750E82C8E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Matriz_Carga!$C$48:$D$48</c15:sqref>
                        </c15:formulaRef>
                      </c:ext>
                    </c:extLst>
                    <c:strCache>
                      <c:ptCount val="2"/>
                      <c:pt idx="0">
                        <c:v>2020</c:v>
                      </c:pt>
                      <c:pt idx="1">
                        <c:v>4to T</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Matriz_Carga!$E$39:$N$40</c15:sqref>
                        </c15:formulaRef>
                      </c:ext>
                    </c:extLst>
                    <c:multiLvlStrCache>
                      <c:ptCount val="8"/>
                      <c:lvl>
                        <c:pt idx="0">
                          <c:v>Promedio Regional</c:v>
                        </c:pt>
                        <c:pt idx="1">
                          <c:v>ECU</c:v>
                        </c:pt>
                        <c:pt idx="2">
                          <c:v>BOL</c:v>
                        </c:pt>
                        <c:pt idx="3">
                          <c:v>CHI</c:v>
                        </c:pt>
                        <c:pt idx="4">
                          <c:v>COL</c:v>
                        </c:pt>
                        <c:pt idx="5">
                          <c:v>PAR</c:v>
                        </c:pt>
                        <c:pt idx="6">
                          <c:v>PER</c:v>
                        </c:pt>
                        <c:pt idx="7">
                          <c:v>URU</c:v>
                        </c:pt>
                      </c:lvl>
                      <c:lvl>
                        <c:pt idx="1">
                          <c:v>Países</c:v>
                        </c:pt>
                      </c:lvl>
                    </c:multiLvlStrCache>
                  </c:multiLvlStrRef>
                </c:cat>
                <c:val>
                  <c:numRef>
                    <c:extLst xmlns:c15="http://schemas.microsoft.com/office/drawing/2012/chart">
                      <c:ext xmlns:c15="http://schemas.microsoft.com/office/drawing/2012/chart" uri="{02D57815-91ED-43cb-92C2-25804820EDAC}">
                        <c15:formulaRef>
                          <c15:sqref>Matriz_Carga!$E$48:$N$48</c15:sqref>
                        </c15:formulaRef>
                      </c:ext>
                    </c:extLst>
                    <c:numCache>
                      <c:formatCode>0.0</c:formatCode>
                      <c:ptCount val="8"/>
                      <c:pt idx="0">
                        <c:v>10.214285714285717</c:v>
                      </c:pt>
                      <c:pt idx="1">
                        <c:v>5</c:v>
                      </c:pt>
                      <c:pt idx="2">
                        <c:v>8.4</c:v>
                      </c:pt>
                      <c:pt idx="3">
                        <c:v>10.3</c:v>
                      </c:pt>
                      <c:pt idx="4">
                        <c:v>15.9</c:v>
                      </c:pt>
                      <c:pt idx="5">
                        <c:v>7.2</c:v>
                      </c:pt>
                      <c:pt idx="6">
                        <c:v>13.8</c:v>
                      </c:pt>
                      <c:pt idx="7">
                        <c:v>10.9</c:v>
                      </c:pt>
                    </c:numCache>
                  </c:numRef>
                </c:val>
                <c:extLst xmlns:c15="http://schemas.microsoft.com/office/drawing/2012/chart">
                  <c:ext xmlns:c16="http://schemas.microsoft.com/office/drawing/2014/chart" uri="{C3380CC4-5D6E-409C-BE32-E72D297353CC}">
                    <c16:uniqueId val="{00000009-3E93-4B84-B072-02750E82C8E4}"/>
                  </c:ext>
                </c:extLst>
              </c15:ser>
            </c15:filteredBarSeries>
          </c:ext>
        </c:extLst>
      </c:barChart>
      <c:catAx>
        <c:axId val="5005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crossAx val="500564448"/>
        <c:crosses val="autoZero"/>
        <c:auto val="1"/>
        <c:lblAlgn val="ctr"/>
        <c:lblOffset val="100"/>
        <c:noMultiLvlLbl val="0"/>
      </c:catAx>
      <c:valAx>
        <c:axId val="500564448"/>
        <c:scaling>
          <c:orientation val="minMax"/>
        </c:scaling>
        <c:delete val="1"/>
        <c:axPos val="l"/>
        <c:numFmt formatCode="0.0" sourceLinked="1"/>
        <c:majorTickMark val="none"/>
        <c:minorTickMark val="none"/>
        <c:tickLblPos val="nextTo"/>
        <c:crossAx val="500573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Trim_2!$A$28</c:f>
              <c:strCache>
                <c:ptCount val="1"/>
                <c:pt idx="0">
                  <c:v>Fuerza de Trabajo</c:v>
                </c:pt>
              </c:strCache>
            </c:strRef>
          </c:tx>
          <c:spPr>
            <a:solidFill>
              <a:schemeClr val="accent1"/>
            </a:solidFill>
            <a:ln>
              <a:noFill/>
            </a:ln>
            <a:effectLst/>
          </c:spPr>
          <c:invertIfNegative val="0"/>
          <c:dLbls>
            <c:dLbl>
              <c:idx val="8"/>
              <c:layout>
                <c:manualLayout>
                  <c:x val="-7.6908980825199369E-3"/>
                  <c:y val="-4.66083837594860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70F-42D7-9FB1-9AA31746701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Trim_2!$B$26:$J$27</c:f>
              <c:multiLvlStrCache>
                <c:ptCount val="9"/>
                <c:lvl>
                  <c:pt idx="0">
                    <c:v>Trim. II - 2017</c:v>
                  </c:pt>
                  <c:pt idx="1">
                    <c:v>Trim. II - 2018</c:v>
                  </c:pt>
                  <c:pt idx="2">
                    <c:v>Trim. II - 2019</c:v>
                  </c:pt>
                  <c:pt idx="3">
                    <c:v>Trim. I</c:v>
                  </c:pt>
                  <c:pt idx="4">
                    <c:v>Trim. II</c:v>
                  </c:pt>
                  <c:pt idx="5">
                    <c:v>Trim. III</c:v>
                  </c:pt>
                  <c:pt idx="6">
                    <c:v>Trim. IV</c:v>
                  </c:pt>
                  <c:pt idx="7">
                    <c:v>Trim. I</c:v>
                  </c:pt>
                  <c:pt idx="8">
                    <c:v>Trim. II</c:v>
                  </c:pt>
                </c:lvl>
                <c:lvl>
                  <c:pt idx="0">
                    <c:v>2017 - 2019</c:v>
                  </c:pt>
                  <c:pt idx="3">
                    <c:v>2020</c:v>
                  </c:pt>
                  <c:pt idx="7">
                    <c:v>2021</c:v>
                  </c:pt>
                </c:lvl>
              </c:multiLvlStrCache>
            </c:multiLvlStrRef>
          </c:cat>
          <c:val>
            <c:numRef>
              <c:f>Trim_2!$B$28:$J$28</c:f>
              <c:numCache>
                <c:formatCode>0.0%</c:formatCode>
                <c:ptCount val="9"/>
                <c:pt idx="0">
                  <c:v>0.71219291658461004</c:v>
                </c:pt>
                <c:pt idx="1">
                  <c:v>0.71258743099002875</c:v>
                </c:pt>
                <c:pt idx="2">
                  <c:v>0.71179299359806003</c:v>
                </c:pt>
                <c:pt idx="3">
                  <c:v>0.7119900087701585</c:v>
                </c:pt>
                <c:pt idx="4">
                  <c:v>0.66675968309911082</c:v>
                </c:pt>
                <c:pt idx="5">
                  <c:v>0.70673126098761563</c:v>
                </c:pt>
                <c:pt idx="6">
                  <c:v>0.72437091561638389</c:v>
                </c:pt>
                <c:pt idx="7">
                  <c:v>0.72885984671145854</c:v>
                </c:pt>
                <c:pt idx="8">
                  <c:v>0.71950665742795505</c:v>
                </c:pt>
              </c:numCache>
            </c:numRef>
          </c:val>
          <c:extLst>
            <c:ext xmlns:c16="http://schemas.microsoft.com/office/drawing/2014/chart" uri="{C3380CC4-5D6E-409C-BE32-E72D297353CC}">
              <c16:uniqueId val="{00000001-470F-42D7-9FB1-9AA31746701C}"/>
            </c:ext>
          </c:extLst>
        </c:ser>
        <c:ser>
          <c:idx val="1"/>
          <c:order val="1"/>
          <c:tx>
            <c:strRef>
              <c:f>Trim_2!$A$29</c:f>
              <c:strCache>
                <c:ptCount val="1"/>
                <c:pt idx="0">
                  <c:v>Ocupados</c:v>
                </c:pt>
              </c:strCache>
            </c:strRef>
          </c:tx>
          <c:spPr>
            <a:solidFill>
              <a:schemeClr val="accent3"/>
            </a:solidFill>
            <a:ln>
              <a:noFill/>
            </a:ln>
            <a:effectLst/>
          </c:spPr>
          <c:invertIfNegative val="0"/>
          <c:dLbls>
            <c:dLbl>
              <c:idx val="4"/>
              <c:layout>
                <c:manualLayout>
                  <c:x val="0"/>
                  <c:y val="0.312954500553245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70F-42D7-9FB1-9AA31746701C}"/>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Trim_2!$B$26:$J$27</c:f>
              <c:multiLvlStrCache>
                <c:ptCount val="9"/>
                <c:lvl>
                  <c:pt idx="0">
                    <c:v>Trim. II - 2017</c:v>
                  </c:pt>
                  <c:pt idx="1">
                    <c:v>Trim. II - 2018</c:v>
                  </c:pt>
                  <c:pt idx="2">
                    <c:v>Trim. II - 2019</c:v>
                  </c:pt>
                  <c:pt idx="3">
                    <c:v>Trim. I</c:v>
                  </c:pt>
                  <c:pt idx="4">
                    <c:v>Trim. II</c:v>
                  </c:pt>
                  <c:pt idx="5">
                    <c:v>Trim. III</c:v>
                  </c:pt>
                  <c:pt idx="6">
                    <c:v>Trim. IV</c:v>
                  </c:pt>
                  <c:pt idx="7">
                    <c:v>Trim. I</c:v>
                  </c:pt>
                  <c:pt idx="8">
                    <c:v>Trim. II</c:v>
                  </c:pt>
                </c:lvl>
                <c:lvl>
                  <c:pt idx="0">
                    <c:v>2017 - 2019</c:v>
                  </c:pt>
                  <c:pt idx="3">
                    <c:v>2020</c:v>
                  </c:pt>
                  <c:pt idx="7">
                    <c:v>2021</c:v>
                  </c:pt>
                </c:lvl>
              </c:multiLvlStrCache>
            </c:multiLvlStrRef>
          </c:cat>
          <c:val>
            <c:numRef>
              <c:f>Trim_2!$B$29:$J$29</c:f>
              <c:numCache>
                <c:formatCode>0.0%</c:formatCode>
                <c:ptCount val="9"/>
                <c:pt idx="0">
                  <c:v>0.66047839849238943</c:v>
                </c:pt>
                <c:pt idx="1">
                  <c:v>0.67021051980932711</c:v>
                </c:pt>
                <c:pt idx="2">
                  <c:v>0.65880888804902471</c:v>
                </c:pt>
                <c:pt idx="3">
                  <c:v>0.65555464096929295</c:v>
                </c:pt>
                <c:pt idx="4">
                  <c:v>0.61624330424259155</c:v>
                </c:pt>
                <c:pt idx="5">
                  <c:v>0.64909606478833082</c:v>
                </c:pt>
                <c:pt idx="6">
                  <c:v>0.67241201754169089</c:v>
                </c:pt>
                <c:pt idx="7">
                  <c:v>0.66951867118925745</c:v>
                </c:pt>
                <c:pt idx="8">
                  <c:v>0.65797406010512383</c:v>
                </c:pt>
              </c:numCache>
            </c:numRef>
          </c:val>
          <c:extLst>
            <c:ext xmlns:c16="http://schemas.microsoft.com/office/drawing/2014/chart" uri="{C3380CC4-5D6E-409C-BE32-E72D297353CC}">
              <c16:uniqueId val="{00000003-470F-42D7-9FB1-9AA31746701C}"/>
            </c:ext>
          </c:extLst>
        </c:ser>
        <c:dLbls>
          <c:showLegendKey val="0"/>
          <c:showVal val="0"/>
          <c:showCatName val="0"/>
          <c:showSerName val="0"/>
          <c:showPercent val="0"/>
          <c:showBubbleSize val="0"/>
        </c:dLbls>
        <c:gapWidth val="219"/>
        <c:axId val="525154928"/>
        <c:axId val="525155760"/>
      </c:barChart>
      <c:lineChart>
        <c:grouping val="standard"/>
        <c:varyColors val="0"/>
        <c:ser>
          <c:idx val="2"/>
          <c:order val="2"/>
          <c:tx>
            <c:strRef>
              <c:f>Trim_2!$A$30</c:f>
              <c:strCache>
                <c:ptCount val="1"/>
                <c:pt idx="0">
                  <c:v>Desocupados</c:v>
                </c:pt>
              </c:strCache>
            </c:strRef>
          </c:tx>
          <c:spPr>
            <a:ln w="28575" cap="rnd">
              <a:solidFill>
                <a:schemeClr val="accent5"/>
              </a:solidFill>
              <a:prstDash val="sysDot"/>
              <a:round/>
            </a:ln>
            <a:effectLst/>
          </c:spPr>
          <c:marker>
            <c:symbol val="none"/>
          </c:marker>
          <c:dLbls>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Trim_2!$B$26:$J$27</c:f>
              <c:multiLvlStrCache>
                <c:ptCount val="9"/>
                <c:lvl>
                  <c:pt idx="0">
                    <c:v>Trim. II - 2017</c:v>
                  </c:pt>
                  <c:pt idx="1">
                    <c:v>Trim. II - 2018</c:v>
                  </c:pt>
                  <c:pt idx="2">
                    <c:v>Trim. II - 2019</c:v>
                  </c:pt>
                  <c:pt idx="3">
                    <c:v>Trim. I</c:v>
                  </c:pt>
                  <c:pt idx="4">
                    <c:v>Trim. II</c:v>
                  </c:pt>
                  <c:pt idx="5">
                    <c:v>Trim. III</c:v>
                  </c:pt>
                  <c:pt idx="6">
                    <c:v>Trim. IV</c:v>
                  </c:pt>
                  <c:pt idx="7">
                    <c:v>Trim. I</c:v>
                  </c:pt>
                  <c:pt idx="8">
                    <c:v>Trim. II</c:v>
                  </c:pt>
                </c:lvl>
                <c:lvl>
                  <c:pt idx="0">
                    <c:v>2017 - 2019</c:v>
                  </c:pt>
                  <c:pt idx="3">
                    <c:v>2020</c:v>
                  </c:pt>
                  <c:pt idx="7">
                    <c:v>2021</c:v>
                  </c:pt>
                </c:lvl>
              </c:multiLvlStrCache>
            </c:multiLvlStrRef>
          </c:cat>
          <c:val>
            <c:numRef>
              <c:f>Trim_2!$B$30:$J$30</c:f>
              <c:numCache>
                <c:formatCode>0.0%</c:formatCode>
                <c:ptCount val="9"/>
                <c:pt idx="0">
                  <c:v>7.2613075597862592E-2</c:v>
                </c:pt>
                <c:pt idx="1">
                  <c:v>5.9469069110334345E-2</c:v>
                </c:pt>
                <c:pt idx="2">
                  <c:v>7.4437520494834597E-2</c:v>
                </c:pt>
                <c:pt idx="3">
                  <c:v>7.9264269309548288E-2</c:v>
                </c:pt>
                <c:pt idx="4">
                  <c:v>7.5763997339668585E-2</c:v>
                </c:pt>
                <c:pt idx="5">
                  <c:v>8.1551785495865919E-2</c:v>
                </c:pt>
                <c:pt idx="6">
                  <c:v>7.1729685654869119E-2</c:v>
                </c:pt>
                <c:pt idx="7">
                  <c:v>8.1416442118388679E-2</c:v>
                </c:pt>
                <c:pt idx="8">
                  <c:v>8.552053923002452E-2</c:v>
                </c:pt>
              </c:numCache>
            </c:numRef>
          </c:val>
          <c:smooth val="0"/>
          <c:extLst>
            <c:ext xmlns:c16="http://schemas.microsoft.com/office/drawing/2014/chart" uri="{C3380CC4-5D6E-409C-BE32-E72D297353CC}">
              <c16:uniqueId val="{00000004-470F-42D7-9FB1-9AA31746701C}"/>
            </c:ext>
          </c:extLst>
        </c:ser>
        <c:dLbls>
          <c:showLegendKey val="0"/>
          <c:showVal val="0"/>
          <c:showCatName val="0"/>
          <c:showSerName val="0"/>
          <c:showPercent val="0"/>
          <c:showBubbleSize val="0"/>
        </c:dLbls>
        <c:marker val="1"/>
        <c:smooth val="0"/>
        <c:axId val="596870736"/>
        <c:axId val="596871152"/>
      </c:lineChart>
      <c:catAx>
        <c:axId val="52515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419"/>
          </a:p>
        </c:txPr>
        <c:crossAx val="525155760"/>
        <c:crosses val="autoZero"/>
        <c:auto val="1"/>
        <c:lblAlgn val="ctr"/>
        <c:lblOffset val="100"/>
        <c:noMultiLvlLbl val="0"/>
      </c:catAx>
      <c:valAx>
        <c:axId val="525155760"/>
        <c:scaling>
          <c:orientation val="minMax"/>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419"/>
          </a:p>
        </c:txPr>
        <c:crossAx val="525154928"/>
        <c:crosses val="autoZero"/>
        <c:crossBetween val="between"/>
      </c:valAx>
      <c:valAx>
        <c:axId val="59687115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419"/>
          </a:p>
        </c:txPr>
        <c:crossAx val="596870736"/>
        <c:crosses val="max"/>
        <c:crossBetween val="between"/>
      </c:valAx>
      <c:catAx>
        <c:axId val="596870736"/>
        <c:scaling>
          <c:orientation val="minMax"/>
        </c:scaling>
        <c:delete val="1"/>
        <c:axPos val="b"/>
        <c:numFmt formatCode="General" sourceLinked="1"/>
        <c:majorTickMark val="none"/>
        <c:minorTickMark val="none"/>
        <c:tickLblPos val="nextTo"/>
        <c:crossAx val="596871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sz="1100"/>
      </a:pPr>
      <a:endParaRPr lang="es-419"/>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B8D-4FE0-8F73-3130ED4A6377}"/>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8D-4FE0-8F73-3130ED4A6377}"/>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B8D-4FE0-8F73-3130ED4A6377}"/>
                </c:ext>
              </c:extLst>
            </c:dLbl>
            <c:dLbl>
              <c:idx val="1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8D-4FE0-8F73-3130ED4A6377}"/>
                </c:ext>
              </c:extLst>
            </c:dLbl>
            <c:dLbl>
              <c:idx val="2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B8D-4FE0-8F73-3130ED4A6377}"/>
                </c:ext>
              </c:extLst>
            </c:dLbl>
            <c:dLbl>
              <c:idx val="2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B8D-4FE0-8F73-3130ED4A6377}"/>
                </c:ext>
              </c:extLst>
            </c:dLbl>
            <c:dLbl>
              <c:idx val="3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B8D-4FE0-8F73-3130ED4A6377}"/>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B8D-4FE0-8F73-3130ED4A6377}"/>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B8D-4FE0-8F73-3130ED4A6377}"/>
                </c:ext>
              </c:extLst>
            </c:dLbl>
            <c:dLbl>
              <c:idx val="4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B8D-4FE0-8F73-3130ED4A6377}"/>
                </c:ext>
              </c:extLst>
            </c:dLbl>
            <c:dLbl>
              <c:idx val="49"/>
              <c:layout>
                <c:manualLayout>
                  <c:x val="-2.5923199390652085E-3"/>
                  <c:y val="-5.76409362238699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B8D-4FE0-8F73-3130ED4A6377}"/>
                </c:ext>
              </c:extLst>
            </c:dLbl>
            <c:dLbl>
              <c:idx val="52"/>
              <c:delete val="1"/>
              <c:extLst>
                <c:ext xmlns:c15="http://schemas.microsoft.com/office/drawing/2012/chart" uri="{CE6537A1-D6FC-4f65-9D91-7224C49458BB}"/>
                <c:ext xmlns:c16="http://schemas.microsoft.com/office/drawing/2014/chart" uri="{C3380CC4-5D6E-409C-BE32-E72D297353CC}">
                  <c16:uniqueId val="{0000000B-2B8D-4FE0-8F73-3130ED4A6377}"/>
                </c:ext>
              </c:extLst>
            </c:dLbl>
            <c:dLbl>
              <c:idx val="53"/>
              <c:layout>
                <c:manualLayout>
                  <c:x val="-9.20239462945735E-3"/>
                  <c:y val="1.5684391477004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B8D-4FE0-8F73-3130ED4A6377}"/>
                </c:ext>
              </c:extLst>
            </c:dLbl>
            <c:dLbl>
              <c:idx val="54"/>
              <c:layout>
                <c:manualLayout>
                  <c:x val="-4.7381740611956991E-2"/>
                  <c:y val="-4.66970987692877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B8D-4FE0-8F73-3130ED4A6377}"/>
                </c:ext>
              </c:extLst>
            </c:dLbl>
            <c:dLbl>
              <c:idx val="55"/>
              <c:layout>
                <c:manualLayout>
                  <c:x val="-5.7587971713497592E-4"/>
                  <c:y val="-3.97750870143899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B8D-4FE0-8F73-3130ED4A6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Variación!$B$1:$BE$1</c:f>
              <c:numCache>
                <c:formatCode>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Variación!$B$18:$BE$18</c:f>
              <c:numCache>
                <c:formatCode>_(* #,##0_);_(* \(#,##0\);_(* "-"??_);_(@_)</c:formatCode>
                <c:ptCount val="56"/>
                <c:pt idx="0">
                  <c:v>557990</c:v>
                </c:pt>
                <c:pt idx="1">
                  <c:v>563131</c:v>
                </c:pt>
                <c:pt idx="2">
                  <c:v>566457</c:v>
                </c:pt>
                <c:pt idx="3">
                  <c:v>569920</c:v>
                </c:pt>
                <c:pt idx="4">
                  <c:v>579431</c:v>
                </c:pt>
                <c:pt idx="5">
                  <c:v>580264</c:v>
                </c:pt>
                <c:pt idx="6">
                  <c:v>581235</c:v>
                </c:pt>
                <c:pt idx="7">
                  <c:v>582011</c:v>
                </c:pt>
                <c:pt idx="8">
                  <c:v>584238</c:v>
                </c:pt>
                <c:pt idx="9">
                  <c:v>584989</c:v>
                </c:pt>
                <c:pt idx="10">
                  <c:v>587409</c:v>
                </c:pt>
                <c:pt idx="11">
                  <c:v>583985</c:v>
                </c:pt>
                <c:pt idx="12">
                  <c:v>580933</c:v>
                </c:pt>
                <c:pt idx="13">
                  <c:v>584589</c:v>
                </c:pt>
                <c:pt idx="14">
                  <c:v>587222</c:v>
                </c:pt>
                <c:pt idx="15">
                  <c:v>590259</c:v>
                </c:pt>
                <c:pt idx="16">
                  <c:v>591527</c:v>
                </c:pt>
                <c:pt idx="17">
                  <c:v>594098</c:v>
                </c:pt>
                <c:pt idx="18">
                  <c:v>596085</c:v>
                </c:pt>
                <c:pt idx="19">
                  <c:v>596800</c:v>
                </c:pt>
                <c:pt idx="20">
                  <c:v>598023</c:v>
                </c:pt>
                <c:pt idx="21">
                  <c:v>600310</c:v>
                </c:pt>
                <c:pt idx="22">
                  <c:v>602446</c:v>
                </c:pt>
                <c:pt idx="23">
                  <c:v>598622</c:v>
                </c:pt>
                <c:pt idx="24">
                  <c:v>597940</c:v>
                </c:pt>
                <c:pt idx="25">
                  <c:v>602391</c:v>
                </c:pt>
                <c:pt idx="26">
                  <c:v>604994</c:v>
                </c:pt>
                <c:pt idx="27">
                  <c:v>606884</c:v>
                </c:pt>
                <c:pt idx="28">
                  <c:v>608046</c:v>
                </c:pt>
                <c:pt idx="29">
                  <c:v>613231</c:v>
                </c:pt>
                <c:pt idx="30">
                  <c:v>615551</c:v>
                </c:pt>
                <c:pt idx="31">
                  <c:v>618434</c:v>
                </c:pt>
                <c:pt idx="32">
                  <c:v>621680</c:v>
                </c:pt>
                <c:pt idx="33">
                  <c:v>624906</c:v>
                </c:pt>
                <c:pt idx="34">
                  <c:v>631654</c:v>
                </c:pt>
                <c:pt idx="35">
                  <c:v>628073</c:v>
                </c:pt>
                <c:pt idx="36">
                  <c:v>630975</c:v>
                </c:pt>
                <c:pt idx="37">
                  <c:v>637967</c:v>
                </c:pt>
                <c:pt idx="38">
                  <c:v>638644</c:v>
                </c:pt>
                <c:pt idx="39">
                  <c:v>624664</c:v>
                </c:pt>
                <c:pt idx="40">
                  <c:v>619232</c:v>
                </c:pt>
                <c:pt idx="41">
                  <c:v>616730</c:v>
                </c:pt>
                <c:pt idx="42">
                  <c:v>614790</c:v>
                </c:pt>
                <c:pt idx="43">
                  <c:v>616849</c:v>
                </c:pt>
                <c:pt idx="44">
                  <c:v>618720</c:v>
                </c:pt>
                <c:pt idx="45">
                  <c:v>616256</c:v>
                </c:pt>
                <c:pt idx="46">
                  <c:v>626237</c:v>
                </c:pt>
                <c:pt idx="47">
                  <c:v>620153</c:v>
                </c:pt>
                <c:pt idx="48">
                  <c:v>628752</c:v>
                </c:pt>
                <c:pt idx="49">
                  <c:v>632933</c:v>
                </c:pt>
                <c:pt idx="50" formatCode="General">
                  <c:v>633263</c:v>
                </c:pt>
                <c:pt idx="51">
                  <c:v>639159</c:v>
                </c:pt>
                <c:pt idx="52" formatCode="#,##0">
                  <c:v>646122</c:v>
                </c:pt>
                <c:pt idx="53" formatCode="#,##0">
                  <c:v>643255</c:v>
                </c:pt>
                <c:pt idx="54" formatCode="#,##0">
                  <c:v>649293</c:v>
                </c:pt>
                <c:pt idx="55" formatCode="#,##0">
                  <c:v>654758</c:v>
                </c:pt>
              </c:numCache>
            </c:numRef>
          </c:val>
          <c:smooth val="0"/>
          <c:extLst>
            <c:ext xmlns:c16="http://schemas.microsoft.com/office/drawing/2014/chart" uri="{C3380CC4-5D6E-409C-BE32-E72D297353CC}">
              <c16:uniqueId val="{00000000-19A8-48FD-9253-FB04F6F55476}"/>
            </c:ext>
          </c:extLst>
        </c:ser>
        <c:dLbls>
          <c:showLegendKey val="0"/>
          <c:showVal val="0"/>
          <c:showCatName val="0"/>
          <c:showSerName val="0"/>
          <c:showPercent val="0"/>
          <c:showBubbleSize val="0"/>
        </c:dLbls>
        <c:marker val="1"/>
        <c:smooth val="0"/>
        <c:axId val="285059176"/>
        <c:axId val="285057216"/>
      </c:lineChart>
      <c:dateAx>
        <c:axId val="2850591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85057216"/>
        <c:crosses val="autoZero"/>
        <c:auto val="1"/>
        <c:lblOffset val="100"/>
        <c:baseTimeUnit val="months"/>
      </c:dateAx>
      <c:valAx>
        <c:axId val="285057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85059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tx>
            <c:strRef>
              <c:f>'Cotizantes anual'!$A$21</c:f>
              <c:strCache>
                <c:ptCount val="1"/>
                <c:pt idx="0">
                  <c:v>Total Regimen General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'Cotizantes anual'!$B$20:$U$20</c:f>
              <c:numCache>
                <c:formatCode>mmm\-yy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cat>
          <c:val>
            <c:numRef>
              <c:f>'Cotizantes anual'!$B$21:$U$21</c:f>
              <c:numCache>
                <c:formatCode>_(* #,##0_);_(* \(#,##0\);_(* "-"??_);_(@_)</c:formatCode>
                <c:ptCount val="20"/>
                <c:pt idx="0">
                  <c:v>630975</c:v>
                </c:pt>
                <c:pt idx="1">
                  <c:v>637967</c:v>
                </c:pt>
                <c:pt idx="2">
                  <c:v>638644</c:v>
                </c:pt>
                <c:pt idx="3">
                  <c:v>624664</c:v>
                </c:pt>
                <c:pt idx="4">
                  <c:v>619232</c:v>
                </c:pt>
                <c:pt idx="5">
                  <c:v>616730</c:v>
                </c:pt>
                <c:pt idx="6">
                  <c:v>614790</c:v>
                </c:pt>
                <c:pt idx="7">
                  <c:v>616849</c:v>
                </c:pt>
                <c:pt idx="8">
                  <c:v>618720</c:v>
                </c:pt>
                <c:pt idx="9">
                  <c:v>616256</c:v>
                </c:pt>
                <c:pt idx="10">
                  <c:v>626237</c:v>
                </c:pt>
                <c:pt idx="11">
                  <c:v>620153</c:v>
                </c:pt>
                <c:pt idx="12">
                  <c:v>628752</c:v>
                </c:pt>
                <c:pt idx="13">
                  <c:v>632933</c:v>
                </c:pt>
                <c:pt idx="14">
                  <c:v>633263</c:v>
                </c:pt>
                <c:pt idx="15">
                  <c:v>639159</c:v>
                </c:pt>
                <c:pt idx="16">
                  <c:v>646122</c:v>
                </c:pt>
                <c:pt idx="17" formatCode="#,##0">
                  <c:v>643255</c:v>
                </c:pt>
                <c:pt idx="18" formatCode="#,##0">
                  <c:v>649293</c:v>
                </c:pt>
                <c:pt idx="19" formatCode="#,##0">
                  <c:v>654758</c:v>
                </c:pt>
              </c:numCache>
            </c:numRef>
          </c:val>
          <c:extLst>
            <c:ext xmlns:c16="http://schemas.microsoft.com/office/drawing/2014/chart" uri="{C3380CC4-5D6E-409C-BE32-E72D297353CC}">
              <c16:uniqueId val="{00000000-181C-469B-A012-793248F389AD}"/>
            </c:ext>
          </c:extLst>
        </c:ser>
        <c:dLbls>
          <c:showLegendKey val="0"/>
          <c:showVal val="0"/>
          <c:showCatName val="0"/>
          <c:showSerName val="0"/>
          <c:showPercent val="0"/>
          <c:showBubbleSize val="0"/>
        </c:dLbls>
        <c:gapWidth val="219"/>
        <c:overlap val="-27"/>
        <c:axId val="291522960"/>
        <c:axId val="291530408"/>
      </c:barChart>
      <c:dateAx>
        <c:axId val="291522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91530408"/>
        <c:crosses val="autoZero"/>
        <c:auto val="1"/>
        <c:lblOffset val="100"/>
        <c:baseTimeUnit val="months"/>
      </c:dateAx>
      <c:valAx>
        <c:axId val="291530408"/>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29152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 03-20 A 30-04-21'!$D$9:$D$24</cx:f>
        <cx:lvl ptCount="16">
          <cx:pt idx="0">ASUNCION </cx:pt>
          <cx:pt idx="1">CENTRAL</cx:pt>
          <cx:pt idx="2">CONCEPCION</cx:pt>
          <cx:pt idx="3">SAN PEDRO</cx:pt>
          <cx:pt idx="4">CORDILLERA</cx:pt>
          <cx:pt idx="5">GUAIRA</cx:pt>
          <cx:pt idx="6">CAAGUAZU</cx:pt>
          <cx:pt idx="7">CAAZAPA</cx:pt>
          <cx:pt idx="8">ITAPUA</cx:pt>
          <cx:pt idx="9">PARAGUARI</cx:pt>
          <cx:pt idx="10">ALTO PARANA</cx:pt>
          <cx:pt idx="11">ÑEEMBUCU</cx:pt>
          <cx:pt idx="12">AMAMBAY</cx:pt>
          <cx:pt idx="13">CANINDEYU</cx:pt>
          <cx:pt idx="14">PRESIDENTE HAYES</cx:pt>
          <cx:pt idx="15">BOQUERON</cx:pt>
        </cx:lvl>
      </cx:strDim>
      <cx:numDim type="colorVal">
        <cx:f>'DE 03-20 A 30-04-21'!$E$9:$E$24</cx:f>
        <cx:lvl ptCount="16" formatCode="#.##0">
          <cx:pt idx="0">4015</cx:pt>
          <cx:pt idx="1">775</cx:pt>
          <cx:pt idx="2">485</cx:pt>
          <cx:pt idx="3">156</cx:pt>
          <cx:pt idx="4">251</cx:pt>
          <cx:pt idx="5">355</cx:pt>
          <cx:pt idx="6">680</cx:pt>
          <cx:pt idx="7">70</cx:pt>
          <cx:pt idx="8">1626</cx:pt>
          <cx:pt idx="9">543</cx:pt>
          <cx:pt idx="10">1085</cx:pt>
          <cx:pt idx="11">2215</cx:pt>
          <cx:pt idx="12">490</cx:pt>
          <cx:pt idx="13">162</cx:pt>
          <cx:pt idx="14">982</cx:pt>
          <cx:pt idx="15">32</cx:pt>
        </cx:lvl>
      </cx:numDim>
    </cx:data>
  </cx:chartData>
  <cx:chart>
    <cx:plotArea>
      <cx:plotAreaRegion>
        <cx:series layoutId="regionMap" uniqueId="{94F4142B-8041-4C0E-AC87-2751BB2600B1}">
          <cx:dataLabels>
            <cx:txPr>
              <a:bodyPr spcFirstLastPara="1" vertOverflow="ellipsis" horzOverflow="overflow" wrap="square" lIns="0" tIns="0" rIns="0" bIns="0" anchor="ctr" anchorCtr="1"/>
              <a:lstStyle/>
              <a:p>
                <a:pPr algn="ctr" rtl="0">
                  <a:defRPr sz="1200" b="1"/>
                </a:pPr>
                <a:endParaRPr lang="es-ES" sz="1200" b="1" i="0" u="none" strike="noStrike" baseline="0">
                  <a:solidFill>
                    <a:prstClr val="black">
                      <a:lumMod val="65000"/>
                      <a:lumOff val="35000"/>
                    </a:prstClr>
                  </a:solidFill>
                  <a:latin typeface="Calibri"/>
                </a:endParaRPr>
              </a:p>
            </cx:txPr>
            <cx:visibility seriesName="0" categoryName="0" value="0"/>
            <cx:separator>, </cx:separator>
          </cx:dataLabels>
          <cx:dataId val="0"/>
          <cx:layoutPr>
            <cx:geography cultureLanguage="es-ES" cultureRegion="PY" attribution="Con tecnología de Bing">
              <cx:geoCache provider="{E9337A44-BEBE-4D9F-B70C-5C5E7DAFC167}">
                <cx:binary>3HvJctzIsuWvyLRusGIert26ZgogZzI5ipK4gaU4YJ6BwPAX7xP6A3rVu7utH2tPqqgiUyp1qUx1
+1VrQSWAjAQiPPz48eOOf94O/7hN73f1qyFL8+Yft8PPr8O2Lf/x00/NbXif7ZqjLLqti6Z4aI9u
i+yn4uEhur3/6a7e9VEe/EQQZj/dhru6vR9e/+uf8GvBfXFc3O7aqMjPu/t6vLhvurRtvnHtq5de
7e6yKPeipq2j2xb//Np982bx9s3N29ev7vM2asersbz/+fWLb71+9dPhb31x31cpPFrb3cFYh/Aj
rDXVWjOFYSZYvn6VFnnwdJ3zI6UkRlIxjQlGmj3dfLvL4Afc3S7odtMv/346/bVnenyi3d1dfd80
MKnH/18MfTGFx3m+fnVbdHm7X7sAlvHn12e7en+n8fWrqCncT9fcYj+Hsw+Pk/7p5cL/658HJ2AZ
Ds48s83hmv3fLn1hmjeXb7fu6nT76lvr8P22IRppyjkWlEtGyIFt5JFAnEqJtSSCC8Kfbv7JNm+a
Lr+Nfvnf+dPpP26bZ0MPbAMT/bvZxp1try7eHH9rFb7TMhi9sARm6unHf/UK8M96lz6d/OPr7j4N
PFj1z+e/8Iryl3/vnG13b3evFl2U3+++4iCLrzvIS4c5QAXOhGSSICkYFujLnce0EoIpzjWXiOKn
qf5V859tf8Cu+8aE8RGnWmoKWM6JoOIlDBJxRPYLoYTiGlOkxF8+3y+ma4q26Xb5V+xr3n2vfTHs
12coj6U6ovCPKMIk+k+Y82mbH2zneRRHX+7f+fo75yePKEFIEayk4IQrqV9MV6EjicGOYE5OKKPy
ADc/Oxs85e9E2d+JaE/T+oPee1lHr453efIVmx5vvnPODmZHGNxRsKdQ/tJniYJgwTTBlEEQJ1TR
//wWvtllH6OvTPbm5OuTPYjXf20Ed0+37uxsH8OfFuZrsP2dgYKQI8WQ0ITvWeJXgRRjBLwKsEXu
2RcY7dOu+xVIi/z2vvyTQdx9PvhwS+6neeB9/80pFlDf1cWbp/X5EcYBbkuxxIoxBshH8EuYcDig
vgZWLAiEQYhxh/xq0e2i+pf/+a0n+jpOfB54YBSY4d/NKO7phbc6Pp79aMMQgG/GKKGSIia+NIzm
AOuYK/IVu7hFfRel6X0NUPPdEP5s7IF1YKp/N+tcvtm+Opt5F6ffWojvhTSIM5ILIIbgGpIxDBnh
My6x9xpBgUJJRCjgnlT46eafIO1yl786u7+ri6fTX/Pkr/vNs6EHtrk8m/0A23yTH0LcZBpR9itt
eDFpyJKZFGKfhyHGlVYHWfKzB//eDfls6OGcf1vIAyC/uO/yT3nfYa58AcsEAsFBYP3ixF8cad+8
uXlzBlD3+2vxvXsSkJoRiKFEaYBz/pK977ckEggLIH2IS/FllN3tpl35Z5Ac5I9fRx4Yx31z8wM2
5IGd/lqzrK7enO0D0I+0imKw5kQqJbQA27xwGge8Rop9xkEYpwJD+vF0809IsWrBKP/+EyD+eeCB
UWCGfzejnL252Gt+F6unpfkaWn6/t4AbQBYLeAXck+3R6gWCyyNM9+EVlL9PzOfp5p/s8itPrH/5
X0/nv/ZQX4fw52MPrANT/btZ583x1emrvYm2P9Rv+BHVbK+4EkkhyopD+7AjDbIfCDSaC86IBrj7
5LSf7PMmbYtX+4XO/wykvRx9YKM3Zz8ibfhGnIVACoRPaoi1QhGA6pdbk+kjAviOMYdoK/Z69Mup
P876TyDG07iD6Z59uSNNvWsiUPYOI6uBr/4/j6y//NdsdmLeuiDR/kgUlxJxsc9/BEaUk5cm4fJI
aTCUhjrCXnE5EFN++a/7++xjd/tnKgTPxx5YZjv7EYTvPxpf35y8OTFvPvxI05AjkCw1klhwDljB
DoHisXizdxfA8kPDvMlAjdnXU35/p3wdwj8PPDAJzO/vht/um+1q680+/FB/YUcEqIyiQGqo0KD6
HPgLPyIEE5BbAb/3PgP+9By93V0e5Xf3459xmOdjD6wDU/27WefsYna58qB4M3u1fPNhdvm0Tl9j
G99LgegRQBYXgFy/1s4OjARqKUj9jAoAPAg2h9LPGZQyozsw2/2r5W68b771aF/3oi9/4cBgZxfL
v5vBzOn529nFjxVQMWh0UitEQIFT+yLoS0MJfIQkh6ROKkIei6BPpvjEhUxRQQX+T9VAnw09MA3M
87+7aQ4UgV9p9wHav/jSI315ycwg33x54kWNkO5zboA3SSgIPiAGvbQMh5oS6D8QmD5xWHRQM/sj
j/Q7rvO5FeDFBP76HoEDuvCsSeDzSnm7djd7LBv94atPi3ww9Btx+ddLq7ufX2uk9GMt53Pbx/5n
XgaU52WAT5Hmxcj7XdNCJ8heJNlLXJ9o9ye+0N9/uiSPNCAlgnIag5ovo5Co50XdhvsGEnKEINZB
AwkCHR36EMDMTdF9ukaPOIINoBmCPbAvtn3ujzkr0jEo8s/r9uvxq7zLzooob5ufX2O0Z//lpy/u
n1hAaRZyUqU5gvwUgTYPZfjydncBXTj77/+PQFMc+K0mntDWLSLVuF1WdotY6TUb8GnZtMQlsZOY
JFtUMnk3xMGZKJzBnWx6m+verab4Qy4HMXNSNZhKNy7P+GoY/N60jlhPja+NytjWSdPALEucOsZB
sZ31aaNcyerYY4XvIY6ESdMWzYokWzmF7yzD3i169BHS7U3h+90sCcvSiKGYOf2kN0Wf565Mk86M
DJcmjZSpcY5XyaDOahUN88GvzuIoTOZM5cTgaHDDJI4MKvRgfF1qN7TxbOqINnYqF2CFwtBUTKYv
kPWmmK2rsq5M7wc3fS5Cg5jfL3jU+V7JfMctlLXLvooal0Rd7E3cOl7tDbLDSzHGzGDuFrQWK4v4
Q0/wWZskk5HxIMw0zNuyT4wIOmEiUqZe7cgV66Lt0KnotNbWMSqgrjNlncn9JjR+Y0e3b2pPkno8
i5pkN9h3uYBkNdYnQ0PkagxkYlKcRy5VQWOqLIiOSz4a2EbSJazKPO7gyAieZqbEU+JNaljUhVq0
JWLGz9LC68s4Nr5MwXRRupaRHk1jLfOc2FngNnbrQH2Myjg3VeO/bycn8pQjqm2f+rURBT9l0PFg
4qmz89KpzngzzGs+FUYkaT8bhHJWjE2X/aCXRdPFc5sU0rBsM1k/X2Ysmff9oDzUYurqKM5ntqZu
YbvWzXE1n4rAGtJ3vZva8EPdjccUD/eNzGt3yJp8JjI0eUmI+UJU9kSP5BxKIOsgjMu5KLurMhw+
BvZ4goKiB/WRZibL2JV+VC3KsZZulU7rwUNBxRZFPdTzqu8zE025yfyQGV7qLQ/L0bS4v0OoW3Fs
522fh4aOYtP2TWH8UgTu0Arq2uOx5WdOG4ym6zojLXazrNQLlJbXfJJ3rPf6iVTG0eAToi/f8SJ/
KKImMlLUS5z667hdKTlZl8n+poXobaRPRlPIaXLLJgu9SqfnMSqFsW2rPdLRD35T3ZQ9oy4e0MWI
psSwycaGJ9NDFmX5Kp2ggJznxWqUwVpM1SnHuZvUUpwonPeu46v7JEre8kLOkyZu3KbAgydsR9y8
zzxV9mc66JknqBZunDLTxzp52/WtsTwu5knLiSvKYI77NnRDFSyVtKXXcBvOCoTuh27Nnbx0kd+c
8aSfXKz5dlSoX6NhCBY4cj72ZVa7eTN2p0Ntu02YjO2McFp9YDabN1Nhb4uKYEPyoTonQvorntR2
bpskfBcX2dYSam9LTWDzKlZedk10LLilRmKcuCNL3k+5gKee6vOcVcQLRLsJGqczyre+mYLyPrH5
BfbzOyEK8JAierB9amzUn1TVBxFnhcnqULp97ftGyfqC+NNpUDvOsp2qB9JlD3asXVs/DL6uTTuo
zUDaa8TKfG6Lad3kxXHXjYnrh7Fx4AYZ7EQ/zJgRKMGmLYdxjttkF8XOTMfl2wY5BByHc1gx7KHs
uMt4Z7KMkUXQFlcZGcicl1UGu4d6MUOlGzjtDPTga2dqUtgtDppFbbOIg+6iotitWuS7Q89Lz0GB
28ngOgIPJWkgr+QQXlgpbkqa+17R9assukhJI02d1/lxRJxTuyu9JElT0wMcaQg+phuz2FTHNBCh
O4RBtCDZnJPKmm4qi7UmpyWPBuNk3bm1xcPQ5zBhKoRrFT8LJovMGAXlPE37Tair0OtTdV9ScaH2
a4GEk5s+BSwtis7lNIZPTjYfsyQxaFK7iWQPQcbOKlkN63Sk1czPkneQEu5sNGGDWXHjxHlhbK5D
CEOXNo1viimJ3XRqYtOQEazKJ6/LWw8Wp3Cy9yQvwY1DBl6G/HQWFp1H8/o8nMKZ38pZ2fqFwTQL
ZyjLZpTZu0bX3Xzym36d+Fk2Z3nLwR+qpWLVIi0St2kS59KO2TZC5VyyXJuiGeDRhmDXdtsk6krT
OGqVdbhy41z167BRW0bTUx+sbfoaJp8wG8+jwBTDLFdha9AJb9NgVjgaeSim2ygK6qUo7OWoWboI
6vF0ss3VHtGEKB/SwImNysdTgpr8uIz5g9STJ30dbJsRli0iMjYw4DQoEXbFVGLD5dDMY5yWhhfZ
MqpFv6wGQJGuaj+Uuqi8XGNP+06xKTkxdR/cIT+gXocSdjxUWM6dzFGnkZ21cTTNBxyN22n/p4q6
AsKuOHc4QidFwYZfT8UQqhdDHyUGE9usK4uuVShTk2g1S7uwcxNmAj20hgV4MkFHd/uSqTuFzQ2T
6awkfevWrQpdPoSFJyt1M1LY4wwoiR8wH3zApQmH+Nqj66GywlOj9hLHXocoXIAEapw0uZx4eYIA
E6CLYfBYVZxqyz76TnXepVFqpqqZ3HiYNhMFNw/6pcDqRo9Kea08r4K2WzdlvCakzMwk+a3OQ1c2
ckmHBpk+5PEMsGXt8Pg4BmpoutSaNhWuzoccPuCF0s7xOq3IQyLDVRRX1KgpP4+EU5qhvKPlkJqq
LS91YK9SK6/1NM2mSuyCkWnX6maD6fShyfrITGnu6rpeBsU06/J6EVqfuFlFF47QM6H1pofWNLce
mtRjFJu87CqXFeAAUwFEwCHFRzlUpSmT+K7PXSr4XUzHd7HsesORusZtsJVJ/S5O4lmoA3fk1Z20
kUvGMTYlt7tiRNexRch0RXjqNNNtntSGODn3Ql4BH2p3jm6vkli38wQ7J5kYL3ES3cQEz4MgOmVB
vZpKe+tX7L3j0CUDQLR4J0jUQLitrtAAjqtwkJtI+8YRzVqkigEBiT2/65Gh1rlLCr3rp8YtZHo6
4t7OGyI+4EqubEWSWYaLclHzEHlxE0PQVBj2SBzNoErzXona1H686up88trEVh7v4tOYRkCiWLqc
MgDMUAyZofSG9q0ywYxSdAwIRk0JVu+b3JAwWkOkvR38S4vK88LtAr0jpdwJHJw2PFezsinf2TQ6
o0N/UmNmF6xADzLkpmylifvSQzZbDo4KPSRSPCuwcykdfa66adgkQfQh4k3m+mxLx2qNotaZjTpN
3aHrTgKAKMgTFqpXx7zxPWunm8z2H+MhW4wOObb9tAKCE3qNmogJC555ad/vHLYUQ3wL5Hsr3dKx
mywKInhMXrsAvC4Lgto0IUQXJ0vdJiOBKSGHWPrlUKyKoClNdysTnbi4wp2hAPCNlpXbdeQY0tl3
Y5DA3gmckwTVx4T4H2zG3o2KN16bAipNFBlWd8t6FCm03ranVUN7t0sT01dmgK1ty2Q0cYwXMa2A
Igm6aWjSL/uSrIZan3PfPx5S6TU+G00kupO6abcB7BV3bKPQBJHahIR/rLtsHXbJ26TKM5M47eBN
9cWgyytBWle1zZUu8stUt8NSdOpEqnJNa5aZVuVriWBKTiA9XScfiaUbRac5SgoTYgwpi64XqcJL
xoarimfIJU1w1UHPuJFjduV0hfRiBPjEuzNaBasCvDjP0sqrg+ymqdng1lRDkIO+BzeH9EXQxiNV
YdqwFx7gS23ykS5JWgOZwaS7nDr45SggZ2UclW4sq96LHNHOy2gqXJKRj2GSxquq7VJP1YlwJc5c
JAN/VgdFYbiTXAwiCN0eZZ3XNXIyJQK4a7rWgU2Rd64MbOoFJeR2OspNI7vaS0TqFlX1kdQTceOG
LgpVnkxg+3zA4UWB+9CQMU9Nqke3Y3l8SlV3OfqWuy0EWb9GHm1Z7vV7mFJJMi/b3PPb6ppWyf2k
Y2cTxeOMl7CzKuQWwGlnzonqBIQYjdBMd8H7gYTVPjkC0ugo5qIe+KATXu4rW8aBIt+catgBpOyR
V3AWQShTRgeTN0kKrKVYVghfJrkuXC0qx1WsPQ/sNSIfy1JzU9jMzoqpnzw/EpnbBOO47h1+K1Xj
zCConNYyHt0A23bhg6Xi6G7IOYLkQ/frQNTlaiADMAM9beu8dW3a3KgOtauxlc1ppcEPeo7WIFBn
x37XZsdxRiZDBwTpY570nuPn0bzQOJ0DBSXLsh60mUhDTnPyvqZ5thFR6p8qBIEzpAPb0CSsvKJn
lWF+Z7SD3NaW08LHHzOn9N2St7tY9vFpapuPxMluZNxKV1T1ACvT1etK9I6Ls5ydB7h6OwGSbvwi
n8Uk9aogM/U0Dh8zTHY2FtINOxF6CXJKl5Boi8Y+28B7FO25dfAVGqPmvQomZiDTWIY0UWZCbQq4
hCNPJ/V0LnrIlVFtp7eQEvUzkBTE/PHQ77JtUKi33TR1b2v+kfmcb1Sd8w1m4Sodq3rDwXOxBbqb
BbH2mCX6NFHSgIZcXWVZPuO5/BDHPP7QTJ6KADkbAMhiov6lGCNYFlX7az3BpivwFC44YfF8tGRy
2cgG6AAn6AQP07QQBRXHY1CjWeAXrl+IYj041O0t9l1U9vZdP9F1zAcXt2PnqqLKF5B7g+ACCbRf
w6e6dUXQVxvrlOWMq6yYtZ1dUFF0p2UankAlL1v2OeImyAe+CpHwItvTWazDbYCBVgPdqJ2i9IJ4
jzVidLw2DmrP5glyY+rGARBdFRYVoAdQUp50MyuKwYX3jRr3eaH0hQ50WwDGR0H466tSnw//dfL0
/tVj59Jv518e/tYes9fAPjc1Hehqn17G+h3R7ZsX/5giB7IV0lxDYfobkhzIcM/eD9mLW78Ne9Lj
oAtDQbc21CgoxYgzEMN+0+MUaK4gfENJlu47z57pcfwIQVFDICSkhIY10Nx+0+NA4gM1Flo7YGNB
4x5Isk/r8MIO8P7aV/Q4yqG8+FKOAw4hQf8lmkAliyJQgJ/LcRyUL50g5XtUZtht4S0mtxqqDJg3
5pO/kLkt3rYBvnbGNDYtKyEGK+Ib8JFqruuxn8cjtS4qGF07Nc8MDxtrHNn5BjnFnoeyfOE4wKva
MNvhYCBevs/S+g5kiiCLZOvSdhwzA/SpnZWBBg/sT5hPHSBPoHU407hNs7gzLE48rKbrvBHZeQhU
e0x9YqounuZ8sK0pSFSaTCMINyDB9JCXzMLQ1qtRdzNSBpMJWZB7LC72+l1pTZQAAwhYFQdmzOxw
4jtRs9BTV96kFqeLOnQgXA0O72c0b7ADqWNXzTKgEJvIKbBHlGj36lU0pzI9487EroPYcQzVVTJX
wdCt0iSjZupV4TZD88EpIX6BYQuvkxBjE8iX3LrgNfxGd2WRzr0kYImJelHN8kFmS5BUmbFpWpku
jCfIlcolQbWcx33LXBqMwADEVCzGqYX8FjJ6FzE1raeuHU0eFK3JLJCwjlkQy0JnNOHgvM+TalsO
lLpRGF0Ias9Q41wnTbhIcX0BOtXdmNfvR0JDVyHAZgcV1Ogp9kFwmi5TPt1Wjqwg5ma7ZNKVoURf
0TY78fusc0GWQyZFibhMmz5dRHZ8O5XDDcTAhzzL9bIJcLzM46S6G2hsL5SPmut8BKzrnbi5CsIJ
FM9c5cOqIj0HFXSC6FXrBhQVSet5x5psnk18AmKuQoiJYljWNEo8EEXT9z6GZMepmmBuaRct2iyZ
XBA0ITPB6bDKdNitnIBQd8pxvYDMNTMNsoOnmHMHmcZNVXEI0RT514P1o3kfTbE0ie+3q2xQvZuJ
+poWhC0zy0Gc8X05vbdVZud5GkXHA0sektQBdbnL3qqyCmdJnEWLoKqlVzNQsUvfVrMYMp2ADfYY
MHsCu0+OIXQsDCKNs7ZBPywCkENXnDWBCRNQnZFNQ2/QaXVfiRDQ2wFfXGYkwzOgIfEspzFZNWV9
4TRFbdTQTMdWKmsSYd+1tImvi7rqN2XF243T2sLUZCyXfdbQTT+QW2cvL5NJ8FlBqrcQDfVFCbrB
R0igkwXW42Xj5MG8j3viyqhMZ7SNu6XKg+M6a9/l1Rh4IocUtw2xdHmE5lMH8k0TRm6RRossqd0x
CeZDGC0QsvdxGa3qDtIjGgkTC0hTA7KDCLLA+XARyPISZcldgIdZktptk9XbqA0uRYY/EKbXoDks
Ecs3ysqLLIaoVfJlE5HeZKXcplP0ccCQRza6O20ifz1O9IQGabgUk8rMwPUVyyfwMBDlPQ2J+siE
Z7tiNST5WV9HFxboFUlyyCwGYqI6fajG9JoNxYLYdC4zdZLT/po00Y77cjAiTo/TwI9NHI6bBHcX
I07WzG/OEy1DA/t12XbVamj4Wx0EoCg0YwNMLLmJNchMlShXaY9SoGWOx7PxumnaDWntlR/gszDp
r4J6OstFfxaO6EzFmeMKp7vFYz1LfWAgVg+LXNu3yBmvHQl5oBQg89B+3DRlthYWvxtrVQMT82s3
iemSN6Ctx0PhBjksYgbqilOBwFpkzbxCckt5tNZ+m80hm5nboT/XzXA18hpwSQJPhDQozIDc9Jcq
qAK3xk7uQpaWzXuCNrgv63WThg8YQhpo+/FDBworphU4XtmsQj9vZjFC4cwRA3zKyLs05CGsXl3O
qzqpNl1vG/P/P72QUE37Fr143jf1W8FvzzA+jfyNYRAodICKLeHdR6h5AGd5YhjQ/wAdX1TD63H7
Lrz9qzGfK37QtgsnkJYYmhD3zUXPGIY8YgzeSd6/9ET3zaPfQzCggekLgsGhdRioyuMr6ozs64HP
6n0qbbtQqyzel9PoTPpdciaRugmSlC5jGkfbsjznKE9PaDrcp3ac5t24BOn+bRGodqaiujx//DPa
6R1VRb4pIj8J3TJQd8nYt2uoMKYhlBUg8y5BI1h9Oi6GwRqcaCj/PH69jkCOQSVzQVooixBtOYTg
LYMIv+A4iUEzGwEEHq88/qn83JpMNcmiIzXaPp7r95/qSV/yrL7q6zr44IzyJC7b7HJKQrYlXd2a
sNfO+yweB69CSbx+PBw7Lw9k+94PHb7uyyDxHkdXMVSwLLyJcJIrml5BVWmV+TIzpAv9JdCHfJv4
tUTG5/HOGSO7jKTMtvH+wuOnx6/YCFCFxkW/eDz324XHT9SvJmPJMM0fDysoJG1tCaSCDkqYpNNX
StvzrEPbcaCO65wyTQNQv8s5z2/UQFIz5oEn2+SjtsAJ2zafg34w40Gm3SiHeiJp+abLwsnkDZvn
nQOma6s5aLH+POQj6HIyh+QzrTqvr/p51Pd6VpayNmPZrIcJiI32hxON2tpgZ3gPOl9s9DDc5yPZ
pVDUMIQkD5bfETTFbtLrswk6smY4BZUo8dt3TijyTY69uM4vuM6p6QGSxuihkvF9KobEEwGIhaNi
6QddTw5EqzHdsLbZ5C3Diy4Qhac6+S62GEKKmsE9Ig2lt8Bv7rK0f58M43UxqcL0bTRDjp7lAQgf
ah/peLdqVLeKQyiBjh2dTzS/ghTrGqL8OoZhDlWLsj+txmYe9CAki/hygDJJXw4zkQbnqHBtO8Im
FBvsj+dZDll4MZ5Xbb2M420flrO+BU6bMTeIXFXll+1pHdiL1O/nIBhD7XRah6CxREPnjiO6KcPj
UNruBPTq7qRXadh78f4Y3oybqyLEa1uJ1mXIumKY+mWMB9fyZE6pXvD0/QDsocJereJL3PNN0aF1
FpmIeUkaHau8P48jfVX79dLS+IQBITFtNW41lZsqYMdQp/Yw5JaFaC6gnn7ig9DuDzQxGk9rHoA6
0WKTJtzx8qzQW6LD2mhek7M4zEBIccpVX/nOlV9lk0kolFSDJtgGEx7OeVQN58FYGqd2NLwwpuw2
HSAYQr0TtDz2IJO9dodBbI16dj9NcFAtRaBPY11ulIM7l4TsrHXYw6Ag5Rj6ojFd1hpc63qVI+du
6MplZCc36Oth2cUENiHu11Fjt4PhPYh0iV4QR92wXFjXjjH3imIE8lU9YF8tIj6exbqAPgGhLjhF
1Ps/7J1Jc6W6loV/ERU0AqEpzencHTfH3YRw2k6EQCCQQIJfX+tUxKt4VRE1qGnVm9xBxrWdPqCt
vdf61s42GKFGBeeuU7D8m/4RfaLJ5rh+joZuV1n2qmxaxI74EIK8Z1ht1c0QVkkxeEtbxtwcKNys
ZEm9goDEKOLa7B1D30OGlj61/q+Nve+eQKuwEMD3TLDcJSJfq4Qf2ZJYGH5iyTuAVuhpQiiZrIFm
lujS79p9ej+Oqn7rqYJXmY4dlIqpDEg0FZEIPjXn+iHs+z0k4i9mKdnBIjiKrYf80VJTNnoc8y6l
ZeOv8pf3/vNKp8OYtA3mHo4hLnYYfmQT5XqqIcwhfHYHAiGGL53DTvGO8raPNlukI7yTq726UdQS
k2xfDIxBRvXC93LxHrpYnQwJ0xxvY5qvwkV5J7YGUjEkbM9Pt2xN3OfgmldNHM/m4FlH8ZazpZbF
PItcdnVc4iZ6DmdUvli8qhlTaEWbDdYQQZ8t0qRMHH2qBrjZLSn6oKPQHbc/AVMOQ7A7hpEmOeae
9shM9ySieJdSRQt67cvHyj1v1N+gWfFyCgRKA6MKnASZ874dfjtK7MFb/lQLC+8xj6Y0zbdOjrlE
uOmOfwUwbmYZ4vFbzH82DsrWw9i9iMXLlyYtYYHbLGHyiRj5NoVzD+4j+G0dM8dk4ahDNs6DBAPR
VN/RFgYp8VOIfldYReDmGNvpzgVxA9NxWPIwmS9O9C7zJakPkHV/bbBm46b3bXUcnPJx32l2MxpY
NzYojPGAfojxZyRbudQdK4IJz1u7bu/SKEerW+/EtG65pwHj1G6Aj4XueRi8owcnCx4/+/Rvcb12
47vjXoQBy8D5YfqCGvsnIRPwmqN18ZJv7d8o9eeswZtaps7f1/BEdsQkQc6tgDQ/pFmHpTphFJ8W
U+Mn2irImzTBpTqPfbHV0c5FeIXj3mA+B/VRCX8E0lM/m9mHM9EMcM6cj/m7Fs+0DgfUmcbLBVtp
RrdwgXCPMq/ieN2HlhfCM7twtuHO4GywNLZZ7VUovwH7HWxupfsda+8AzVXmTrNzbauzbijJpF0K
A7FuB5M1xYfP9LF2Z+hAHN/FKyeYvHkFlyVbbfdDm/5WYGYpF1CQGVq2khB4XEvtMPX7N5CCxI1N
xEETyTDfLP1BEHVCRWS7JGr1Lq1O8QgcRjPhitrC2lcmfAUuwnft6GBZq7AvuKx7HHmSA6UachFM
br/MjcgaAz0ZJeIgg2jIg+thdUufXAmBA50XWS6bfGhq/xABtgicCguP6/upTrbbdBHFEPpPaYAK
oDx9Tiv7Qd/4tOhynZaTSNQ3jiLPJjaIDHKxLfx0euoG+95tmdRo+TsAPGQYbxo59Xmqq78hZSfn
9P1owE3xvrtnJM51RZeTilRO09UvaTA1WRwPF7Ww7jRDpM9t4z9Y5xXzpoOnWH+nXdUdFQkkSCSl
8bp41a4WDwhMefAglc4mN+J5q7B5lC0kpDRwt0N/tYYoTIqIhE8JaWN8enOdV7isEQplOfWBkwBO
U/R97iCC8+ovBPG8r5cTGlK+x9xlI77eatAsBzsBjaqiLV8nTF9Jmu672YN1HErY49X6I0b/I2jn
KR/T8G+6Sj+TM+UAXfqXORzXPYzVISMKLMm1kdg3thpL1Xqo76E+azGYY9iY5GYKwkNH6g+JInyD
5uRM43nEyeCsEDUHqrV11W281b9VIkE2YZsGpuxLv+hgvwj1t1r66D0kFN42B/kT8puwH2geaX/f
aS5KzL8vTbvS3DQhEDdZ54ml250iuLNEj3OQVPeqDvGK2Xm+7fskzqJ40QVz53Ei/s0IXUYENwZg
2mMUwB6gtM8x1ld3q4HDE3l45Ra4cCflRMEUpuE10bc8ZQVtAvcebe/b4qKvsSqqEepUZcKqsA71
nhk5FaN+Yuj3HmSa9EWEeyjzND2ZvlewvldxcP0TfpuyX0Dw0CbEiY7BBaQtPCMLyAh+BDMFPhfA
N25Z72jsokMC5RLO0ymWEQUSWKuDwCcj5zE6rFX3FddwrSLvZ+r98d4Qsewg765ZQnzxf0MY/y9M
7j9g7P9QuFNEg/5nTfy/88D/+SX/mFaRq4gxjzKUOIZB7J/08CT8t+S6uIYhEkcxRf4znxogMXbl
T1NK8e5GWAvzX6bVK9QaoSxj0dY1QfO/GVcJve6V+W+CeAJIHT8PLUoA1R66/D/Pq5Nt2MIbXZdp
SIHjKONlo4uvhFgHU9uHJziDSVp6EIp2zRt/uWF6OlvIKmJqfOjf5GbAGCStf+799D4g5Lab5jvu
+zcph8WXdN3bGqs3N0RoxBLzOQc15ojm6A9A8MyyZtYlao8VRjAKh9eFX7tWHImyD4H3Ac6z3PYA
XAtiw6c6JX+iZn4mUSQzEfe4pdVvPYavIq0erEd+1+1Uj5CfuX1LSHcH9fe9U2upN3Wuo+Czseo3
ZC3NVkOe56XZYSbbuR68Tu0IkDUfF3iHybqSIfzyIQY7OjzMQ/AJzWnOJo27p4dIW3lgXBeSlAzd
csrbNu85DNq0gXw6MrjQdiy8sXOZkJBQHdU7DQwFYnk1o5uIs0CoLjehhnoVA0ZpRbqrq3OlIUDW
QD+iCAK/aZXJwKb5LWhDG4cfzMPwvbbvMx0PhkiYcBHsarvRbOP1GRt0oHsuC9TwJCzncU+gg2Rh
DN7F+7VVfK68qPRo8jGv6Zz7cNAAwfalF41QKdV7W2NzoKmOEx9Ly/23WtY3oYISGyweAILB+0GH
kOvQnYmQ+PhY/d40aMcHcWdi/hc36Fc0+x/ol/J2aW7WNLnUlN0lLT9Fsfcc930xji6jMnltveqO
TOyjb/TH6N1AM5R5bA1QRH7yCF9yw5fncFowUQ3JZevoRzoYv6iGoWDD+mNqhy7fTrIIt+VtpNAO
W+du/dTU4D2oKxt0fNk2pQ98GTQckP4dy4WKVGwfSD5New9+TZyquAjwHme1H+9UIqPcxF4ewovN
4hGPDOV01y3b0Q5rnYeuul3jtD1sno87evEe+y7N4MkfOryWzcQSnALJ81E1BI3X/OjIeB/6Nsg4
L9AXQBQn48fA/LN/mtvgs2Lr21bzm2mw3wGY0GycAKBVeMJBAgQQukHncOQEq3/jLhdSfwHlFBmt
p+9VQB8RaXTiUVYt6JBT06/5RqInHKJD4PjFGPJKMfOOdrm3un2MIyjC7Xrc2uqV9OrSNPgOTALo
SVkD3nDOgysAlMj4p7U4VFBbj2IGaObp4+TwlmxJ817R+G4dYVj4Py6IVNbMhQQHOolow428PJn0
kV2tskkBxeobdHlB9NT5y4OQ7mese5k3yW6M6F8+xa/rQA4DXy9KbLjbhqkFjRbftOn6hK02f8Xm
3YVWm6xncGu76GWLmrcgfnXVVgQ6EqAnMZJo/hp382eQ/Kp5ezQTjTM60T9Lw8ZCuuSJxWCZXWMy
G5gnN9egUmCub2H47iXV62Qt9BTe/ojAOwzB8hv1+API5Re7Jbcujd+GTT2Bu/xoXHjZJODo1AMV
Nh+sCN4bb9pt5sWTyTd8zl/NgJEv8VJMGmJ/Cx/DRvav7z33FQU9tdp9HQciaw1/aaBakVnhnHJq
ir4CsW5TBAJIgsEedOm1pYVyPMJurDDNTx2Y1RS6Oa/KwcIqWbe0KdnkdhGp3vx9azoDkEP8WcK5
xtdHS8a62C+WkZSj5ChDwNazoW8ObUzOs7s+byBx5gkm2qXnQZ0x8tNtyTPiBjobtvh3w1Gu9Bfk
zUc9NJDjfJONNb90XlwADbrZGg8OKX4C80iBjOdpW9FswMrP15SdXaNLEy9nQiOo6+wORBOwZpyU
JbwkyfoNwveog/Qc9d5Du4D7QrQDPuf4sID+yMx7x2Xez+6OOPVkkuVitO7zqZIXMS67aCAlTMFy
tOm+D/DOqOq3qdavYJi+XJDoLAmmO13nzUSRsKigTCZbfVEfis736KtUhhVkOhc+EcBFWZ+LMGky
AiyoDdVXsOJV6YMaRTkwz2EHhOvRSfO33cy3UMOKhhts0VDd970/oaOkD0m/vdUmfkRnHWXBCOAm
sPO9rXTOo/GGQ/bNgyniRc0kZCf6PkBb28XgVBqd4v9dACCMkC3QeT2CPYYQozAb+eOfVpBvqqfb
6xMbZ5lkMxDahm0G76ssKCbQbPVq1O453Wkyv4lOfcoJV7XXwJUg8tw4d6ldchu65ifsjtB63+A2
BehB7aeYpzNvyklHj51K5sIPUiDe/VsagkEWzu/zxSd3IVjcGXKkV9/4xrtAkHpbav0wDN0VJPuq
0gQ3VEuizM1Xt8bkoYeut/GbdxRKIJPymdL475IOp25gTwFP7zTmzUnAKNt4V2ipLgpEi1D9HfX5
LfYpQdLxII+uDMiZvXawUYP8AJInHSaVILHfG4eIxu0EaazvykBXZ8Rq8qABNQKYXOTROJ6bATrz
3KlCpSMrWE0uJnhDET5PC+YysjbeFbQ7UA5DsILMTaF+GjmanNf+QzwCuJ9qeNZ0GE6xAXHX1nLN
ARldErtlhv4JCLqIVAGeQ4MyJCrdJfX6lHo1SsmWb8GiUXEEQaSmqbJgRvczqIvr1aFTg0LHAKYc
WIDJVm3fJYUZD3MNzGMMXq/5TjH0YfSSGKTpj+fRB9IIZG6IVXk03a1gwLJxXJ/GBhzL1ntpFviA
BUbIocn2ORvUmxog5ThcdUwfkOy8DN9eoMrEFx+jb86hwCvih5CRU9HkwvaftlEuV8oBic1UBwKq
hdOZJeGS63E4izY+YA0ZLjp6xsQPtH6aXvW1vZm+o+Gj9obHmaO9sXDBVQdf1PWyAtYYQk0kf7ph
PoWjOEYOZyyNOwtzsgfY/zxJ/iHhmtGBF5skpakkBIm0zjz3C5P+xmjPZSExUL022PkMUmHNfzAl
/eigH/IoNFFWjxczervZVPd1tJb4sm8vpk9d0r2GYf8DoebOIcRQa501y7e2wadXy49FN5fBfqEj
DTMgHoibWFakzvskQ4i3KmaXlNevPQxs59kXPxoPW7K+pyK6sHU8+3R8Dpu/4ES+WnYb8OmJzvqd
gum8Nk93AKVPm+vErmuWqAiG41jb2zpEzKHidWmbOc78FBREKOqSsh53ep/emk4fFmMfapaTBr5x
h+RN625GvhS+jY6s1fuKrgAbmhbnIj7NMmB520cwQ5t4H0Bk1mL92FhXQzGMzqG6T8h6MO1077F+
l6rwDjmrBe+IQuInuO1G+ZaCi4HZ0cHxdPLZAgtjFNXel59mBoo1jd4zfnukUFaeuWCxhZTBjnX8
D9S7O4lxPufii5joZYrQpVaL3cXj8mhbiLiLTx8hbNzaiSJSATk5Bni/GZBz8oyU3R1Qg0cRmftK
JweoaAcdD0CFBQefFxmXk/Yb2o3MbT9+AlpHointDitwy8z44ysQEpVVyTOpktdqSc9Shy/ThFYj
9nHU7HYJerRyAwz2StSfiXOoCKrN00hcVq//g8HjOxyqHXDmHXoHOSEgou4YznSaAqLhhjxZEZ94
N2R1oB/5OONm8BGoWLpLYLuHhlRoLRtw69JGb/USlxOvfypLX1xMdsT/HP3qPtHqVq5Ve8X13qTy
j1xLIIDt8iHM8lQly55Jr0D27LlezNlE4U/XDE9DM55S3w+h861v8QKbjadh2VGTuc5UGWl4XMh1
PpoZfgbYOiTOoh22jVQQwa0rkSJTZ4LGpupe4cIXnc8K5Zt312JwAByrrlTTPXrkh0UmOOIuKiWe
SB7G9ZF48J56bLTLewkoT1bowhnaTBh+u7WaZwRoWIA7j99d90Rmk6nAyYijTz2/qCWmmdbyc9jC
Sahqb8FAFT+GCwjznkFWIwQBgdikOQviPpt805d0lF7mRyFqdNAVgROi1PcVIfg8wJz6gfpFMK3L
CFlp6Zi8vubD30nUY4YuBrwgubr6W6wyyuS2k1WQ4KiO9zWw/H6i+E8Hmy2Q11azO9vNfayY1ABM
DT0qFLjhCOJWXBMfiYbxtQnIe09iNEQaniTh3oWu3h+dIGAZNP0IiuWo+Qbw36hXi/p6pLK/tKvX
FW0PwtOaCXmxUXU7t0Cs48S7mcTs7wF+AIHlc5enYLdKP1SFNLvN0vk2Im0+cYEcSwzMqA+noXAJ
rlpLwngfJeMx9qdLM4UCDgwiX2sILbUekKnhPoKeE4WqiGhThtSY1DRPV8y+W6HppPOkN0HJZXWa
bOhlMQMTMdRjzkMHlJrnjKG9F0HFT7IjTRY6eMjcjgEwlu5ZoRntxukRGsYTAJUfL0B4TSXhHqzl
e1NTLws29NxtAKwcitZuMclZTMG9UTHOvCYJqsCDZqgzc9x8wB3KAzSO6FUg9McKSNp8EP31BAFD
E8Rg3l3WJ6yY0CD7o7aoumVGXMTfK0yleZxQMG9s32v9NQfDT8XGDmA5d2WnozzucWS0svBLcdWw
pmmK2CATlDb1gtihT/GN+kev34Iy4AlKnB8/dghv5lu1/FEbOuSV4YbjA4syPVMFQ3Wsy6VqP2Bz
FxAlzomCi72BQyv5cwvMvTCwH82K3EvDuxY3Dvw4gbeISnMXd0jRKA0SeoXczOk+bsePmDWfrVBv
IsbV4SXggAhUk9EgRAKxXVibZlGCdoVMMlvH5e+29kiedOPehc2eJPDOQllD5Z/DHzhCm9f9BIHD
bQHcqrMTeBZq4jxCRg7IVV8YKf/0ESSKLkXATh9jihdiDcqw9k4u0c/pGoS7oYmOQt6N9VDnKkzR
tA24f/pqhsEHJsyDDxqI+rlz7R5JyC+F8j+S7lzjbgDUnlcpQmDmZQnVj5iuSRYSvjhcSkMfvPpj
Ve94S162LmVoH5/gXCBggizqA6iOvxs3SV5XdQVgnCfFCOkzaxyGh22cMt8fl5sxWbysbufwKFCi
81Ql9xMB49d1AInVsJQcdBPa5OCuJ5h0bEP68rjMPhpk5cMo9JZ8ju7ptCEjTJHQ0aR5VMva57CK
HQ6WLDe88jt0fTBkozQ5Bpxf5nQ7bmbbbmJYAUuLyaxXVV1sZgSH7Lf+IaxglayI0GT1rQV4mHWh
vZVDfARchXQPEmnhhBNVwcvDWIhLYbn3tE4zoMZrljL/w9b2eyX0fWLIz1ZBbIom6IA3dy3yIDGj
6OTom1/7T8L1z2xQN1siIbH44c6liB30QQ8KikXH2uM+oANDMi63H6HZdwLIrhbwR4Nrlpi67ikN
23zQab3zktBlslW5msgPNlyeeXcHrxbmbxquBYhEkyHnsvZoRUXvf0XLQFGb0QLravyoXDhA0kck
F9AJgnbEQ8OLbPA6X40phqH0+nutNf/1EN1dlJ2y0UO427PfSz+QW0psSZpwO6WxmPEOM3tjMbfO
scNkjNYlljFaUQ/RgZH7WeKhZWmJRgOz0F28xOOuJnTJ7Tq/p63vkF0e/0jJgPcB0sBfSTwZAxkG
y4qfeoWgrhHJnMM2gLtqgo8WRQLhdiTZ7MgPbsrmKfVLF0EcQfoAVjC794R/P/gMfir64+v6T0zG
0PfktlyYv68q5iO3IN4iGz/jUkPPBMKjmPmQI8aJmci9Vt0AKjdGn0rm+Y3OXpLzoQaJgdeWrv6P
8dq4mNprl57ApUW856Nv6a03px+ymcGZs+WusUOXTcmMfOD92A1fRnTzydfrV2y/wcNe4ir8BJj8
6CZzwtrztdxP6fhOka+i8RiXBFZA5kb0OQkf0LhF7Tdd0unYtuGlNdOOwZrOQ9Y9D6IQFigum8M/
xjpzQ9Nvrw0+zKZIGUl3F8cEQ+p1Zg8R3uPoi7w4zdtwt1KIf5Gf/HgYnpf5B8wqiNMIeqfnMBgJ
FDNIyLgCvekeFctHCA1T86gGRJngsLa+vlmj7n7zED1vo/YrbccD4fXnHN4svvfStVO4g5D52INg
0UiqhGH0XZtLULGlDAyg6lgfon68wfzJYF8EDBm6gIignED1KmqGHeYUh00E7XFOpyxC5P/FrnSH
jqXKO92ct+Uvdgc0uNH03dZFH4E4JmuAgT2ATrwqVBgB1RR1PF+Vhy5jw6VTz16/d+tIjoOP4dTW
YKlJcueLJs0VbWUh+sbednPJW8Rrk4rJItrcKVjnqeSEBhhtyqFDYzBpjeRP1x3nAMNdKC1yCtZz
ZY0aH83t0XcBCIX2bHz2sS0kxPuCqtBOEod3kG/Eg3fH8bS9FHWWTmlSEIlbCqX6VWFZQprO+rSl
4bMR3nmeR5ajh4CT/0IrUOgSn+8oAGDCicvWAD46haAGi1I+Res0ZhQZ6Qz6eIDQ5wuNkDJjLdqQ
BQNHNMKaFxqlbfYx2LsE7JUYbqfJ2xm/nkqT4K7g67fEuz442T7EurvAycaihcqxwrnvphtupir+
DvrohvF+LIhB0nfzVyxWmKrjEXWoxQNG6hya9tEC3Tvp9a7Go96J1KTlSn08VVzlSozfEKSTDJUc
PlrgPQz328EsUVeYgYBo4GgKOv3gq6k69D3+xFu/+RCyPLQjwd36N3QDECsUiWyKV3rU0/oaVchg
oSbDKq88jGtkZ/01LTRi6WhC6HrDAGNFymxFU8KomfYTaX9WV7dZ6ON8zFTM9z7OHtY6zIdkYvtW
d28VVmXBRg/u23pLM/6hXKVvpGB7188lQd+WR5CTMjF7GJHwIDZOnzeXJLt58G9tihYssPcuqvSx
HcKbuEedrcM5m92Loy4p3LQ9kBH507YaDkOobzzJX0Pvb81VXcSLQBMtZJ2FAZp2GKI+tGF2SldP
HClry8oTyAgu6Nmmyo0PxMZPck7VjwEm1A41dg605E0urEw9/hOCAzrU3op72QdmGAeS74YRooat
Fvi4A3tDnK2oYgPl8lrJlYUM4n82VZRzNGG7kHvI8/J7VYXz7SY6t1+R3cX8BVARzwf7I459jPAb
00tdxnF0WRG5iTARnLzqAyijzSvrk/2WeO986vwTKKlhP7Z7ZHViaEdnyHAI5WoWnlx/qIi7sZF4
NGp6rlinC6uQOE/TZcm9V0Y3cm8Hs7vG/2GoIkaqkYvfD2Ry0KqqEmegZDZKHoT/tfLkhSuASRKZ
gyJpMYJG852UsirBWxlkdx9ABVf38wwqJnzo0s3lsLcQQE0OiIlDk1PhdOrdhiBD1N/LAdFh0AHR
NQqidhqZv/0QTh+t0CDlW5N1FCRU1ayQQlpsmVjEWrBRffcKcCu6JyZtiJrR8Zttpp+kGRHg64IH
NntiJ4Bnw7SVYCj009rC5OawFbNk0rex6U9+vRl4Y6jZummbq6ZXFXF/UBiXUK1VgYxZCmereqGA
hzjoKPSX7IYvXVysGo3ZwtSrGXkebNBeEJiGImzVXrT9k8+DIx0ZgpUTXuVkRU/tBXe8xfUZ1gef
16c1HaZH/ORo2BYI0EO8W4grwV+XkpGXGL/hPh2bv2l6ZFglksyZtqLBWZ4fJjN8EIWI9Yw9NI5B
YZvpU8BSZJrZWxW2x3BN8m4tsWnG7rBgB7CrGH/jCsk44Pl7uoGfwoLe49aoS9Ag6svjCaZE34ON
0mjq1EQjLCmoD05Fu2SqPjat7xIFHoPNCkrgJN/FUu9a2a2FMO6hieJDhb8cXL17H7woshpYJxMO
9W0PFGq9Zm0cR/DdVV/Lcg3u329KQJzDKprS1N0BRleP8+Rhl4HtccXjp+Hih+E5zUdfeTXav/Ru
7vwh0yP66nlUMwg8p05OuR+kIm5S2ctiZep9lV9MNe8riZDVw5qU3AC1n9v4lY1nuMFpMbA/Bis6
dot31jFCFWqyp0XzS9MphiVCoHMSMd8pbS7gF/Z+aF86kIoD1H8v1kk5jv7FG/xfMnmP6TJ+bBLU
nJyRFNfbZ6quoRyJ+unDk02WRIJdHEqkiTEYp8jqmFU1uTe36vCvvQL/2ivwr70C/9or8P91r4Bt
3j3tRRnv+98K/6gdUsu7iEMs20zAkaNOcCeJ6qNCi5YMMHcdInYZT7Z5J4Nq50fAA7xG5nOLHGbC
fWh8DS6OdUp+Ywe7cpnbqujOY5qOZTMs4Bpj6NYGiyHINepBSXq3WmqzJsAlWtNlZxM4DB3aUiRk
eDZAlUbODiaTrtC4LB8B2Ouq43Bz2lsfvmIcqee6uZYwqCMggLClZeLJLvXYp2LQBoD/5x12W4FX
xXgg6oclqb+H/nfe1h0Nf+W0QQYPBjSaVfIYrqM7e9D3s51jtrouDvoFPXPBEDTvFYImQ8eOPVuh
w3B37y3pixf5z0ZtUx5VaZNj62wWUIrcF3qVeYYxOviQbcPOFH7IjvhFux02np1Ww+tiCUVV6JC+
+D1/GcP1kGIQhApSQ3y8Jnr9PwBA8i1JxkJNuP37pP57TWmNyP7u8A+3oP0aCZi3Kz0dzEgexKTL
zLpAA9+wmU5NV0jVvmLWvFlARUN9IX0WNYizWqDVqU+fdeM/VhRYcoTs56nV2CeGy/OCyBLGGPq+
rTIuxkpcQC5BO1X+M0JJD6mZ3rnfv3WLaG8bQWpYM9udkyHZzcjTFsjE3KwLNlA4EKOI7XRlFe6j
Ct5bhET11UDCWh6pDmkwlMPkj4e47h76sb9zFUy4UMujbjtc0D6IHIl7m7QzCGCpX7D7R5ctvmrt
urCskXMsVTPAnNNvQ5tAq7Olv8WfGBjx+JJF+DtmWT43ESmVASWJARKSCKFYbBD3Dz7CGvAl0rcG
2iNcZUDkEoLZJOUIJyWYctnqEJIW/KHEJBmMzYdqJfKAnRLnZpmCPGAHa6GXYZYZck9iK0ykwMFC
Dx+2GeSN2IaDBBZbJCvHDkHI3AHSCDLxamxPaMsOFh0SH/KYGoKVV/pSG5w0IYPmfts0Rv8WAeSq
UWUPwQpbAURFwXhAMam89Fmv/87emeVGjv3ZeSuG31m+nC5JA37oCDLmUGiWMl8IKQfO83i5G6/B
S+iN9cfsLv+r3GgD9WS0US+BVFZJGZLIy99wzncM7b2rkyhgZes5+Hkn1zk4u0pjJsnKytqHLpJ9
LqPMXHca9nDW6g5rqPdOU4BPsg4yPiucqpvMHcNXhRlu0irRfZVmQcoc4GhNCXsE4y3U8LaocP4u
JuMuK+tbWIGfyTz7pRvDF9EmX4w6x56B7s5axCbq8zvhjk91k81HfejfAa4dOjEWH4M8W2rJjnF7
1TwN2pYd2MbyM+J4wCSUb638m9UygNMwG0GWmnxVlt+9UosBH+BhNPjnl0i7QA9iPJyod8Ptr0O8
pH7fWIxK2YRm2nfdCz8ba/iJA+d+KodXh3vFt9Nc+L2ePubJghUAy0YroBa23TifBag5DQIgI/y4
3XqRM+2bzn7vkC+0PZKmoqR/9uzHpYHykzhlteKSWFBP99A82XA1htwu+EFhYt33s3U0E5gsyQJW
KUnUil3JfJrXhwnRSQd9YTOX1RcN+JsDoZDJZ3ipM+8eT77G9Ip6XjkQ5/Sk+gb88OCuQrrEhNTV
OeGpMN1bUa9TAfUzHZG5S1ZKfRmf4bVgX1OmF3jzwsYy9hhoOimjqZi9FXPtvgUT52TywaxqNjJR
1mznxKE5p0+Ovdb3EhfdeGbe10utbXO87tokBIoVlqMF3d8GydehxHx/ydl1G2bzBEUUMTI4UD9y
x3jXD0jwtVLHZCK/YiZjm2/pSOMFPq0pi/R9SKugOYa+nW37GwSn8BB9jeSIq9uOgJj1+r6omFfi
ODpmOV1XEmocH40IMDsDLGHFyjznIeL8eMy8cRfXGni1Kv5wnKtepc42l8xlvVVl0tvOqcqsO/wO
4HKavmIWMaFDqtsAudpTKJmAJJGl0d7ge5tRUMoUQ4WtI0vKIWjgeOIMzmdUBylmxYrnYGSCIBnn
Q4ptQ7Oal8m54ycD36nKNq3F3QPJ8AlK4DtW6pXyidY/hTXgc5RN7OXqC3L2V6CmVgAU4Sb16mfT
hKyK2HX26yKDSXpbmidv0LEAOUBl8h7yUvYxLl55bHUQgMxAOoZ/lb9zY03H4tehbWeI56UPHla/
WE/Ha+tuhMMHemd1mzhhrbXUpodCy3qJOvlTRwPpZzZ9myeH1xYGY7fY6tQys+IRg4KqQgObxO1w
MDKOjgR+AoJNvqr20ebPTIOxMwpwppFL9zvry1mPm4gxYsbzjH3wUCIyqVKZcU5xubZ4P2oOtK2V
ukGTQC6qPVwomWoOJYcjIz/VBaM0T3kuDiqu0BVU7olT18Mml2bbfkW+yA4zOLg5bnJ+S7O9HWp3
CAaRPYbx6F3MHKe6LU8gK9XO0NRdv9qk0AAG0zKYT4jn86dSurtQg8cSWSOLiOU9Hdz0Lqcu6Dxr
dT5Exp2I5/bN5hmqOu916CwmN4l5GQtxTaMwfu1CtORmNOyleQ+Hyp478RgNFi/O8nVMwnJjN3F2
kI6ev9t1+FDkUCqbJvIC0SB1F4OlzqjVmQrHKVSLNmbDa4SM5a1JXXrrZor66vaIJrIs/BqFg7V1
7d4IysVrr2HIIlnZi73rVMGghdMBcLZKTkYvtpKF3Ik5JkPWIc7hcpbaXSLjp8kS2csAC/CxSZug
mdM5sJ1S7Zp8yF+KrVV+4ONMnxmZLC9js0+xvzxrnP33XCZ3mfcqBrN5NsxFvMwRy8V5Vo9cZ3zb
xm3K26PoMxG0Kst8W/fmQx4DrhAFI3wmUAPsv9mszkuDl9Au8iWoLFWfJ+iZZ7OwNF9EXD2xsHjT
S52N/AI6zW/W/8eRTn3+9acBrdG+UM69AX7kjDbNwQbmDJzidX/+9aIRaASFcP0YRA5meZ5e27Zz
UBgekwzZGnPL/vzrL3691JYEUaWwBJldxeI9kcZwllP2by95iQeNWO50C71wOGfrf00NRx7DHnXP
kuo3rbL1W8VX8R2Xp0+dNMm27xpj9+u/Ir3Wb4ltYXLp3EcHquoJrzACn5wfb5el4qaHvbitFts2
1u6i9f/89TeRKe9FEy17FsknTWZLGoy5kx0ckTC4wc110zVotKl9hxVmuUFQwfGlM73Jpn65Ta6p
wCc40A2W8mDxLfMIFemOjXd050EQlOU8XE0VchRomcOJF1oIRtL7ailT89RovCEIK/IpqT3cn03d
X7V66a+RXFdwiIHRCevVQ+4+Vb3eXT0tZLodd1p3/fXSsl5jWZyCckCk587jcRla1hXrS7F+woSa
4VDLmatHYV6eYOoCBeXYYbHTdHN8DSsbeLEARGqkbAhTTwd8FaW46kTKetg0u53BQb+ZW/aadYVE
eezDcHXF2SPiPl4YAwGi07HCGFrj+vkMtU3rDTTtUZmPV7MYx6tELB3MFkeIoap6JwxK/bZ0GCyt
L3EYmzxbtMwvjPwz1SB6DMVHgrhgY+QCrGuL/sTObmzK7l0Ly2kRTcNzNAgmi0t4GRkBbtxJi9FE
5LjDpD7v0iaxdkVjR4+O6KPHJIWAgp777tdHjHXNKwDjTBSHOh3l/dBKCak0lfc1BjjsSX3a3erQ
8fa9YjdiUjQEWdSwlxdN+siOY8/O1PZFnYN/bUfE/5UjLo4efuQGEpbRayNfWFgTM4+tis1g2k/z
Kfq2UKOhuf4kTab3s8WpLnZ0jVnGcbyiqLEdxmpt77ibwp4+meRaB/oZLEbaeBhq/cqjV39VJiiQ
3pyH+6LAvx153Q7CyPqr6l8TSunHRL9P7pkwuzyM2Vpk1XSDXkgntApV3RF5HTS56gEQW4cevy8/
KaRfUJjadqs9FTMSnq5jQBfGsetPNnupRZTvhlfvs6k4LK6Y37wIoTeSYPQy1PWn2NH2cqUn1yyr
PmfzSzJOTLMjz/vXl7xRh9FSwIZN3uyotGeVFa/S4APHid4HyxG4HUc4r2m3gwH6btWsemU5Gv5c
NqgbklT/JpQ5BHP8tnRsfUL3MURFsoVZBsY1zL3NbFLe2/CFozk6VfFsnmpUB6fRvEYKt/3MM2gz
xuyb9VReQzWwZjFopdOW0v9Q86Twmyy3EU2WiV/VU+4XXq4/aFI+FpL9vGWhGzGbuwwhAZ/uHqoR
+Qnx4VyBfcgF3AUudobj5H4DDNqvKtzhIbMr34xosjQZ4+oO6bsKo68PvSjew6bM95rAeNbQ/cba
nsIe4m9s/6zHlfw61NHd4qm9pWfTw9JHLzi6tF3j9u8WDuh9bFtPeq1uLMU/YJpGZ09DUliMBxZt
4wZEs3OcSjqCbH0feaeyfWgWyzajgFqgLQRLLyQr8BnVKYc6YLVjmzbrCr3vdyoRKURAbVvmbbK1
WRjsYlUZD/ow6w+TUmiT7Y/Gw9fSFVXrh8AZ0CFGhm84yUaJSlxbSBGydO4LY5pY9vdDAB5ChiC6
qTpau9qb9edYG71fsE+q0uxaa/Y2FI65yxyDCxGo+qHoKQgjpzmaVThcbTG2D3NOt9fWTD9G6wsb
oHkfa+G4TfosDFQR4bhw22Box+pYuM0V2xGSTTM9pJGAts4mxN1QSDLeEHG+1dbvbRLhPjPj6bJU
5W6ATh945dhg3EBNFrntpTAze3MHvjG/V9RPW09Z7m5s4/o+7XdlHEquq1XMNf8IEYBv8YVzNSLp
mBTCBAKJ4G5F45dcX4q9qbLVapvtGtA0myGjpJgHc1/Xaqf66GcRx48lPyHkFnoxHSP7muVKC2Tc
tUc2SalsHxKnMA5xGj3iBb23a3PvSO6d9ItKI8/PB/hTFfJQrZ40X6cZg1qOYC7JJ6RqmgrMapz2
qWUelAhvcTMexmLWt52G4bWoA3fh4RtXmbedBgPuaMXqPBwjBECb9BgGTmYkKPGwDHdJsuyRkG2N
4eTUdNWri54n2Qv8TMwBsv6UxqNuV5/DzCllF8ZZSQvwfo3/fvhwJvNcOstP00ldP27ogPC67tmg
7NpCU9RrKkHG47QYctJz4kY/+dVe2O4BwGdzCRhiaxnCO0TQDna4DKD4MtdBP+EcIpAo8wzN0/Ub
BZ24paUwRBjYv4Qf2IaoypEJjPTiKBAOBYBz6D6LX6xb8zJO3rOm/gom3/AL3hG+qMNi4hxVaZBO
ue7brXrPpnYv0ve+UNGOfIMX4GZs61GJ2wmLPcN8cUdrX/TlLWuaTxxZ79Wqce96nW4gcgPXzij0
MwlpYYsSZW+Hy7jPnYi9VD3GR3rzO+gl+6rqYQsUGkQqmQSN3n/2CDbQgLjR1hwDM+SQqurxewq2
62wxPKlRre7nYI4wu5RR7zv5dFdIlsRjOz/iST6FKxfbatpvdjXfd3kJKyLBO2vsRvwOQ/VW2K5f
fJgcx4HlDJ8jrnX0XauyXO/fshn+XGh0ftXmaANdF9YLLryavkcPDSvI7eG9rnMCFnQco80cIzqb
L240YugYTN5yoj0nEqmLkHuMUcjzBF5jz4x3ne6VgcCmMGouO7sCaUSLad2Z2WllPb/G0aBfrO7x
ymYbUJKyQFJVmmb4ELZPDXpcMNDR/UQyUd8k91X/XJhpIAb7WSjE8qN716XjvMH0/qpcXGlk1vKW
RxSZtgOM1gm5lqqh4tQet+4cuQx0APEZkcopfL4a5cC1VH4zZXuOkwXmWwZ2lQEJj4/BPIfugAur
91Xundsi/SmqTl6jylQ+WsFj1nTF3rOz99SK48BaQMGsmI4RQ72Vo76O9LY8uDa9eDsOARg6NNLT
QuVuik9O6hMP8Wk7QxnZmLnhoZ26TOnykqbYypMxL1GyNLbvGdOLsr5mdUyMQ1W92Lk6D5HxXptW
xayjfG0KSA2d+BY9OUU47huFKL9oRyYMDXiuwTW3KLBDRrxGjnxa0wJUELvhyYAGd2Gbu6otaEpZ
7XGIFKgDWid+4Zj0i6Xpz8p48dq0RwwJ3Koxocz2XHtBlDF9HAXb3xZHu+Yg3qCVTWKJVqmYm2fX
YWbr5eIrF9K6o7/XDfO5z6r7gkFZmnu0zEuLbZqDP212YY51rolajM5Td5gGxrvQftKrFlXnLF5e
Gdc8WLJexUwjjYxBPUfzicBu/OrpeDi9AWmblCbu8IfYYYtLb4lSEoNfF52bLJyutR5FWwrRFsSf
NdNC4dxqNtWA3gnbl9qqxOZhmpxpNsNe/5iVXnMVo22PU1r4sJAELUzGV+XM6S4cZ4C9BgJ2Dd8b
k+DkrFn1u54ACjQAJ8y9e2xlVBx1F3tSpgydRsR80jEr7SveXNW/xXn41THV02KbM0OwJuC3tANq
J5HtMJMx6hJM7c5EPt5Thz+jl3kzKkaaRj1T90QnMMKe3xR4wh2uViRjcmsu+ote2OVODlDqtZhe
ONIjplyt9BdAAauIqfYbaVwFPZkve0JRCqwci7McPaG+CrE8M+IzcbMkvoWfEuVh1eKyD9CHPArd
fl/55NzueyNlKmF/k+P4gO8co1er4AbKg4miCCvLClxAGrXEBXdxUma3uJ6PZe+eWi3Q+hpMOIA4
k2AMTG8sPfLxHS4VRuEWSbHqxMELq+cRFB2xEcAiasgJU4kAJ3ILxdjzWo3Vk+XAsnHbQR26LP7q
isg3sDxsnnoXklTEOMo/ZFnEvTYzzFxqeQ7hO+GSm/keAAchstzquQdmMTQ+Z80IEttTh7lCd9Lr
2eir+QIXJL1r6/xo4Y6tVDIhQzda6hWCNppAly5qmAZ7rqbNb5GbcQtU6uQ0/B5iy4X34n3xEsXJ
kXO0o+s2uRJRIwsLwaCpvaPIpgJMWy56y7xyPeFndNtuD1dgZwON3rQ4VnBUolc3MgjyUC3UWC67
2GgOGvS5yjWvDbXeZtS8Z6lUvaPDuKD/jkAqILByVfaSLda2TRKcqlY0kJ1jV7uZCYBdz3svSp5k
Ft2g9H4rpuLG2dOxylk6XwlXHczxQXRoU0rq/754RCpzqxNaxw6RaBe3gaMspO9Foh3sxLga+XgL
ywV2SekFCxMxPBm4BYE9+COxP5tJ6DsU/FrQpBZEiX4ZmHEQQqPT1KO8dnPK//CWpy2+zhHVKO1H
UI9aAwOY4ijMDnVY4iw3cI/qApCzy6SGNsk9YEoar4tLJdrCNMVLpY5Ov6CMKzr7WGvhqa+2GUo8
dmdz6FuynXw2Tn2rwGBF7rRf+u6g5s7eaVP50Eu3YwpH8T5PEn1eH501k5dffxJ2hmYz6iCr2Nlp
bJYC67niu53tn8qT5Y4phXEu6EKd7kHPSRap57a9TTayFtOOD+mw97RIIN7oX92wRR5qAOBeE4vf
Osl1m/A2rp1InLdpE6rOfgOUeBtUXR3DCt2ixmP1bWCUvnMnK9035Ka89eg4N2yqzLtKNuCJwqon
ZOCLoWao7uWwXJB3rh04H07jKLn0YrEvG42fmGVNsD7ET4+aHpSH47wY7jNi4ynO4lcR2+KcxPO7
DAucKPHwZmtxfR6laLbwkJ0tdkGg0P1kB2GDS3nIC+Noxq726ozd96kL0d+sou48cegmGf7r1sFu
fkly81MI/3FeVqpMDOwZVMxPM6YoMit82YxDYU9S1YejqvzENCPfzBMFLyxaJYmfKz2rq0O2L9nC
CKu1mZIgvoqMlPSbckyQWbI66gccLhlfaZ6zJ6aNPPU6FJ/gUbwNTVuKpNzbStWfwAFVfmTAW6fO
OEXoC+HdVCbGJQ4KfSiEX649TqWKcyNydzuaK8F9FEbACPazUuX74NXuOdLep9D9oouxOmMNeFA0
nn7L9BplXA18XM67vAOoD3116/U37kt9U8eKopGV4tIohMjZiS7jIhnjoqtlLytzHl0ZMPShby52
vZqHFghP2aT/sEAE3PpFBD2zRM6i7qXPzjwf4GLZ8N4TEOO46PayHrLt1ETnyI4XP6+jkRE3YVoW
P4RJT6SfZtU5zvFIjbnHbDFOX1Nh3M3z4mJ1gsFnASTrHe/HoKPgXBSLgqSOuGgWDbftoIlbhClw
aoARJ6ijA2Z8T1Ux3Qkt3dv6eJ9OBi2Lw2ylOnhJTjwJlx0QWFpNo/5SpjbPmHIRh2wuzl1HoyJD
uRy4TI+5Yapz2lAy2sjmeuV+rxTb2HnwmdNtc2txXzVV7JIV9Etz5o+R/mazD8TPNZAB5ogb+wZ/
GaYgZkeFw55RQJQ7z0tl9bu0c9GN6g543wzzgqdx6BZGUNhyWfWbsA1mpgcqcZCL2sMhT4GUZU7S
H8R8qZ34i6oxTOFHTBkR7Je0vuSxm6AsTEyY99mXLLeyozt1TxCp4sDJXYiLSe0vsvte17u0V5+a
3lj7QRA7lF3oVO/jmQ2Ecii0O6sFzMhUEWIG4wXZE4eEaa+k8aUxwAp5APhHMe0161OhMy9Gbtzb
TnyoE658t8KiPmvlG+13h4gXj+6SnerChqdhNEGcTrdpKaK9KsqngWiXAI8I1vqK+TyELUxROKXa
+L4uGcKxLfC2TWiteTtXbPqfBFc9xtI6lbrsD8nSXIqE6sfNbZoTfAq7sFvO0EiOzBEN3L1q3MJU
ZQ/erl+LL2iG5velDndWoS3b0IEtZDeYtZMM6gGa/zj3UEJ76geTJ6AE6VhT8eSG7+WP6HzXNYn5
1BpJuZ+QENPKl/bOnNO3uWeFUg3aB5OBNMUiY6XX2KGGQh0B0GpsdmUCBaNMcMEAr98hbL3ICiFi
M6vLvG49AY/9TDTzbJbjUeG5OsjAVP3K1MqdYIiW75p3qgrufCmrc1nIGTYVlyTAhzEfSn8WWrwV
S2ifp755tHN9ZoWKBFh1DhJbi7vdATM2lfJs5nXCSOYlWReaXWlrJ5yja5oXe3hwVuEAnM0lbkRL
WGGMTXcIpfvTJLZBqxUzBIb+jGEzY9uoi10ibDfnSCNJiuMjNrIdUAaw0wovXhKjRK8r/VSNAA9s
bPL5yrdywy9xp6A1V0d8hBRrFk8DfaIQGLrXSjD9leXwYlM04n9gkxaL1YbFHZ269k++ekwFqO+0
WcIUAdK2waVlbJhH7Oc+X/Eb0MIiDs9p7U5m2wBnHx1kOY0HaiTKKVve2cC1gV4gFmyYP1hR/rmy
hGXOtpFkA4W6gEeOre/Wzca2Z4sVlDo3eTrxLegusMMk0YYjP9nXlgQdpPLuB/wh9mmGQSuDJ/fR
nQCXTOWHl1vfKfle4rx+HooCBhVrlY3ZolydSgdXnHZMxJQFfUcrEfdhQAALBgEOQjvX+ktc6S0p
Lg0kEhmCOEdbMjUfeupiHXNGEJ66jaR0/bAM1RelMJKH+WoaYIOZiDD1W8hJlX3hub6rBnaBeaKH
vpzLR3mD0Mn73cmGownTyoHCpNhQt8aIyO/yePmu0wGyAV4+4oiGd6dqR3KGsqFAheKLCSd6qbAl
6iPb2lZj0mB7lY+pzWqaZJeaTEdCh1Y9gnigGhn6hWOXJwnt7eI11K2dxggU9zWBCgylJM8KhEIY
0CWpQSE6gm0scCZ6oTjErpX4NbEj9CoxY6vkUDDr3aaLEwes6xEFcbL+jWds/sYz/o1nzH7+jWf8
G8/Y/Y1n/BvPyCjuPxWe8a9A5lkfEKk8Q8xkInhKvPsYRsnBaOaLLub66CT3mpy/M7QYn+Dj5sEQ
6mlgKRidat02le7s3fXm29RBwp6s+jsdf+RbRkea9JQG+ECd+1nqqFO6mLqyNIZrWbHhL1ieBH21
FHfMDKaNIOT6UNvyjNekwxsDet31ntmcio92qJ+ArkLLTJ7iCo8fKLkGkyJ5h6R1EdFDeOtJ0wlg
hr/qEZq56/q+oLFzkpM02CnVjvFdAj+LpXvsc8M9mQ5aHLtfpqtbN8DFzck499Uli2Pz0kxExzhV
eTJrgsqUu4O0wt44aaie3RVcM6THMVFIR9qdpfpvAD+Qk87xh4GAbaQJNR3zATQdg/fWfR6rZxvU
UQgYatN3+EJVtARJNNy0cfxCmt43Qy58+iresczVH7v23rP5lkXU4QYjdGt69xJR03y533TiX/jn
mJeVTBxUW0/wL259qvaFZBbgTeTFqgE2Mgjjc2nfZV0/4CeFRBDyN34xxC/oTw9WN/0YIvNEaipt
hFcRCaLjq1UTCeGKWZsbDx2BNNuyme4bHUewptuPSTNcoDm//UTt9Jog/K4RFQ4EB7GaDq8lqUXd
WFHyW+R4eC8FETCg05fn0RCHRncOqZQwsBhikxL7fe4d2FHwfZKQ7Qy/CoBAwInC+GtfNvu/Hoqx
/1HdfRQ/uj9nbP1rqhYti2r/Lajrv32b/zuBUf9PI7ckgnbbEP9Xvug/kWz4Lfnn/1X+iUn6j8/8
HTPq/GYbtqsLw9KR0Rpr8sXvoRjOb9IxLcIobMP0Vm/7n0IxsFhbrjCMNUjDdHgvHUyA+H/8VxSb
v5m8PwfSqG2SBCeNv4IZXf+V/wMyahD+hYKalEFpmab4M2SUVFhLDoLFEM5IVEZNfRfjM56zUxQh
ZHXUweswrsqEwVkNKiNmZmfq3IN4l1mJyPazCsXkjzRKfAP3bMWe58o7SIgQGzGLZFsDBwZBwgBe
dGx2WlR5VXgNTdQ5qnRAfFrls4452x/NMvN7butDviacxrWL/AuO8ijajw4H+DYZ5pvGCiPNMGek
zvRmuqwHsM2nrb2PvHrCt4kO14hABEwiAxpeaR+yzR4Xw7yqKrtzZ9ufc0ADnILRJYmxWderRmmo
VLOd2IpsLXKyA5IuMt+xUs4YBoeBl0QvLCBuma49kP1OMK6pk0wwvRSMgyEpT0Eb9l8iAxo4uktQ
eDP/vtkAt0k9mkY3Nn789dvpP1OEnSdc15Jc+P8xrXc/fCTtP//PP95L//uzfr+T7N9sWzCyJ23d
cwxpQ8P9/U6Svzm6dJiOGNwx3FMEv/whXsbmVvK4urmh/nwjSSLxuPtc2zEA+krP/is3EorMf3cn
mZwagiw9AqFItFnvtD/Ey8Sz045ujhSuapJDUxFhscrroAe07K5QItupHwlvJsvCsPYl40HmLuIu
jnNYnNZGlEWQmOX3yCDhsa+PcawY2TqgLiICFvThl49oE3rymGvOVgjWrNWIOdUId3VovXCVr0Cm
aYzvbH3+Bpr92Mblh9tzuVuoHpjjbLQ6bc9eG5PS0qAds9r8ISXY4VguEPIMXeF2F+YL6KCemaiJ
kGQOv6RlPJKetYSnPKndfR+2fC8F1CeKEcd3JRihX2EOBlNTwhza5tq5HczcKkx3KxC+F3P/tJTt
/AThDBaS6RHOLo8aPLezJWr0MJquvZaF+aAzRV1Upb5Cs0pZRLGetDSSGAYHJdOgjlZuWzy/xXKB
LDy8dQvau9kANzbNBVpO5ARcJD5iLwacISloev0WVu5OLEV2nMLhOUmdcOct+vfJQmOZVcTyiQZ3
TzzXcTBnMZzK4pypMr7G7vK4DBhmQMhzF0MJCty2v1iacjfaNAg/m0Ys8dG3zmDZrI3dR2S5T72S
JyW+sMF/crOOgRy4kcXoz+kMsbAgkbn3tGtERq6fNuz6eCLuEP0+Ejh01p1lGzftY6QJFhZyvBsd
8hLs6RQms3aYrOamsvoatfwuw64nprR18ByTIps6LTcWdY43fKkJf3nyMgRdZHNbFQsmIkoYjvUn
jMGNH4O6c9Ti7ZvMZoZXwJhJcQ57eXtnCRM21zCmh8xxzxU61AeEJZRbi/9dgnjACVemYHC3dYnY
uWKpjC0MZiGxRA4T1bL9ToqvQCSVqpNtowBOk0NlEwfCKG079tOzZ+G7ANaJDa8MjyTG2VcDGPKV
n1MBuUx7NYeyOQiyTy6j7MgOtgZ2Mu2PhcCmfR4p5+zwnCEb+cGbTfEAFeirvnjF+ddHpqveOntO
sKCRRNsOpXutQMikoGpvPEOXYDJGpuJl75xyVnYnAhn5U8rvC/13G0rBe9XCjVErHyeTeLThsr+Q
Q4jDqzUeprifX0IbJHDMzqf3UFVFsRbtmB7Wx75L4M0a2h0P0fIUW+LeFl9KfQ6PZUdmYh9C6e9z
bTki3/mCvuNcuPV+IY57v5B7o2nlQLRq0pxDQ+UBbPv7vNT3OclDO4abIOkWj5XsY4PgYt+5xnvv
etcKaW7QZ7ACQPVrZLkMChqvHhcs3qPvniEPtac/dh7kkcwEn2HhCtxbfXiOZdjRWazlL/nIzjoZ
tXd9WYtnfRnZ1AncA/0K1clQghFvF314KgVPMI3k3ZjOLlnDVJL2yFlq7XV4i9wYzH3brl8+RzN8
DAuNAX/C8YcWGaS0V+SB61jg9rXOHy0HJ5unsZhmo1kTHjjZYbOHbkfgmFrxn8A59EREJ9dKFbA4
wzpHbR4+OplOKHCrX5WRYjoQ2mMF/wENqPkIdxcB5DTfpwPh3aNJvBsBJMksgmLqAZXXOZTSxDk6
Dt5AkfYIylgkl8nPKGImHROmQvLpcG+sL2O8RivJ0t2WNkL8LBY9w/S5/Ck/sXN2h3y2IlqUuWYl
05PaDFllgXSrQ/q/+/Ui5Q0emLUnTjg8cueA17blJd0P2sToPhz0oDCVd2zsZmC7n4sAUySpkEmj
gsy947wiDUErTLCB1X0XRs+52QdZTdCxkxJFMpvZ+f/vGuJXnq3UKU7/4yLi6aP8L/c/vrfVH8uI
f3ziP+oI17Q9KUwX0h9/olj4vY4gbg5pHuF1pqQmt/4I/jfM38hNcoGA6UJ6Jp/3p4pcGNQkAgIT
1YnlWn+lkHDtf1eSG2ugLiUE/5hrCbHm2P2hkECNncHaZ0U4GuGeUC37ag+NfZ3WP6H4wAKVWz9J
jqpoT+cKhFUyE8gis30HsRlEsgW23tIDZWGiaLx6G+cXW5/mM+ZRJIWoLM0KGaSRp84Onqm6Q6uw
S5OlvdqVfCYFHu3yvESb2gz3pUyMy6+XHDL3rrEUOvesLWufPC22lM66xLPSTxiV0yn35vxmmdqH
i2/sK6kk5IbfWE49WJ2EdZe7+FD1Ghs0gi0A7GgPSmmOx2jKwsdCM69sfvzQanXUN5lBXgi7wqpm
V6i60F/YTlV22d7K1AU5nQq1zach+Vg0bVcSEvwjzabHvKnidzxdAjfBXTLTJRut9tVB5HYD8ydf
SZ2ExzSFz0VezY8Qtw7G0OHEyuL20Al7kHCh0L/ZY8hhsbpViE/ozngweHLyqQp6mSJC8jyQ77Qx
wig+gDrFzDNZm3yi0y6+LpGakLkiZvsX8s5kuXEl27JfhDS07sCUfSOSonppAqOkEPq+x6fVtH6s
lisrn918WfXMcpyDy6uIUIQkEHA/fs7eaydJKvfhb7BC1K5SzTdOWe1/pBXlV5v67lVXGCEfmhJx
u99t7YXLIsrSI3cYeKoiGFHgjzBi3GYmJUd7GIj5uY9LBtGdTtaM3mkr0di3chxAnOToB42pX4nU
/yP94KcXxrDV5mBnWENxn5QPOF3QdnkvdY5pbxhA63dtjtAPOWuKrexsHCN7HahMUVHnLw3x8+ug
XzsTvQXEHAVjN3SYpW6fm6ah7GH7t8FuW1HFgJAuwtrlSLg2ZBkx9r2AISyObaCD0DLnXZXy2eOQ
fNsxgL3eIXw3M1VnAvaXV+zdIv0g+HXYAzSCoOwAjxztPyWRyngHv+PZ6HdFHucbcpLCpchejAh3
Q6MTRpdF6YPkq0A59qDSDk82QUgepNwQryJsIFDC/tQSv979kTO4fmn2FKYvwwT12MUrs5zCmvjk
UgHpE30xDNBb8PkgkfsytazfBlqFwLT8g2AIOXaCgyFu8e8pPTpkYsaBdHygREdYPW0w0hR0i1Yk
jyQ1ovvAWbEwWu2KgYoUgS4hoiqMJ6ivpcGrbo/N8feld8X//QhMXwXUFRJbm0sw4zZSqXx6xNQU
rHPABEvI5Xeisz+HCmC2Z9yP1SAPoyOgnetnYTWE2hYEkGkwcYmI6ypEyRBzdEzbbV19UabIpdlU
gEoHGN5m/jP501cOsZbztrro/bYm/hjr0cafYbX2oWoKhdmuz+0JjFyF7Myntva7GYcnyn/rzcDK
qFUFULCS9LJ5XLVD4Cx1deoVE7WqEz+YRj+Bdqe4jswABzpdAXC87qOdI+OvRoRQBCAUfmQfNKzS
h9+PaqJamRdTsxoYEJaRoP6Ny6bfW1OIXHN61mk5fGT009gz6+ABqJG1dRrw5GnnkUNWc1RKK6mg
/EW1ILTuEHBtEWTXhDFZz9TW861H3JXpE5ZsrFgYZrWH2U37dSCnEZiABNQ11AQugsqN3TR6tcrU
w+fVDVcCiftNNSf2XRNWcp9pidgVZaqTSwExOdS8R7AR5PV4LsE/3PB56GKKDMbtbHrZLhrQdqHT
Ia4qe4Q7r1wzSsFXB+7SncJsPY7DlpagsdCjrNviQ993FGANQKBKdgfOwFvPh8A0dK+V11FCxtrZ
iP2TQpfyMF71fLbWrPX6cgxw7Wv9qoNSsXJc8mHwhMyLIuKxz62O7wvZJVkWrGOevKl8Jl+vr+RN
q4CO5ED0TLOONCTwiGCgxhkEuTnNtjKd57xCH2Xp8R8AosvcrcZlYrSEJYpuXrVNhhB9iOtl7XV/
NGvAk6W9wd8flprAwlEPJanWkN3j0Vz6+IrXrjVYsEhrVn7yXnBUs2d5h5qkv4Wt5fFmSNydPY+P
k3C1vUxSGGcOPug0RygQlPe5ejuGZER3UluXAfLDogHydy51ZEqRL9+iFMdRE7ifZouoNtG2bY+e
Hp4k9NApPpgQjvd2RWkLAbzgLMhS3hTuVnfHbWXM9IEcFCHAteh62VW26hKd2ywlu84xwzsyFupF
ZhC8OQfIICfQF/si9k5xUd64ayoR3hCTTPdFX61Mieyh8BE8B+BbFx59Yui8+OM7N2KTjM5WL/aR
kaSgC+DsOYjveLg2fQmqIaRjvRhN456F+6e0arE3sb8DuOKfyY0diLWk0lZZXNJh0OB5lWDXdpWN
udnrClR9ozVsBxQdi6Hz3+sS6qAe24dB63r2VZNt3BQkX9TFVhsg/RtdtO5QkC91y+GEmAWQOSO2
IzcH0G6IeONpxX2fu8OmGcW9Vmn6vmSFRPgDExF4B56KGMphWnlYUvN1I1gmAvCc6ybSj7gdPpHk
B7SudwMwsTLKdZIHB7beEuy7Xccru6YOnw2PDAMz1Bb7gCRFMGz22eqEh1XAORgh3cjWsvYw1/DK
YkSo9RqJfhK+yxhPrIi+ZAEcGDvPfTRErwlQ+sgFOd20Jkal+WKV7sEMom4bELG4nBL0e5ZDw11A
wBMJRoLOdhdeqPruGrhB1rAhT5CXQpJddYKI0TCG+kb7slw1c30lfpyAxTlbFp1PW6a2kktrgTDI
WZkWGsFNq1gSVlNihechHDZlETePo96pY538MKuUk5UK6yVARC0NIt/L8jY3gMgEpp4nM9PrTTwN
NaEB/LIYsofQI0IgJTNt7SintSvBmZh14Z7SOOM6DN52MvPNbNoWEp30oSUpZRsUBNYnroEuF5Uv
yhxzbUw5aU7Bpvb1+DrN1rSP3eAtrzgDhWM0HiuA5Bx5t8VAJ6iyJkjUqJhm3t5JOvreTburK0P7
Mo5POJCyE4YHjrQxGerZCPrZRWDrVhCvPeSUJ7tBUuf23bKRyt8e2d0qMYP5LpBfQZB9I14W9wPz
Kt7e5QwBF594oh9ywSiL3op9mJoWyIgYAGdXFeWt05JWo9A9TW6cuq4kaQCDJ9tkbdIWq94nPlhK
0i/zigNXVkL1xw9qvpFLtMXPuJ6KxvosUAFCRw6uE2zwhc/ZsIXt2N0qQuZC4VRHzw7MlyKqX4uh
mgkXafm5ZtffwcV1yWEr4w2VnrUeeDOWtJUrrh6gtoZUEZx5MW4hVHaofXJCG+v2kSBmIlAIHbFm
a1skKKH1SIM0zdHj0Ia5RTqMGJFaQWPIxowUujG5zmQdbGrTRv3uf8rs4PfFeNfoU3Yq7SI71Z0F
XoLkkbVmkZHqTZBDYnM9zw4GZlmiVyeLwukG4JE5yY1a7GXKOA3JoLCSO9OgmV6aTvZG/LQOaMHH
YncbC3xZOpwbvw12Yea1m9K9MxC1N5hET24ak+jYj94djax4X+YPnO3J5Q125ZhgZKnaFkUxymAv
CndU1AG2FqFdmHD1W59qX8EE2n2bAGNnn523lsCll7S0+tFEuQWtsqEPBMmkNEvGN90gNtYJ9R9W
UoRh2Xiw9OpaRChU63h+0zo6hY6Wv2CYWugQcViGO9hHSkIf2uZNt70r6Fiv6695253Jvf5xQ/Gp
Y7yBD4XpwflsSH1exGWPvnt81bwkXrexlUMUAfqkt+fW7O9ilG2GAyqkv4MXAYPxK42CYJ9RCM0F
fqvSgLfgsu1mFFet9uM0AUcc/CdIbGOY0f29FhG3EyCGy3H8hSbqyiHCbyLa/CPGDI94eHA3sdDu
qsnhRqTDGgZ4chLrx62ND1rGjFuH4QbR57XS7EeOT9HK9x89LTw0Vnn2mku/IrODKcUzU0m5F112
B1LDJE8xh5k+T+fez82nxrJeyYXaBI0VbIYsqMnM5kXUlANDMOMqsatrkqbyEMcflmP3716fH00P
xS9hLd1mhJQIJhUbhJc1qGOJDe4auFHdeaxIQxjD+rnYTVCaFRjiVTCuBZbUzDt8kAscABTUQYA7
0Va2iqixcUbbAbri8Fsk8bypVP+Z5S2nJ1zocJQ5fqhUq7jJxpU/1M1+9nnTSrtByGhMAesq1gXd
nrtnKWmY+Um2G0ebuU6brv4TOib/8xCTzt13lKZ/6tu/tkzU3/xHy0T8zTEMYg91xpi2Yet/Gb2o
lollCpfJCz0QasW/jF7sv7m40B36LLRTXMv8p46JMB3ddGnpmAQcev/WDJNpKR2RIp2CIle5jsJ2
LFOigWZUKl3dMM3/NsQMkxofhjHLVcQSvAg7Tx4C2ROLa6QY5E2zOutm8/L7K+T5xabrRHWu6wix
OGfysGi9lY4l+BAVafWU++Z9MxhE0nLqOYFOabaGHkYbR9jFAw3je7ckrjAq42ejytKtBTNrzzFv
vGqlYy7I+POwh/ZLYtGCG/lY/crxCFcfiu4LAMwNB2VxwrNSnpJwIp5Fp7uJ802Aew3sCwlFxTnq
W+NRqNxeW2IQm2c6Hv2MOFomdXrKSgDyvy+aRzSSFU7NquJ25wqQPKeeALoyK0M9E4l6Ojr1nFTq
idHVs8PBBrSxep6kerI4nZY8aAUPXMuDV/MASvUkCh5JTT2bUj2ltXpeubSwxtUznPEwa+qplur5
JgfidVZPPG58UnLbuEJMbDSEzBBZ2roIwLV6Z0OW98hBuItZnjedVwxrx02PTKb6d01/T0pXHEhn
vQ5+nW+lWo16tS6N6iVUa5Ul2k1SG68SBccTh9rpLLTkcVBrWuUkdyQeyL1be6grNsjgGwqw8uz0
wcGcHo3IC1cgUh7Jm3ztWEQTtZq6YvpwWF5VLwY08LJW664V+XfSJUEqUWsyweAfo1qlW2Fx8rTo
FEQdowWgtnih70nGiJnZTY9Crfad9sMwOILPt6zUbqCrfSFng8jUTpEkX1yrbZbd0Xlc57a379hL
ZrYXlVLRqf0m8Nl5IraghK2oVXtSyOaEjBubagu+W3xGbF40ws5h114L/ZFY0Gub6reWqShcW3Y9
Q+1/NRuhYEMEVw3wni2yVHslLsur1PvDpHZRqIY/htpX9fGtZZtVg1POvSi3Z5FuCxKjNjabchHb
+NvNY5yMAF4YMJ4sme9QJtSHakTAHUX5ZoxSb2NmTX2xhHxJpQEXKCe1hhziaEcfxVhkgTSw0ZoW
PcMovfhmxVPS6+9RDSQGF9vVmJx7J2u/G0eeRP8TD+XF1YZ0q5dJvDGMrFjHtnhKppdMo0EVxTSt
MIX98UII0Jb7yeZG/626k9yN1P4VL66Pw68+gxQkQX5X5a4D5F3oS78IXwfcLHYbx7s0zTIgAOMz
cotjWgNCc2NY43HTAF/pnup0XKYGLG17/NLd5OD0ZFY3IDy8+NCWw1b9Z1t7kWT3hWhXZaff125y
Sh3y4yiSINps8g5ZEH+lmuCK5NPRAPrsC1KXu3ZDDNJJS5NTMzacthqGERBy+H3UOsuaf0v9P1D9
qf4c9xZP2nQMW6Z26IIwJm58y97pfXKYMjANjrNzHCw8Ij1ozXTUc9IpMvetG9w15PMVHbxV7Nbo
/+NDGer3HWHkcjGFODtKe6eV2Ekxg031eMRZt40jRrXdKkzrBecEugnZKiDnxpyLlYGLIsBLHXne
wZqxK+cDdwTWsZpYeTcttnX33nRYOQXdo0NXAhUCW3MqWvp9dpK7V5RG9zDuOUd6XYr7hUOLbJOX
ZBOXvv+KJTI4tUZxc6Os3qdeOx5jT1yxmJh4+svTQHLekUq3VPFbKsHLSzENJk9MF9M983PjiEVo
ZxJbmRjljexz7VCFjb6omP4wFCKoJIpeybhsyO1Gq2WFyeusFV+TGa67XlyT0n5pA5ibdspECH8I
uSAzVIqqWTPARhk3zW8upnH6DfShi6bYtIwzr2Ob4fKnT3s2G5YK33WsLatYgGdTgyBlCGrnL9Aj
wN0x6MSa9t7zHnCsfvuPKFCoJf7/I53l7RZ0t/l//6//R33CX/xHfWL/jcrD1dk/dMswKVz+MdAR
f3M5EsP2QUtlkGxl/VN1gigF0YjHFJKGtZrC/EViJakiHP5VagrTsbx/Z6BjENzyr/UJ4xyD3HUq
IRuwBn/+l4mOY1tx33itXJmj/mdg5r71mwbmZAsVnojgpZTuetYSxVR1lpHZpPiUaEeRtg5PosMv
VcvgUcvd+dPScaA5Oo3oPtJsrKp7oRJncjWilbQKQxozykx4o5Onc4RioKvNjHZLSyfWCobhk6dt
8JYFK1pl06QZDDFz3JpRcBdYYtqSVlgz//RwBgX2gxO7u8GLvp2ueGvVoBlUJgYdqBIMoO0sxRRq
aqemct5KNaTWH1w1sm7V8DpRY+xxMLeFCK5+b6drmzb0UTbwp3IaKnAHxbZLGLPP4Z2fxu9ln9NI
8uKIJZPheabG6KQ2tZZ5T+u/AH8UBpdxiDeFGr1rAUP4Ro3jKzWY95jK9GpUb3LovyZM7201xnfU
QB+2zwpXmL+o1LC/UWP/sn8MvNw94PSSB2XkPQQTGlBMiihDlXAgR0FQKSkBOklEBUpeIAvjlUtt
0O3J8mPbxR+/v7Jp41wt8TlW7CJ5Y4Tbru7+2EJCpkHLMCtRg6nkDRKdg1SCB0NJH8y/iyD8faFk
EW4Pr4Ygq7gECjAge9EaEFbtZejGYB+yzTMBYoqWaLD95y8olQ95VIe7qAfvODYVUp/aXBdmoUQg
lDqp9gykf8KYnu9Y1SvZn4oOSGJYih6xcCWPpT1Sr7rcRtjNjBshPijVCru/2oPjHlOdCNLfP/BN
cxVaOt5jLgwNV7Iouclca/6oB2NDiY/oJ5VnWopKf7OxIuKXqzD61PUOdUhSn8woyPdRn78MfTpu
pJod0F9dzWV6o0o6GeRDz4Z9DvP5WHpPfdV/NqQybEl0ufNnZ1vGLcyJxLhVo/mKgoKw4Wob0qRP
ZbS2i+lUQ7tZjrXKp3X6h5ASZrHSY3keExWhXeXHRAvQOeOKnYcHTjbnXJbfTtkuHa4eUzzQodbC
ApuPa9jZWZargIFxld8hkP7h+j3ntX9hZPBAuN6wiPP5JQrG99DXiRBi2ED86bU3KmLppvllDLu7
tDf2TQytLvghUOiHJOsRy+uDHM9OS+vYHPnc3ks+kpFMB1oH3ONUC6Cq2bUM8SLd7ybpQH1kxkuR
Mr7Q7H3iadPBLpFgicBrkW+DzNVEYawwq5dnMDLl2W7GcmvYxas+R1vPtb9Kn/axi9wKS39KNUWX
q2yeSWR9w3F4k4xnlm/DPpnAPnR2cFfGw7W2SA6M25ACYHygY01ClgMJYZa8k2Q+XnRyzaNyp0cj
9BYf5STQp9gPq4XlwAeen4vJoO6k7MZozJvmdeI9VFY7Z+wfzHiMV71XMHqOkx3z2ubw+0ILujnQ
IKZESCmRGTuZw3SkR4Qbs6TgccW9x8wJSO1hmtttVwWE99LNZtI1PFQ2Q1Q33dM3uxmR8TITFNGH
zBRI9GB05qwRsNhLrRevM5E+XNByDF/SgQafH9TXOhiKFbkszWGwSQaza4idcfiZO+Zzkgf2wnDK
o2vMG6nbXBXuj5oBc1JNBNz9/bIGwbrqH0WnJouMXBZ5Wf/J68ME+wzizLyfHPO973KuhAiJocLt
Z4bbKmW8nUgt5e3gmwy04d7y5609gYFlkgxc8gUwBu8Dc/IFw6Uf1u58jU5/gT/+MZ9p3VtcoTYs
uTV0sD4WgbxdmPyY7fgeOLS74WQuBqpbjTRZcts7ODzJLcXTD3Zky6B1F2QIuaJp78TMw7AbsM7Y
ZKlF2Zrgu1X2G+boxD9NG3GtW74NEyUCQFDmmZbJlY8aZIZwlQjOGqf4JzfjH8eLO7rozutka98Z
aVJsAbBEyGw5NJxwD0jOrqkR/qmKx6iZ38hOYWySILgff/euLntviUtxW05P+rgdjWIBXNKZPlt8
uQxBuLj1nIKqYjMi44ImwLmA/khIz1p93PQ2w+BMJxovWEfSJAM449tmlW1oHKmX3ifgG5+sLYiA
Cj8bZkHAeliyqr69tET9BMOwKgaF6Q0twDlBD+BmEGDMMbe69oNbbH32EI37uxpXbn8xoeMs2c6d
YH71Dd7jsOO5xkYNJ4CAppLnjvQoqnUtvZWZPJEuspx6nLaBjK8mrHQyZJbNsgyzF/iPoMra6KdT
y0hdk5EbNMw7YeJUjBySTDJ52jluM/IdcvgMexa8OKtegnI6jP0AWT34+f1icm78RSSarxox2sQC
q2n8iPPYvyLr/wFapjK/o5tfNiUyKE3QcrwUTMTAEl2MtmOdLalY0yk9uNT+Y9zCaUh77vc0+hlN
lsl0LOdlw4EufZcJ37Ue8vnOwKcYJluDtc/KmuQqhSLETbFGPOdz/1GEfei2O3A78DWSgFAy0Byk
Jhn9nqDTl8gEagZaCj7rMWmzRyE0kAHpT+vNLyG2l0Vm1R/SiW+kpedpw3dY84CEJpFYorZIhSS+
Z+ztazxDKCSrzmoPrS3OWduQHyN8a5XOoI37g806lLriHM/jC0nQ9/3obqNSrCO0W2mov5CIBXJ/
auGOWRuNxFkBx3b2m62e9Q9jB3K54zticJWte36O3ryg8b40HuCVGpY/bnLcJtw4zCAxe6if1a1n
Rmd6vnH8P9kMy6a108+pNj8yl/TExAavH6n7E1F8sDD7+TgwoTUtzd5EntpPu+QJceTnJJJPp47e
gQ8HMf/2VLpnP+ZIn8CKIhz1CTTQXgjSMqPoGrLrLAazviN3Csl69uOIRul9dugp1dgvuxWOfWYY
v0FeKmfu76D8zD1igFbSKp5QgT70PNXqZxbV/DLEamXzcMi79Xs8srnDBl06Fbf8YNjvw/gnwBO0
IFLzbOYc/XvPX6ch3Zq0fRWO8xkSY7pNs/azDoD1qCU09u1LoK9Kp1oEk/2e5PKOTNAt86JXgIk8
Ybn7bvc0fn8XVbWtWgFBue34YJcOgtd8AYGcFv50FCP3xDQfK9+kUETTwe/9buIzuAk/WWvG/CLc
4aXzh4dJm46pZPzoFPDTgldzpAvipPm0iniPLINDO2f+hIQD6pB4PgLyOeQzlO66td9mVTuqx1n9
ieRHJT0Oy1PyDVbmo3biV5fHnA3dW8b4JJblCKSoam9J7VyqTKpITk7ZYX2OBgCZjjwbtZsuTRgC
ggewwYUAWvUnMbnSrOB3gIAWKJauuNGXSI/KjfqKBdehqtKfpjeppPh5Am0xR9VDJZ2dybtrePGP
qehu1DMvc+afjdF5ToW3GVpxHSb2BJnweEFu7qhl1PvAIGSn3raERwIhws105pe4xfJBTgWa32DB
IXyfTSJemQUoZFjPPWm8+okkVeLMkxb1tn3rQkBycCCrZQ28MSL8PZU7d4Lz7JUN2lZecgoVQ7L+
dZKd18tjwJ2R4IQM9Ws2LF4ycaLmOSe++Rk45WWqSZQUUXxBrPLRzHFFggOiKr206J8CCIuHRx2F
Se8wTxc6NMmYgAwY1SAxnFfGzw+DG0Yrxv5vDFdXarSFx6T9Dqps54DLlQGNSo1VtaiYVZKQvYzm
YJul5qnvebgGq3GWWYqOPJppmBqXUvjvvDcIgQ+c258ov/u5jt8t6Pcivtq5/gNpmmjNKY02nl0e
RcBk31BUtFwqwAjJBzknjr7tv3OfBRq46sG0EqBD/fAYiqvhESuOGEPsdJq4TGBQtUTmfe8b00b3
00eZd++6Acug9FhDkUOtZI0KztVvScU6Gvorr0H5ZsqVDjWw1/kSzqfmps0WUBi8FLLCgYZlth+y
2xE27iboZJPXxJdoidHBZgPydHYns3sTsNeWnDvPnaUtI95fmj6w/caGYkM3M+QtVfdCbDf6wpAO
sByNx0K3LxLqfZ7mzE0l0YA1ZYPVlQ5VDiQTFuk8JbRrqLkypf1qWCAcwuw5LIErtF3+IWngrv0w
fQvsPl/ZxP+ZHm2jrB3enInPqWLzJdGxGmStC83KCGgJccKdrZSUAs2el5NNBBohwvclmV34lAqD
EWbGNBUx90IUEW69AHyDZCSpT296738Br4Ae2Gs16Y4yu0Z+dnF9Mtmw9sHf7J3FJD3rrRJ8FNE7
X9DoQqU2nDpA/Cmd9XK6ny1ibq26chbxVy9RGxe+xiqIrhPWHPB4w6xUVKZzziai7tyQe0e4zmYe
+i9DauEmHav7ZIjvgqiF08FymKcmi5aB8LtCAJbonL/jgSEC2ZiYmWxOsK3JTyyT/IR0zP8Aeqro
F5H92DvIiXRwUKhOKB6g5u280gLulWrIyUrMmDB44lMSBckp1Hu5RLlirrWRrkMO9mjXxCO1ZxRG
F1glbLCpeJhDTzxImCDoeRJEmur3ej3jdP/4+9m/v2HwM4K2Z/g6JBmpNmPqvHVCozPeaMXJRopA
7vK0c4e533f1oO+iNopQb4bWyoYa/lKPyOSACwPvAcwEOXtcl043Yw4tu22j5EdNgqa/rnsO3LG3
7kjJ2ICvvQ6ybI5IvOdLmiBFH/ihEPgkiDcn1oRdN5NxKgXQW7aqBwIX/adB6b2rUrzklZlfAHp+
0L2OXhrtpJrCK8cC/pqHHPF00/jT2/4mjILoVk9KutYb/aZUulMdAWqvlKij0qRSYS9KpVJFtmag
HXKpDq1TqJSshUDTyvVE4qB0rpFSvCZK++ooFSzKEvboi4c41lMqWQe5bKZ0s1nu94cgDT913/QO
XjtAQEy6rFxNbY+rNq2CjUwc4+73JW2haSuNrqvUugLZbqL0uy5CXkMpei2l7Y3xpCk67mpMYMsw
xh0xmhyL0CmXE97cRhtRpbc85S6YMqH0w7R6xoOrNMWWVRQ0lYyf2uZGs5X8OK0h6Qr1Ud14W9pL
zSqeyGM0Wys5/b7kajIVx5x4e43LFmgRtJcZhkxUhMajTYD0GZTQZdJ0sWpo15LY7oecgtVEbNLa
4oTg5lbM9VeqS+eYhxxHvCENbgaaERDv3tc8g0Aq3GG8zlXR7MNKS7ZV40bPrj19EMhzT95g8RDC
ktowcm+2deQRRWCMAkapfl+h1nhiwTQOKBQ9Ah4870OLw60fIxjT1VgwVePCmUkhvqLq/PsrTTBG
DNRAkcNsgMNp+tMW+GhF4XOspZM90/bJ2o5Oe+FJLId3nlWMe2rAP0CB95qPW+NNmuNjXxMaqDHK
QHuT+XoErBR+qdciiajFFdDylZoRQbDXsjhhgyNRyLuzYeSQq1Ox8OfTgUbX039EzxhB/P/YM55v
5T+bCf/uAlBC+n+0jJ2/mRaiGlfYhgWl1qRj+5emMc5b2sKO7TLXNvijf3ITKsugxOInMc3ShP6v
pjEuROXUZeRtWpZFl+XfaRpL61/thFh7bUvHo2TYdLVVT/kvPeNWFE7DwoD0fYOO5pgKncOE4aDP
m/MnjrDcN1+NjJn3Mb9eu27x0uTuJiw5nreBBispbpYGHnMWR0mn0wyXoyBnaMiigz4RkBnJBF5x
eJK5eSNiIqZRw2AutIyvMB9vsQbtejSxFNazTZ64BRq3iopNn8UhydP6ksX6LurksA9LfxuSerIK
JmrsBmFLlbJ9Ibi/1XO57RzORWyi1QRvoLYQbxQDG3NJr6cRZr0eFjJonvXEJa7JIQMog58qvYzQ
BkqF3pV/OJQyULJqxQZDPMp+OM6CgaKOb8pmIquDbp+zSQ21OCzSTT1TjCA5GvSA3Uc+R+TAztFO
N+KXXIfqNVCYVsabn9qvkTsLgkgMcWCKB0AbNPiyK62nKEqNkyy1nSjir2pel25YbWn03lISnOgu
7LFcSGDsFFk2GH0/iO67nmTarjiUwiLyi3Yt5xe63QYHBa4YLmhz3ZNDt0jthuZmLjazG/5oeBk4
TKIftYwJdnYCfjpoFFy5ucjm4GiyAOvGGd4MOCUmjJ3tVhLWXLUrra6Rk7Yt4Ml4eOgbqR96lBFL
C8Nc3t8bBkojTcfukAKcNlL3TzR8V/Zobt3auovKVK48/AzZpR67s15bJMoXRY54f/4Uuh7uA1ef
VjKR97SZy02dEyJiNqcOB/k6DzNaWCP1TjjyA9EpDECrEQ+Gq8vo67sGpuxQuh2dBEyZWQ6FoJqr
H1uPQD9HHFmbzhzBqoNMx7J718XxRXCuvQS1fxpCRxBaRuk4UJyLMdPOnpllHOumw5zil+jc9kHL
SmMfOYV8jjNgEmoZb92Ow/5Yk3YtvPGRyJSn39+PZAV+Le60uzwYmisnCwiW6i80A+lCDqyLMyb7
D7RX1By91eC/irLnwHpqCAzbQXp9HatLQVzAU8ExIk9CYJVZEmwDt+zWPpvNWQO9vhzKSnsNaihg
uBqewDnWR2Rk4LFjM1dz1WZpBfaTFwEMpWAOlhz/u3XmQosMH2mbmXCR8Yi4/vAtPPtkDGR3zCFR
6K2JSqzLeTKgVUor4jxBYHIGIG4dSiKIOur1OYxe7dGC8ECKkB1rJ6QHHoFDdEy+etz4niYr8kAo
RDTa7QL0pzOSFz6Vz4GnNfRI+30em2/CmuJtS5ivDo5vYSDRDkbPYnTJlzEIcO8iInxiaG5LWoGv
emaJk2bI/ilsgdZnbFE7My2GJxfzzZYNvl79/qlDU3MPUhuGBirivLdogDvWoe7odYpCb5Fog6Aw
TO0qLbTGjakNq1yoaI2ObHuynS59ULZrTgSC23lMVrlBZpRiKE+RfjdOAnMTGMXGhBcQtG9T+W0G
EKPdtizOVuO+9QS8xAEM+7wjHTvTnDfUmDDnoq8+hY3Ye3OBFXNpWTej0er7eNLh+U3VtM/TJ67B
KR/vAg/cb0Udsres6rWl57Vs9Xkp2YxXIlIgFRJ9MqgD1gRrUXtudVWx59l77iXmGl488MOJc8IU
h7tC1g9JM3wVLQJSpo7XVneuvZrxMGNiDQa4SIiCmgEx3ELUzmnRUR2lrHuK3Xg5GIChmy7cpSA+
4kyOhxE/9EIOxTcG93XCCV1KrhMa00o5dbEPZi1RMlJ5eP8EVgKrlDOW2fbXJpNH4ebxruiQLYez
rM6u8gP3GIN5p7+thBqPiSreKK9cSUzEUrmJwd6/DdiLfWzGyP3IpOre4xr/sYbiPSSsZ+kHzoum
PMpDSzzE1OSnwMV99etjpuNE9+GZ4hxtUD+tAizP6KGXuFePMHcf8F5vcl0nzB656srB10BLmKgH
3DVa1BxndC2eclbXWKyn7L0MnMMwiUfplTfXxGHcmt6nHrVvNcGOq0Kxjl2jvtP6PF/LZKBlwAqx
9OzxIbG94CQ8zojo91MZh+vGJ628GRyyKgazQOs+fUcg3TcjxvH/Q96ZLMmtbNn1V8o0xzV07gDM
pDKr6DMiMjIie+YEli36vsc/6Qc01Y/Vcr5GJO8rPntDSYPLSzKZGR3g7uecvdcmciK5yiJnE1T5
00hgV5VnJcIF3OaUF1T3eXatayXaSkS1weS2T6FdzceiNSiUSbm6yvTc2Zh8tOg9lK3d4+2S44vI
uhv8rZfeKrTHoY59ZAZmcpC5uIqUT97EMK8r53ynPPQVZnpMgfGmdfHXu8ppbynPfa0ywhgxdDvg
v86KCKCl5WKAostSugjXGBslysPfh+43aQ3axmV6vAabbz2Y4Xio85rVabKZVDZBejEBA7iKEOAr
VgAMCw481Vplgy/6PnltwQqQCIScQbvW0EktknNrmKQ1eJscGMGsqAQJPqOuE1fob6mu+o0dBFub
4LclYJl5V1BMF7pzCUEdzCAPtIEBSRLfRDk+xBC9dKzoCNoMJ6EKyU7h3h3MnHY0sabLKgnvbC3Y
TfhhXWWMTZVFdjTQMdn+nYt31lUm2k7ZafXxxORjWjclo83aaPCWhaoHQIDRWNP+dMz2Ypr45uJg
3FSRwKmug/Up3fhTttOn217baUjUjvVuZujS9fdIY2laVAY1nzk6VKzNjRvQ9k4zzmQtXPyUCMgG
VCpgXzLOouEhGLtsF69HaOBsgYZ3yEGNR0TJLIEnhdAFingLB/IwUWlsKIjeRyP+sEe4ry7Deeyp
UFrz8sC12nMb4FPTl+jGVzIB9Ny59cqdu35doxtKDSINYcZQz9lHmjh0pJuq2hArcxUnDA/qTTTh
c3BmTFl1K1BW5ZegcvvrCI136ZIYyv8F5RQmE9tchlEhOIx4d7TvPMHBq0bxz5AUCPtUEw8F7xV+
hXWEowriXsnFZ1DvVbgFJU9Nr6ZSDfjg7FQllJqcOhfjQNpBjoa8SvaFU/YLaZYXEi0fiorMkCjy
slVbBQx/uDvGR5C05WOgfSOkHl0WORxjDn81iYr73L7kzA6toeHAEsW3MnXEqmnzpWG39yUa+EUz
MbMMW8IKy/GS5hDyYyR7V3LoCH9oifjQrLsq73ZOWV/plOUEgVgEcrChaP24cOzoyfWnJ9PIi1UD
h8KE1drG/V3TY/XvY5i7Gj5YqJ45DjzzTWgkDDS2h+7S+mY76TW5nhzQzfwz0jkxGyiukMM332Q0
HACWm0s5zSd3vnR6RWx9LN9QhJGTROQgWOSl5mU3BmThJSXrRs/7o5HukBRa6yCCfYqbJ8ELsbAl
iPIS50k2MQPIQGp3DRAqK/ksMrxCcbyNbAKPKd7fe4ZRum6s81j1JGNJmk6PPaf/0FuHwUcyVKsi
m1eDVV4Jw/HXRdbpi/jaoIkd5hWSP/ZAjrmxOsE7pLU1e72szoTkfUwBx7r/t2tRBaixrN/Kl65a
CtH/9ZO4+u/f9bdC1P5DUkryKUjbUULonwtRaQjDxXXuIrJ2qRD/XojKPzhrS+EhNvruVae0/Xsh
CnPKkqCCIdsAe7atf6kOpcr8WVktHATctiNt3fWQUf1chQqboqE0KwarffYSxfKkO+EnoimU+2Rs
rwaUdT8U6+e//Oh/yztEkVHeNv/jv6HW+vUBXYEqHIu+qaz2v5S9JVnXFug30pfq/BwHsKzbuTwH
av78rz+QdAx8SpZnUK7/8sq0iNSSVoa8BoPxeaCjEwypMALRhcvfP5L6Sb+8h650XAmHyPJ0Wgc/
v4ddUMxjhBFyVZGd25TEQcfetnbsHW7CdcD9joRp//uHNJWi7OfHlCYUAxoboJKUBv/nx2y9cI5Q
wYbrlDMqRpzLlINAns+lhxsvzfz7wMyOYALSBZFJnFqydei2d3agXzgHrkTmmndhW3o3A4N5Gbew
v9Vcvemffv88XbAJf3qeQipxnqPeHv0XZRzecGbkDm6sLE1PhU3UshJ8hISrI4dpiQiu52sr5Lxl
cTcsOgtfZp604ltFDeCF6FJ1s9evatbCBZ55ksdmUV01LFvGgCI2FStizWoiQv31GCDB9tGNEr1H
p48erKvLTdDyFk2FkpVE74yTTn7GGJOjcspQ0+Qqn7Vzbda04xjsrHI/2JpR+xTI8KtnUr7Qa90g
WYTTKqUXYlfAPpisDMTlvb5A1XHXtDgVOehV9PUx+CuymJcxD6/3BcKJAg87Xzb3teu99Ul8XJBz
h+6cv19U7Tq047fIxJdGT92F52K2GJtzAhnH5NQ43U0cvrMYDzTfZaN2PgYkTvOUMZLpvsmhYEZp
cEWr6a8kEXRJ1b8GLfWuYQlknMQH2hXzymy6FqnaXsv5t7//dDF//PnDdVxbmJDlIFn8cuHPmjO4
phGEoMDFKoAUj17tkZi0l6mHnpKSEff7xzP+3DNjnQTYjjOVkS2ukJ+vek/2WTO7JHeno0f6Q7zS
LN6ZVsx7SmPGIQIlgwZBP0luBm/ea0h7f/8M/szusKRlc/a3gIsY4k/XMztmOPuIIlcNUv8gRTPm
RumXXRTX2kzQmE0Er/mehKrsJHsmsYJ1P6d70VEriAorXq6R4+0z9bWYjawLagwL1fOWALpk04TG
lTVv0H69DDTjFsDEOI94yRlxnh24r9k0PIV1i1KSqzc1WDHxNH6thwzJZTc6AY50AP4xtdZAjDPT
MlrVj1bl3NtlftbH+mnkTVqRUMVZwXrUe7vetOYImiwpXuoOb6BpBe9hUJy9GT2BJ4i0wtE7jifb
s8U/WTP/waXDHW2wNSKcRaP7y7rgB72ZJoOrraJKkmpBaAXYgguCuWPBOObQuSxjv//oDMTAv16t
GNp0eI0Wn52tKHI/Nlx7Ehb1wCP3D2nTyPDjPheuDUkreg8Rh/lFfMVWeS/nU8jpa0PFZeNQxaZo
/dNF8dcn4rGvW0JKaUiTTffXq1j3CpfilvDUyVZewc/JsraZoV35jb5NY+KKNPn++xf/p7dbPaQN
3YZd3ob3xbHmp9dum51t5pa/0pz8GOm9tx7YpJc+1BfUb0jMpPwLgegv+M7zn/d54087lHpIGum6
cNDQsUb8/JDpPBDB2oJf9GweIIroHooeqd7ORmtAK8Xe9Qb4h5xkc3w2/+zT/jOtj4enmOGTZq1w
LfuXCyzoZanTo2D7t81vJFPdpjPqNqc1lW7nGPfxhhn3UWtwhPYeaZeEARmoImb9LiccL7KCvdSv
pyklBZeOr8acneE7h/8knx6rfAuSd+VG9aY3ZuAovksJpPcYO8Rar54rM8aU3FYrML4vBClW1DDg
FgqC/hJuQCmvbftb6QCRoRheuPbw1HU9XT6B1tJ4GUKJo9ps9uOgfTJ8exgxBUdeEKKwStny+ILZ
oNoZQnxoOEfS+MuLq20kbKIHWDYSYiPIgPr4/RX0/RTz04mDN9RyTHhYDFRYhn+5fTJds9yuav2V
j1hsybt+nEHfhjNS2v5RysG+spgHmqO/15vxvao8VAlWe53S5V31BNCCRmFEkAxAtCbvXuuhhI5G
csqniHxr5J62NdM+ZQqODsv/J8u2mun8fO/z5IUBuZFjNqvV96//MGxJWImyesxggZYWrAaCrcfc
XgNoogJ2srXjdMHaJMNk9pEIAsPQB5ChwEv+2WX5j+5DaJkOdyHvpiF+uQ8JSg/dlN40byJdqxBV
i5u0T8zLifbzzonMzr//1AyOn3966RQgBnsVO5YpWAB/vg9rJ2e0TzzzCslbG2cj5txJ37d4pUdT
Yk1SUbDy2iqwCZHGdzZ6zjB+DSfCi90ro2wIlmP7EGEWotmNQFJo3WW0q5OpD4ryxI9F6NrI54hm
ECvavKicUd872CFgKM/XkzwEHV3MYRijtZUyLWoTxFx2NkNS8Ee6x6O5KiUnwMHot549+0uPkdQC
Guyt3bdnvXkcJn47cZQdFYaw1TpINKAwXGJ0OPzzU8mDD23tHcEOdBMZPfuOuJ6wW7n6x6hMkFG3
yproWJZowUKTxBGrZnzRuHinZ4ycFnVyV4w3blw9Q1umGmYdXZOluuYYUJ662n53FAFGtWgdkiWR
BF/Ie7mGalGgk0Ysm7IzE9SaLwfzG/XcRi0rUYo2JHOdPVrxw5zTB6k9FhpbT79q2S59WZsrvf5w
BVb4qa/MlRD1ueqqW5lF86Yz9SOh2vWC0GixpAkIypCoKsfu1/Pg35GQYq+03tVIBLLPTjOd9Mra
Bh1OJa0+QSzmfKlcCCxIRDk7NzJqp23FAXIq57U16cOumc2c6wEkRGRVHQiZtxZNBLqAbeFNBJDG
TMem6X6UCBID31vVDTUbyma2kKwhfHiq1oh6EV4HzFyENnzmGso0O3ysohy3SLLJGoeOeV089wTV
49ev13HXhHuigoAsDdOXNcTXEHg+ZxF++c0rk9wLlgRkYhgjqyB8SDX60b5/mCNtyzWMvFxj/dSd
PVQWhimwO8hJO49Rs25Ff7Yd634S3nU5KhUsVvzefJByeq99/6ox3DMm1ZuE7hUbBXs+HLWeMMlF
+5wqZ0E3oropb1vZP7RNk5Mikz3g7OWMBu63KNfV4G5zTrSIQz8jkmCNon4dsVeyZTCcCJZR7TRg
H+p2IefgoWRp705eyyXteXYDHslG7KkCxQk+htY6SLgY5asxRRBEjCDF6d7egXXbycuYtV/J3L4j
D4ZfY4DgKvxTnut0/0w+xHyGBSUuSNzQ/VfoPCDvnAbieUOrOoTwowgTtcJV4GUbywJCAYFoI3Qa
cI3Lv+1t5J2SiPXAvWQ2HUWjJFJWr94oE9/x7RwTYXMBZizAJd/jIedjIAYpuQJ9o3pvbuduGrt7
itPyhVFvSq6eOLGwnqNxpBkqj5xkP8z0ykjiJ2yEBiOE4SXu6nMY0bC0SNXCdqIb7lNc5E+umaaL
eNRz+rL2tYmcqjNfUy046K32EEwl9PLmRqUCd2ny6rtchlZi4y6BGsNgbomas15FevTMhkMEZnbn
OOKrd4t9Wni3Bjj4Rms3dZzUtIVTDuvlQ1nPFxTQ1yQyHS3TIixOYydlnYskaCkjQ2iPqhSmZBcQ
hTq8Y/1AVoSwbaHl6dpoED8CMDMYmAJqUDymqjpHBbS9Li1XzNGg4gf2Q2s8sS6ea2AK1IeAvEpb
YO403zU/2SKRjJlyM3wLA/1GVEOLaB+gh1MUe9Eyx0uCDJBT1z5I5EGt82bYa+od+AhxQXUu8S3L
YLp1NZQqWBcRCzbEhWKCQO+MSLsjzLcoH8a83KVlAbJMg+KpNbHKJx6eM2egk4zInhbIwq6jd7r6
Kc1JxF2e86Fpzo0dsfal9lAurfp6YrdfVNV0W0UxvfWcAtXQG/I2RyTf80vXDl94yZCKqlo20lnh
u754B4YDxCb+Vunt2Yy5RMADoGLCqxAP+QvT/XFZlmA2R6hueLSTvJroFUPAqopznGDQMZxLnjrn
1uSeYQb+2AATyup3/ETIwQtfJUibzMDi5iuUA2Kk+r6t8puocV6bwNqZ851EfIv/euL5kCI7G+I8
uF69q7NDMctDJOtbv+QYRfPhww8IvW0Av5DuZaQ2CLrmGx4VDNA1H5MV7z3WNPaAnAF79tL37ano
GYwJF+VFLIMN4fAPiBeuOyY+cWQ8stoyLy8E6n/7SeSy3BeFNNdOlWOvDeYXLyn6VZyXD8hBP2NL
oMigb7BoSBIg8PgiOy4traoeJ9FcowjQlm4F9C2pL2U+ANi6OOZNXma3uk1byQjEyo6jN9LPdo7D
54yQ8LWEnJX19YOssXvjFFROvPIjCAuPbjosQZJuXTFvJ6s7EW5trMdqvCIVeKbpzbpc7OoKGnVa
fwxpjkF2DlaI4nLOrt3Bj2ljaYlfLmb+WsbR3mrJHkR+iGvEv54BpS5JZLwCR7cKpbY1+wmH4ZRI
LhpGvqPczSMnW5HurVurJCgBcdyyNv1xOYAYZAiUSuPB0oOrruAiDhiZa7J7y7L2NsYdp9k8r8S6
SkKfgby9QyW9DcbhKZr9aFmn6ePsmIcC7z6+HhZ4jvIEUuN3czZTmr45BRwC9MaRZXzrMB7TlSTO
fsI03Q/1XWI5r3Xa4L2x7xqbRcD35k3j1rvIbg+MFo+ceL2x2g+By8Q+4BGGOv1W9OFrpU2MtBue
q8V6zlvNRd77gmhGI1kbuKiyVhDdkCDPLRwmVmUp7NWAnnw5cAqzfeYAaCvAbUp3M5e2y4ws9m4m
b5ZXWdJQ8eslzGGLISjKl7/8Loide5FKhm5uJ/bZOF6N36UJESIFTckVQiVcKJWEIVNihhxVg+3r
aBM0ChL7CUmCvxtAYDRG+qCPWNPnCTkmQvgX0skRi+tob0fZeS/WDMDfGZPmguEJaA1yPvRFfCHy
9HvG7uMdr7c4cC9Pq+9/35uYFBxHPsxuQP6yYPSrBB0Vyg5fSTwcJfbgX5J5LiXkmpmyf3Svowr6
X5eHysN2xORkLFslH4mVkGTQPCYqIv/KlcgkU3KTUQlPmgxthyiPDfdBPCLYmVIQUiXrpJu6nACb
CMlmp9tr12OIOjeHUIlc8lSc7YGxNItVeEXW29vURdDsYEguLZMIoiC9KReTpbE9G8axVmKaePgQ
jfjEYUDwrj4iiUGPVRbt2UHgo+Fiq2fO0qUSpWe5XDuS5RtjyqroDWQ8ZUlGXMMIOoA14fVGgcJk
bzY3oZIAFUoMZCtZ0KAEQnFCrGQfa5/gOuUmQ0Xk5LwgAxdxxwlDKqFRn5UH3zA0+rt0szmk7Dte
roY6SaBS8pRcCYUnq6MS9iNkGqLm1eP+3tJqhL38brneLgoc/bqLDIbZANAjJ0QWZTaQzcNWbmi9
PRXu9FwwvFJSqhlNlV7gQ41Wbi4epgBaVKHEVyUqLKs30ROIrlvozXCDZoclKmCamRrGyk6ScIVN
hGfBEUYJvDqUXuCKQOWn0E1C4zpRYjBDycJc9GHjolViMRaWbFkpARmGZwImlKgMmXdGFHcOvo70
2tcplOr8CK8DasHBsCG8e767lfQbrtK4Pboe4o3CJ/xWOvkGPSoj7gnqmpK6JUr0ZqDzapH5U/eZ
C6Bu8TJnxGmGKAZ6poOsYktX88J96hJRj7lUjyeXu8/lB+GZ7JT0zgvKCpcJ4Po5e8zjqF03Cv3k
u29u22zJdbz3LQPxjwsdpBy0PWd2NU8zGawZDNgKBm0aAzdPTd5MNYOL1DTOZCyXXJdqRpc2Bg1t
xnYl4zvIt6Ay1USv7D8KFwmdVfnqihgPjXNjWKwECMmUm5JfoqTFPfX9i9///P1337/8/XfIfSj4
nKz2ruau3AQMO19S0sFB7afruhbRedabetUaont0UnvpWSVy8SZ+VLpzoFdX0xSfew/p/OywiuaC
Bqg2TpA/w+ZTeE2CQU5CoZzPMfotmHck6hbNU4L6YhKCQcTcXmcmF6i0HrSws447XKlrBrXUW8VY
r/PSr5Z2fxKzngDVjXAKpN46tuTKiwwLf+rMzRplxo1Wjuemqd+dAaNE07yUodypvkJBuAiSjXbN
jHkZ+do94aFECGfFc6elL4Xw3xLRfKu7/KoPimMju6fEEUiHihQOu+tuPfFWy4oZeCGdq7l1Plon
B808iGff6qCnNGKdWglPfxi4rabbeg4+KykfrIkqrYYQht7ruYmYyquUUaNDi8+Kny07uwano0Wv
cQP6O4W0v/RksXcKPMRsJIu67xeJzjSs7+NlgaEkBxe6rB2mBfhGXhz3RkKHn231YgjRXvI5r3K0
g0sJboARWn7qqb1iUk4Wba3vY4P+RVIkXyPmkaDvnvIcw1sqV+X80VdsbH27ly0lUigukx180Wzf
6aVaVWBLMo+2d/BojBWvYecyRFv2bXyu4v4pKmZ8VS4mwTb3mdAE5GiakQ+UPjyOZvESUMb4vrYW
Du3VhuzNkj5ua/BNXcaUosqOo0he8rS7LU+ZF+/6KH2p/Ibhx0IuIljByzEFgBYmR9bSndu/JznE
edUdGzIaFMJ37lXDuDForrmafkG0sLI6Wk1hp+YkbnKK8mbT1Q2itR79dW+GX6ZTbf2SVk7ivORg
llkZGBGUdLgWts8dCLZ3OymbWBlUYGXiYo2u/BVL53m2/WzjeOIqSHu0aXH1Egb5sErIqcXbAtBZ
B/xutN/ydNRB1nAvRH5yZvE+s1RHuGjhQNioOkyletRpPKZOgGb0qZWCrugAtxJGI/YZcExweLMU
4IrZ345p/m0ccG3F02Gii3CyXe21xD66LJiocnS3H1zcFJEbndqyesmlX6z1lDac3r4SIO1MCbJ3
lElEidh5/6Q+klmnWxG9gT2P0JOSgtpLHEeamZwgrhiJcXAtmI6CvXJdmcazVxTz5nsj6q9xTn/t
Bzf//t/pD7//EPf04x///f+mUJu/Kspppv3XSvTza63wJfX//p//AF/Cd/5NAgBezfMMwpMNyCDM
Ouic/k2L7vzhALgDUklOFOFMgvHp3yUA4g+bdiVPhIa9TUzBj0R6+Yc0GF+6hNrwq/q+7289yVo/
fRT/588/juSVBuHn7qhlGQjRTbrlIB0AmPzcIuw7cuKTutTANswxuiyimg1YVn52NHrrYkn7Gl0L
skpgoy5BbZSdC5mFtBML41I22TGP7G0w5Edz3ugYvKN2vlSNtpadwHzczKsf3uS/Pv0fn677fa74
Uyva4gkLTpMo+1FUmL8MvyUY74rdMVg7cBCYxTaHJhGXehC0NEx/ybzhlCdK64qbbk7ZLMzgVOn+
h1k+EsVxsCsfjXuxlmhJl16i39ALMxddKj7QIxwtN91PGg72sb9ADMCZZXuPhtnSU0qmB1seJs7y
bQdXRBPE3TOChup459gdK2+SHMqKALaw+TCznVHMF/rMe7e+KY34zrefmBpz6AeHYFhPkipBlPkl
SVBGFVXwFErJcNl4qgZBLVPkJiQRYsGFcZNG2kGvZ8gjt5iDVx4BPhEdHZxtHTpg+p29e04KlrJR
Hd9T/973wp3WnktOnxSkfoIuyMCk142Pidbgcqn1QyOag6fNBIgX08qrVVy09xCEw0kD1oJs75ul
O2e7szamXSy80V47sbWzSPhLlEHQx69dj9YzmMojp31i1nftWO+0JtuVXeetIpqa+Zx9JqO302eZ
I2qbHhPH/ygMwK9acGx7A5dAjubcTWi6QccX+nFCP2E4YIbxEmED8LKHGp5rBZR0EbTuY5F42IMw
EmKJaKBG2PC+o/TOc2N3U7acTKcHjQbpstYhTI9+iTZQPBvEBXa66I8OeTpoWsEHinBea15zOwde
sjLj+QFcKRzYO5JcGlB9jGraKbwzDXNae71249TQvkQL6TShrnBsZxHjs/ITAMStRgyZzYG2sa9a
EUrw9CJaToJpUh41+H5JnyeAnJoSri6AZeJ2amQN0Z3dw18db+Zi/qq16gQhmDN+HjyZSDv3c57f
m2H1EA+knAN4u2KwvyhpWSFqTJmrx/11o9r1c1fBiY1RUIYQFtLi4kXVWrNjrPjYtkaDXDYK12rm
DGwAM1nZ6OOC2Yp3reUd1ZcQJqWrYkIN2IhibSRJSx3u5LR5o106t+pT88H0cqkNGQwSHGto/6qa
NiqCl63B4SAtzNcsjLCK+fYxRTcoVQvNVFLC3sowg1RgDQmmxGxxlzqMWY2ami4NOw37fbb2Cu1J
/T+osuHayC+NEi/2I6+t8mmpttPGGmCfGflV7g0q9rHUMJNeW5qGFFKJIhvUkZ6SSWZGCCbRyPYg
kDiDsunGnGhFdV06FZFHESLAzK+xavMZ1dlH48IFm510kw7JIS57ts0YXVDVtOlyzoiB8H3v4FGO
LJJ1qGSeUT09hH7AmlJam9FMQIDEl0xJQ5tcneLTDvAdslGABNsYQb9GwP27pZSlKExpz+2c9lqg
O0317LNTQtQI/fgS1swG0TcmUdSqrekGmxyv+G3PfEBjhVs2LcLMUkXJuBOM41oQL5OroBl0y8a6
1wYONVscg/IoyKRJVDiNqWJqHHlj0pI5ff+FjIWEO/i9VNE2oQq5yVTcjauCb5w3WVVfDDI7xThn
OMN67S7BShYLM8z6s65+MTy5CVWoThF95WTsGCpsx1WxO2J0rzITyWjOXbNIvofzuMfBMp+S76E9
PYIkFeMTOAT6lBqnWhXxM5P14+mE/rik/4QqBoiYxMMct8ANx8kN9qnVEqODW4DJTQKlY9pnyiMn
PNxymHiPyOI81JQtRnrlqSMV86LV8uJjtnOU6y5X/rsEI57AkOcwbdPG/i5Echquc0x71MKfvnLx
mQUYIFx9gIPdtY7Rz2qIBFXOv055AF3MgCYcNyyo50RDr6oAbwLSW9q+5z3gN1LOlujZght/nKyt
pfBwBAM0J09vnHXYzP4lGMvNqHByngLLVRDmUHwnu0lB50KFnxvg0Al4dMywDaRa9mMPqU6aDLX0
+p2IiKdeoexmBbWT+qOZMDOoTMyzU1swkXJs1N9x/mrSHucMsUsCTz8Ug5Nc0Zi+1xRAT1MovVhB
9UaF1zPg7HFnmFe9Y19KfOqHxvMqsCnFK7S74DpRoL6UO61NHmPbLtcxdp7bBoYNn6G57AyU30Wq
l5fEZiCNpDvVnma04cehTwSURid4jtqxX0tkL7u4xHDFZ0X3qgjvmaM5XyCj9CxieRCpufcMEb1x
wO8W1sS2BNsLEMWo1cBUiZuN+sMwxLRUQSrjJ+3tnW0BThNTDxhbw+ENGCuMrVOdVsNNIhF0Bfq4
B2evbcORgYC401x7GwXmxSmZ884DCpdMiJM6raTcJAJcTNaLq9zIjkC6t5q/tqP0mDrZsdSNSxCV
z1467yvgELG4MrJxHeJx5yfVHHskTFIHoj8OaS78MD+W3Aqm5Zys6atGXuJnBTZjY2M34n6qIhj4
RXLQG7rYNUOzTtyAQAZkJO/7ERqOF7xxgLyfIX+4HY6QzFBk/ta9H/2DdMO1b0CSgKF4jlwnWccA
ZPeTnLNFV7FSOLhv92g8N5HTd5gG0u46UL/7/kfhMqHQE+2znrKHqQE4xK7HFtJh2ibSrJYnSFLH
UEIV6bL0bQjDLw/XVB1nR0137iZrp94ymstveScursfQy5nLZ4coX/VqS0wjcd1sYed8OVnvLbuI
GtwUp2Lgv1mcFHNJltDGguGxSV9o3IXufUgoLS6wKyl5rV4qtnUHXjyW93Hj5gsWrctkifuBtIXv
/BT1syYq0sa7Hnr3xA58r360+uyaDIjuGLyVfbCOzWrt84nDWDgmmzptt4xnThqonPDNFO3zHPqv
IOuf8e5+UTQf3Ua7FyOJG0X+xd7wPPU20h8YESSabWsc9JtBpmDaBf1nzrZR9RzsC4YjRdN95xJJ
IzpYAwJ7nh7SvWdTh1vURm+V7t1X/VMrPFJ4S17g5NwbXewu03xru8lRNh0ddOsSZtmzrHA1wfqQ
sG+1V+YNl8yZT3MZbMxkvpB/d/Iyf1yEUfxmWl+dD6He4xkWVfFs5M5VjjjL40Rbx6MBiK86EOKY
Hsa+05huVek32TAwF4K2DPakz1Ron7g2vIzUAouGh9MzvR3zA8rCJzNlTqPTM1ung3eG1hIv4+oD
9jqoczTss4YLQHSfzDfR7kz981hXdELZtYcZlfpYNvtWw9BZ5ZW3plrecLQCL9CG4AQLxIFTmhPO
qPAcujUhWbE2mY4QLhPWQTbEYbRZ6C2Nqlgj9t+IFKOqbJO3MQ/wJiFmNMQ3tys2oOyCRXyKjAny
JsRzx+OIbmDpxgKrbqJtQcdt6RuMuHJGFT20Ec3Rt8Sz3I5kCMh6Xntmtx8r74F39WJXd3HTnKvE
XutDQpRd4NAN8KdjnhI/FQbxmcoLkwRTpyS09oxPoo3TAmnVtMfKuzJaQcEeN9M2SZJ6NQzVUzQU
X6Y5GHStsuCgtVUP+mgVDOQ+2SW7VTNjVIRyxyQg3qT+Ry9n49CTs1KGrXcC1oXdqDRULug+kt61
h+pf9fU5nQTJpVREssJyV6FRNMvcq/fjzHhflBJy1OQRSRrh+Szdg24SV0D71o/9Y9cCm3T6tNpa
PXSpeuRwjz9HX5v2uKVvriqYedlpFdl/W+ngl2txI1BCEbvQyueKwnEdi1udWyvtUWtVAplpffX/
RXOAsvO/bg78B+/wv6kOQf4Prep879/aA/YfFmJET9eFYVLPW4he/9YeEGTiCptcBguF5V/Qp39v
D9h/KCUWNnbdY2KFwO4Hh4D8A4n+d4Us6/6/2h5An/Rrf4AuA1pIAxkf+bzfjQo/qgfLyc196gaL
XC5bbJg/Ya613djftTZmp5yQyaVt4RELrQiVzqRl4btsq/vEwz2AKiJBZJWZb7Td/K8h1ig3Eied
j1g8TTAmVGQ+nvHl2E3R1kYVuwwZTh6DRjqr1tEwBlWAqf3ABG6sB8NuHuhJBlUMN631JzjHbSY3
ntcxAuotue1l4TBGxhjYT/xriFjjmVLGWGJhjBiXOS1eUkw+O/rs8borUDQxnkw2yAzSzdTl400o
SIoOis5U0nnoPmk8fbhB7F8anWCgdE6O0TCgkKhluiHexmZsA7prKvOZ03hZd3eTKUJ6kNrJNJDL
TMbQM7YpcB+1o73tMhOnUdvZ+EaFc7QcDVKVmwGgntss+8aLZR5fFWLvElnzEDgK5QwZKv0s67bc
1RbQLtmGz+WMU3gOocpkTf9aQmQ85b4GFEQvjftZ67CvT/qlx/eIzTl7mkfXWHuDHLZuPkw3kEYt
OFZQO7TYqO6t2pJLDrPtJeiNdOW0YXv0whGPPJOmVWiaM638bLxMhYtoLkwk+0cUEP5EKNoeTReZ
4ZmPiCjGdbWIOUhj3JMfI3pbxKXuPbOQFJ3bTD3qQFQvNf84dlw99TimW0NQp/Yhzk0ywEoSmjpk
uHa+JNKLOj+GxxjCT1t6UcuotGaBrl2+YWJC78e5CpHyO/CK0UWfxm2p/Sd557EkOZIm6SdCC7gB
V4dzD84jLpAgGaAGGIiBvd682H7IlultmZFdkbnuXqqyMiMrPJwY0V/104BHBmh2b3b5fc+Zwe4B
CubT+EUIBl5qYTrbWBj7NEgecl8WHPbHGzEwzig4s2olAbdwwxzMS9YD7KwbDWlK5cEugMPNiRPR
Pm5PEi4KXp4Q8Lzq98z7YL3rkwVQlId0N5tFsXGtzIbGVlpbCA6fccU5uNbF0XDdH3xlrKNxcu+T
G92MnbbA6kPV5Vp95XoUqcJ/4Aodg+cLJgYKHpOVuJnupDPcQcIPI9E1xr6zg6jOQePFPmPIpOYM
rXv55FL2ExNDxbNVXXljLAnzNd0WDKOC6CBeqHfGcIGgNyuOgfDoZDTGPRM0RqZ+OqBdg/o2VF9T
YJpPtHctDkUH8/MSxqBCZwcCdwndu4vfLB289KHXA5gd7shD/3HamhoZihwgX6mbnvcaqgMecgY3
VMyaPB9+n9+HpuKZV0Adh+fGIt+uiVrYcmbLtAu830RBieLfNR2uGSBKeMeZ9hVAVlysU2OfvUuL
d59dTbuqa1MowxgQg4e1Z8Edgfblv8CKuFfPGoZ8bvURrH/m/KDeDnVv9hQBttzwKAQDYYDiNlPB
ExoSDlZ5Vc34bxunOWIFQeWYp/IExLePJmGjf5hDwsi+ljsd8qu5jN/TBo7V5OA3kwKfg92H420J
U/hKgRbb27bJbSNujCOwUeTSii8ZRBCeTH9uTzCIy9OiYL2Tiw22TUjFlZ/F7QVoaXiYWGT7VlUJ
DTu4mCYPk6J2vZuekMnODy19cvjTCL8gCI9ReVdIy6RUsnnc2yXjy3DEa5SMSfoLoMjdMclXYOfJ
zfuJxHOokq8eox/9xxkvmsdyGC9f9NBStJIwSakb9xn2rQXI16calPjRJrbrxzx3uEisVmmk2XGf
LMDo3LRVe4q27YchVjwWvtOxCd3saDBghEvNUubEZkUuGtCmz9rKKjk+GA70DAnlcdvHYp9OnMab
9HMq6rs+dZ6bWL2z9pQnAAdfo5jJTej5tiyrR7KxJZrX/AJA9NTa9Io1oj93AOA2SanRgvrsyVY8
RUzQfbQSfoS2lR+xyx23nTXDWmboFHjdLo1ZblynULuYIZ/hyfcmW8hMCx5X42l7Owx8SvKigLof
tBsnTL8IEN+LarzLXLRMrMNbEY53nk5Qeuz5W3nUeaXWjqnbY698xDrLOGa8vkwDGV+N3fTh5PIS
G+2bBguxCZ3paFYKazn+lUBwVO1878ZIbG51+DMScPpzWt5jN3/qOncbUIXtVGGzTRy1b5L2QU3u
NSOnfVYPamtrtOqZOdOlSKzHwWN7pNX0Z15l6jIYGWvNyXuaj3dVF7LerO/yTiyvjEIfpkKfYld6
kRXTZdEJD/R45iN0FPGzMaIBaS0vbaueClda+2UZnweMv7lo4ZjlPEhA3sehVXCL05NY+tPkcEZv
yb/UrBZzvOxKz2cR70AsAY7mR+1d86Z0fGTIcHlceue6oF6CZZ08TW5Rg8lQjPhWAH9F24fSQhht
6jkaiGlMQ/GbiOZP4pd8rpL5UVjDh1a0uCQYR6tq5v2WLN4mLaonauHQDZe1JMWZuS3bCmXQutj+
8CbpiN6aBo6zpOP5CdPxDkbQoerxzwWgPyJ/yu4Tlb13fLpwpskXyHpHzmRlVA9ZsPMNqjmL/D7v
yaW7kx9hD72xewvMQDIOG63895W1gymKWsbCk+lucKh67Rj8bfrF/FBz85nZwYNfFxS9Np4XQSWJ
z2Fb3rAJfBqQK9Ka5gdY6sc4KUZQjf0bpuiLlUNvKCHwVA5XymJdjjM/+enr8q5zUi8qwh6UfFkE
dyb4mLXUFVZMVmVXDgcWYg1yLveB6seIaDAEPdk26I0NeeTQbj/StEpPo2+QgOn7AT2i8FC6ks5G
Scha4zT5SbmXooXb4elir0ZoGFFi1Q7JtC7holFUHlYnDzrotvMm1swheYhbTnaeYTyDFMLYHXBI
GBo2j3iGe5Ev8bODosPq/AwdCd9NbPHmm9UnA+uLFXeAX9VkXjkQyCI/yL2dC5B9CBhF4/z0Dk7A
5h0sLmyP0njxEzZrkQAKjIW9RH093DQ59uGstG0aJBJunsmba/IdhiK+kuWM+FOOcjcGGBoDnDjQ
iDsWbtO0onrVj7JiEneQznyko+K3ccPn2svnQ+9hK2Sfwz5GCH+r6joHh5P9ptm6S0nmT1py5qGU
94a7LFMLmdXtlVtMH0vfnGpyN1zzeeWMnB1R1fyXXPXd0kn3S9JypBRCZpHtdOfFpPM8ttpzaLSY
T9BUDBsAnrSQyjzoBWFByo9y9ay9eItzn7TMF/LBv0nF8EBb6cvUkUw3MreJ7Hr2t31rYBsxmB4r
aeEALpv30Mcu7GXBJxysH15QgqQ4N/7KWdDzmADmEm/RqB6t4dWP+fCGAiKfqgMQUqGxAWbTsC8w
XhbFvayLj8Qw3roghmE1K/MgNW86F16FhxgCOe2lb/LlxsMu7RbzO1T4x4nBXrS0NgiIILyxugkT
HAdC5nHpbewVv5SHCnyl6XunynJnDunM/xkueZyt04GV1xBzAh6Y7CBOcLKawlcxmHfLpFN4oOAX
5h7agGdPV8rxh6hZMQWhPb2zxz3kVVZx9Cvv4yxlmmNyao1tnCVeyFm8b3gXV5zpd+7Snlf8dRJg
wV/miot+RqgyYbPAf5Hu/HYiZNBXP4QTBgw5wYBPrtrBQHE5ZWrj2vQpz81jyl+TIuyaHcGZ915Z
vCcBHlyV7WJDVlJ6X0MTPBFK0xva+rptsh4He1mY7Jkp1hoCrRtEXUmm0P7uE+soLecameGqk97X
SG0iwyFxobrxoj0bjxzp1o3Xssp2Ph5/M8EnJpeTLRnF0ZCwoe6P/MXso3+Yf/qcedxowoQOms9c
6ZiG0aHZSHsGN+5+BrGNY2qaCGXYy9titl+uloQ5KJXAjLHs2qaYoqU2H1KrvSk1ISnbGnmyRuM9
W7xPCTKbm2LzKHp+t/tra5lRSPRtEKq3OJR4gzWOPp8MBqaxAWZYwdtO1EnNB3u6Ghvg6E3JUqrt
3wJJK8I+S4dOX2dHj1M121B2Yf57YxsTCyxXuo2Nor7xRfES+sVJDEG1my3xINr+1DkQkt1hfm9T
+9R6+jiiQYGSjO39ovV13lqPS4We6mpaR9uMtzVhQYQyNLjY+QwZCUWDsXeG4jALpuNu8LiE+tq1
FYajpPoevfgUN8FLsjA1SursxZvxWnfChzrcxmlEF/zB0O6t1w7NYa6Tj8FYPeOZ/LEX+2yP6R/B
GIxeVcqeGjW027ZgOhtrqv5ydDC/Wl2PTDgUc9FN6xnq6CbTfTx5e8fD2JvOmugN9v3NMNMT2LnU
4Fo1yTOD90DQwNzVAxhq3VB75BRZBVgz/9FtTchxpL4Y1e8h7mV2TBoMVLEQT93MLTacbTbWlE6I
wcl/s7p2UZcKCk06w/xnpP3/WYdISNG1uYo1/xcNSH7Kr8/5390h//pb/6n+IPEQeWAGYplE1JA/
/7f6Q7uNJXwTVsI/e/n+nQ9h/8MEAMH1x6bHyw9DLB3/4kM4/whsDCchAWWTtLIQ/xNzCPTD/6r+
YAoRgMl8Qcibf/8Xt8WcpG5tjfgs3TlxIRLv+7mqo4qsGq6WbttRsxVRjRGib89XWNLedevsHMkx
o+8yucm+OvnmNW4aOdSnscJhgIbTDs6ODBfXgINRcSzBwfacOScyeFeDL1t45EwkcZE+hSSvuhTB
OLMIPQp7u1jzW7wIdRjmssb39XdYjCYbVxwMu/QuZCRNsx+W/MGClawEmPQ1LmnnD81UvxcUa0Y9
nPmLtgw82lBZjbF9UTUbVtMl6ZYQ7qe1BLDUyhZyNiY4R973ZhHloanvRdrlHJXg3nh0F3frI83s
T18N7J0ZaJqlxFMtm+GSwybmmw4vcTljX5hh+pndlZt1p35ik88d5W/YmL4xKnCCw4qqccWe2uBL
ZtPAxx6PvptZp8IZP1JrMiLc1J9lAjqsy2GI6yIFfsiYAD59d0zvSpki+4v6qjZJu9CHOiauf23m
WRApUUhSB9l4BZQuLeAW+Cy8W2eZztas6TtzeaUmbwcRryTlxQuqS2rJLfZ3ez3SAEOfdklFbEwX
tKxZl86BCmWG78vgEv8qCLYVrUyALctX12gEhhJ1MIIGg0Yb+FtXotlUsX5RVFIHAX0gC+wJgrl3
WjcA7+xWRPmTiLnFETF9aojwObYkdGZpSqYLVJs2lA/OzNottJ43o+HS4JU8CQcLCIkKCgkYYjoN
Xom8wzuKqrdxJv/TmHOaGlpj35tJu+t9TXfS/C1B49WTLG69rnzOBOi3JZ7C7TR9ZyVwwdj7pu2B
Lr6qwS1R6+1iktbv2vh0CtFv8Pph6+4LxTvAEuduvgY31+zzoA92s4BFV9ZFpPLm23CYaXRuBi/b
Mm7rm+WINllu+9pdNlZa/8Rld8upg5tFxe8YM4d+1ll7bMgv+L8AejmrKOD9rTeLE5fXFyceyu2Y
jI+9ptIl9939aCIcdKAmGdSL+RL2XFQV9XYZYVanPbRu8TODxNjY5uBvNe4GELgdF9NFH/02PBRd
+Rpjs9rmhnVTJAvHunc1xZCXYZdMld65CTcvh3zaBrzi3mt4IZZUPC649/eENOiIHfuzNd7Q0kHf
ZG1fvIqzYWKvKIKnSUz+dmqXW5cIwFLE9bG2uwu68Itt/CapSrbekDMGzTkA2Fw+oyTlZE2lwTnA
5X8SYbEDvcbEf+DI2sZAGt3Re5A6UD99qC4FldGBKtxXJo67wEh/bK6jx8SYTV6wAiuRJWlDbkhJ
jfEA0bAOX4FgwEnvDy5uaU8CC+y4jWUx9X+0HO7t1EBaSG9UbOurJS8ZjXSKiJc6h4SpjUl2p8rj
zBh2zBk9z3meKRJHyOvPRvwemOUYxaPpHhbfeMPPgP02lfWhoeao2CBvBnfk+sJo6EL07uq4ChKj
gz6p2scY0/4WCWfZBgHjFeOFU7Z7M6KkxakkLTKtfNchwEfnctqddLzjM4CQ6/i3ubl64Z9S5Zp4
XcsSsw6pEkdfU8sS4w0B3YzhwvfJzGiKFHv7tgyWKarMAFY/NPqcvvhM2RxxpwWEqlPdyNolKNQO
DKoE5nD6mYtDbbfvRd7tKG3CHATvYxujM62S3LYZcpxjjfquFPOMgMCwHG3WjDK9LFp8uFmjuPha
t9TB5PvcHujRcSW6S/cwF511SE0Rbvy2u/JA0JgYw7fuyC0F7zTxayuIt151BJaFT4hWxdDBfxfE
8ZPQ1mPqMoX2dHhJB9x3c5fSrRoqrhhpZC3GxHQh/SEOoKhxprqaVVU0EEFbroe5PyNDGtZ1WgTE
jxLqtpLzHNTtPd/ZqRdI42Xt7Qd32knaYmToPnn8hAdi9b8BHRrtmoHZrLg8Psv6tu3rd1exqWnj
mE4hkT0tHtiXt20fvsZ2caKlC0zqrg2ycW8FXBJZHP54cYGItg71liE9gHo6LZl6Bm3N0um1RJWr
aonCzoJA3grKI8LkOGE68tv4fem6a19xDw+1IlrYyrd8gCTJjXab9xMJJ+8Y/2X5uTfsF5tqZiER
dp1cVWIr1qC9nNI4cqb4cxj6dxUyaUYYBg3q7vqkPPoYGfg8YZMxxwosLd8t09phIdcnUxHESMrg
WuOM3nQN1kPdKH3UYPnPk5p+bLbUQFZyO3O0p3AiVNnbzGBr62YLcMBiBIfkvYTNnS2YYdbhV+8V
8BOMu86biVG343no0uesVDAW6CclzK2vVdc/m6M+mPb4VHYPZDsJqXudj6vOfDZq84/bGvekqN4X
GRIV0O1p6ZaPQNHQnknWT5Pwi895AsxdvZv9ElNF4BNcnpkKUAeijtCFuvM4Znw9tvrDbGXzzVx5
FTKFZ5pc4O5VpgHt/P2Dcf3TLkfdTUl0KGp1+kGLvYx956oYOZqANv3uCxunn11fltjEOgpwRQu6
6kdC8uSpx2MYFsdB81JYqu32mVFam8QaGE/NzW2zph7ROKYz20JygwrJ9MH+1WVeXQWYXFRCna/n
q18HmlylmqdEj7dT6JYHr8bglCXtccEQA2PGZPsqk91yLYOUlDE2xB+zpcu+7hLiK/RebBynvE26
AL98MJ7L1V3eGsEJmB7XRvaKKfmsnZ4vE3m4aQYqlWd50zI3esTIwge5OQx5c3SqHvQp4uF+jrvx
3Iatxi86/CySDnoH9asGkAoEXcChxaBRqfuec5AjaAvMSzPgYkT6VBnyrc6IZeIiFDMzxoFYKodD
Wh8gnbZW8pFNj21D2W1SkGJQtfxAYceK6dD+KotXz5qaNTk0nY3SvZtticcl+PRlhQmzAPru1Pm2
sjsdYaciNADKODRxcoZ+8DDG8Z8kbFJAHAD8soRETLWQHA28O2RKPxrHVVexy1+ctvfQhSY6IG5j
Oddn7A3IO/1+TJPssGTc77IbkDs86JQtk2U7MqFMbzjb/CBi3DnUBF1N0yhg/zwk4XRqqBbdAkn4
QCWH69uJp3kZ94NIXhIroZc2ViwiZhzNk42OQyGM1R8qgi+USPD01NJ5cRMCYykhcJ+bXthR9ae1
a4MeqJ9K6dqHeGEmRKp7ia0tQqMXBZ109mnXPvuc1iZDfsJKnDFk8FzEnkKORFFYvFUUBbWqV1ZH
qK5y3zyb1YjpDwOPkvGFMRcOKPGL6ydytPxN+/7XaAwDPKl1a/LTQd81NjH4WnARtFw17nsupmuR
chOAlESdB4q0xduRwL3jtn9ETL+U62W0z/TDpWUL2Q5LC87MR/R1izffspjnTIuz3iauMNerxzpE
5dC2M3xntbyBJJy+ukU77K3V/2hVU3NPEQTi/1IP384g97AxmndYof1ubAd9QbXWt4OSLS+R8bVM
U4Kt3RzPwC1urBkMaWA0d3wLFYXl2RXTny5vWBGdRqGEGAc1KF5sfEeFa9qYZEKgZHjA6n4sng32
zsZwfQjQIzMCNd7JUXLW0Rg40Xe2ZmK0UZn5+zwrnnPp/6F0D7ajnPzrMCT55tTU4xinLIei6hl4
fjipn8Jm/B0ZaAIXYBFhTP5QYyplh2g+JNXarU/ZgUEqlINyie9eAgBQwxJhNpk3RDo4lLX6Q7DZ
EOA9qSU4D0NzHAvuTT2ielNWryCUQ75qWXtctn3g/gRCvpRShSyeayATGaJPqJDTzp04W1hCIqns
hJooXt/e9S56rCh2ohIC6AfW1P6nH9dJuRY3WsY8IyliNb4ZXuam3XcW/juo3dw/eo93ySC4y60L
WiLIozI7t7djeQWf5Iu7wFMyBfUe6AYHQ/vea4brBa95pIM4Wjr5p+09c6ds77n3QLV3fkYmKsm2
fqA5LKPgzS0NyvkKeTHbewHa1R7jz77kerFUCa6mhnedhBwMVoK4fjASvk85tNfhyN+vt66Fj3ip
FmeH++s+C/NIhca1MJJbv+coFRfdq5pWbBRFlkKfuz596JFKLMVwL5P6kK/12OM0HgRhrt3QIgR6
OYUeJjccSi3lY0G3Szp6jHvskMYOdBiZBjMdILgbGAruQaUYP4kRPgoqWxkqp6h3WegdCxpzTlnI
vmO26bA383ykYiJBqpnd9LWebc79Yd6+LKPYGT51mhXUll2G9OmzxGywN41b7SBMCb18Ns6zI+gK
NBy440FuYisiQjhpl/0+4eCSQuPApYduHIetAwjDSR6IMhogCDrrQxnPODzQyRiRnvwR0LsKOcla
OMFoZVVUgXutSxOZ6Z7//ipruvkk7OGSJOVhzkPxqPGJz22wzp1xaFMZO0ele99YyGgLTR7cTYWL
3WvatgpdtUFSNQmVGfab9csa4GwSF9IG6wuoCHL/2zEFyiuYssU9YVK3FtneMB77+sB4It0KzDbH
TI3flHTSqMU4IZbDhkIcEXVt873QPH/UsXujZ83FzvWTyIGxHHkOSfxknm/K3n0l+yXOXnM3AhfZ
zL715dT91dKMvCebnm2O15VgGaLs1F7VAPr/P4hSCWeNL/2flbKIdr/q58/8H/+tCfqff/M/1TIX
YxOClumhftGZ8e9amYUKtoploG+YSQNW+pdTyoGXiu5G0QbMURZlJLZ/aWXuP/i/8aJjXBLCx9/4
P9HKLKS5/yaWeaheFsBRJht4ttao1b+BploPFne9jtlrY2S84C97K1ThWluJVdHMz5y/+h2HXX0I
M2c5yQZxZd3hki7pf1bUOJ8Xgpyk5Z0teevsFjCMyTxQDKcwnOZjncXXWil1rSkl2sAh997chMkR
PbwkTGTY7PGC+tx6qHgq+PzP5sPf32BZm/dDWwxbg1asf/5ewtzEtNrs9u9Xt1MbEKEtCaKgOu7K
tc62C2mxz9dqqTqQEKT4eGMHMZpzmU1Hp7am6yLW2XU84Z0xpmumXRMkKX7blyI4CZFQzwupEafE
iagTDswqNK/7caKCOnCuJz9t9171Sl6fCe1k6qjRBORlcXCMcC/x+D5QlQaUM7e2SyU44ADG38RO
WR/nKDOqCWN21e5pW4zsop6PZUtT7W7084l2M4FMkqY3scMkc2YntDkq2AWqlMI/v4MNgjvV+Vwm
tu4+obkzT7oXZZWAsTMDx3YLTAC8HZEHeV9l81fos02MhnE74wQVGYx8CzhiNKnkTBPCC7XJrKYD
JdrYXwTAamdUt01eXA3W+NCbJSP1/tPV9kcTWAckAR+T1XBY4OjHNAiQ4b4iF7+xADTD4Q7WlNRd
0OsDdgmLvb14ELLeeSbUjdo7UJmA923pLwxsr1hcXag//Z7lXlERd4bVdI3wRKcRB/x+WGUhAarO
LhhRZ/W86+g8yHxq2Lx0uMXpyZThrfT1GzhIZx+UKf6Q4tTr7jluxEfCaGnJkoP2eaRMVq5L5jm8
wNcdPgnGiPaPX+VfskauKzCfYmQdav0WxABS8A/AjxwSLsHNlO54ZVdFlvY7x5Ov/ZKF59H2grOc
s0eTh7ohG82K3fJSTpjdpR+T3PHms8ZndhqC3epBvEj9SVVOeoe3JQPQsBxYruXF97EU+7I+rkbi
FmIjka/LX8zr6Oa/8bgw7ar7s808mRaJ5TaEYhCWMPBlSRVYE6yR2OqjlM0hmQ9zOLa71hdPQ0yW
2OTYbDXPKDa/rs9wS61ONhSVAGsgZhQHmJ07z6TlMBXDt2HA1W0sALFcuq39jOjKhd8AnAPhAXtK
PR/CEqeY8CoQRVsxgN0EDQ+dp/jlGvDbNA31Ei6Af4iupkP99JqxCBQcsTy4bjGscDOmmqcKsfN2
GZ7doWBYpGfxB3WbqzPF275u8bkNDADBjW5Gmb7aVfk6dNOl7LkY8SDj2MxB2/l2pHwOUPx0svzw
27bZrmh+VGzmuPG87xiUbgKT5yy29GsjCDdzBE6jRCZnJ8nfxjVvWGkmzKrJeINRTkgTXLq+QQQl
KJvSCD5qof8EDu+hjEpjblMgixppsEw5C4ly/46RGxFmog5D5/qbeKBtlRi89rL3PKzxfWYz0n/y
LVlycQxwgQY8RE/es8jlq9OPr+bEfVjqPxgkdn0R382t/zSNPKPGem/jJQZEjysjL5jzrQCTPB1e
cXyfZNCDjTH+cOp6ChX5GHJl+JjSnZcV33a+MjGpFF56XmKsri+JJmbvLuS4jfIqaa1njlS33Hfb
/dSbB4aRT7XAi0aWQdE/uJFtHUEHizCl1+C18Jp4IccrIMSvAHFwEIYMqL1fU/acdIVAppvxbWIr
bW0OQSu7uRPptxPqhzQ7xMPwmSos8FWb36Rz/ZEWnHaGRd6JTn1cmlbeLsXerjtmjmoNB+toggGz
acuUJsYnrnVZmz1VdIXKu862jhkXAbhmuEJNclEzpqs0iifxXgHnwNuafvRDd0Uo4FytSLsVzFw5
PKH04X1ni34dc3GURv7LQefD7NUDl4SPPgUxACl3I0WJizMvgMfZe09yrMN0iaGHixs8FjwFoXjg
mLgZ3ZL2PogQmmVQDXuKJsEK8a0yrh+UxtRj+TtpBGeHy1M3OVyuRgiAMZ1GZsoHyeNw97H++FPh
wioMYOd1ITdua/r1wDwejZhntuEs2QVzlABP2rodfpo2oFeDBoAoiV9IwQUU8hjDLg+ah6mWYNyQ
DXgMzji82mR+yMAz0xdvwtRnBGAcKhARAOeSjqoMdP+ao7+8W5M/sVvICDtI6GkVDTb1zR4WEdyf
NDrX8XcSOMNuNoLbFBp/xcdoymmCmOEWFngC0zw7GRiJ7TFHcy5+nST7XRQxXt+48nur2OcOOq0w
JgZNnfxWK2YlLk4DHthybTlVNpbXqa6wYceMOAYumUZDI2uePJYT2cDY5po/wnwsqc9ONyayXRzs
Ytk/Dbb6yQELQiizn6Z5rbG1XswmTvZp4T4tJYJuPj30CUpLP/nBrWmZv1RsUIESJ/GxMdnDmsya
NtkEnG8hDWKajL0afzDQabQN2JFZS6DIElEMSODK8a+wvOxSJ6FbxreuK7fsQdS41e40aPOb19M8
TKGB1dG5Ee3SRbaolx1DlHs1zFWUSj3tRlcyXQPVpVyPuBzjypOVps86WE58WpcLcO0jrNE1RQEB
BtNNFdlmYR7tWM04WhAFEtKJXGVLtA5ZU2JSLcyMELHslhqRuMckQgSXj/2N0UGlyBNW0yCkPz4Z
v2dXvLVh1eLL8Wg2ovwBPbSgDxjsLpN38Wom5gM8okdyLpfFl2OkTXs/BQvDUqtqd2XonIggmng+
e3eTSnjRXfgNq2ub5DkksrUrXUzlA3s1GSOyoIZv0wZFx4Zq3R9mtHdpec0YCmwOdTjIxCFquYwY
xipsEeanM9QiCi0Qc13cvENppfW1XbhbDcuhrEnM9UJTq6EZ05Thagrg52K4+8fAXjKokfCOMazJ
7++hqqkZcUficPZCSDjHjizD8TIGPQ4TXCpDtg5RPFBvRn1sGm6lvsG5sXDhgnSD2HuD1+wTzqxg
tjgOFOa0H4oGnFcI5GSeKOMY8oe+x5NgWu5DxaQr6nNfR6qgHyroLVzw5ZY7AH3qWEOPHBd1G5gA
cQbGn8kM7SK8MXLzpmZdN4gTbnhy0PNn+jDlMjyH5oH4LoilIX91Ru+RHu1hgzMi3eq0jspEwByc
mMvWN3S7JBvD1foVu44fpXVy4XrrRGI2f8h2e4w3EdEaHydRl47vFcVlhg7eJar4DgrONXkfiCFr
eG4hw02EMi/12ezmT2/8NsPq2Yvtj8IM7ieo3Y5DnvzAPfdNMCCldgdPm8NIbiLfjve65o7tFN84
VtpTUdjPRd/usbBgBwvLRxTMfKR0HlvkF8fn/iKCb6Ow3vtFAc6R0zUpEiCQKxPTZtyXxnvH8IKo
sPczhCeypP4PAw5/0D+xSRgscGjfAtsTidxlazPx/BdgQyc7w+2PpbtC2AHzWcSnwuwus1PeLFwa
ANQXn0HRHN00+dD2ZWBcu/qp96Nn48C0tl1uXGzb+U7w9MXhwLR0iEyvQyVuLmtdbgGjMCw5Obu5
tWtJwhPGQJ91GwanWXHSq9cWhMLTyH7Y4jgH0ZrdLcOvcrGVlU13vZTOu0VD0YzfUlj4sWfFCpPn
5Db4VrMyxG5aZtxW2qgO09y4JyBJ9dW0GOfypqjc7thJvKFrKdmx0/FFFTQXmkv1Ca3SACumP9xl
OYGX1Dfx0g+bof+SgWueAFZD35qCO0KF30aA1KYGXASj2Zxg+rtNSV/fOuXPu/5lCODLmqsDwMQK
MKyeAPY4GkqH5bNQzXb2QfTUmYqqpMhPRq/0fYqwBFToPlx4+kequhSEaO1Pn74WCeQnXEhI5xTY
67M0AyRADx5EAaMqmjP5npvpQ1BiQio7D6opOExgdyEbw/IptXHLQLTDOCijfuSDsjR8AshlMKGv
xjc2C3/9m0GNB2oCp9vF8WPu42sHktlupZyvcueksWYkyJtsHIzUgHtu08Y726uPA/Es2/irt6Nn
FPWlV79HO2FGt2t7V7vJuzeOVyFCYgTkUHLQgKMmRHGnVwcJhVcus9Q9shMd4NQeQ30H5fH3V3//
0ShrZkNOc/6pdFFvp26df7ThPZovZ+EGTVnZ2aO02G5jjO/jQNovVmyYFF5UbJCM5FZT1SbJl3vb
4S08ej9uWoWcMQ1uV+HXNCn2hMD/8jgyM/JhpzQJbWBLFhGDNG4Oj5Wog32lrTLCAfvHbtpnICgz
72S7BswQPo4SJrKlIU9ZIUgRTlFZ+dCaSYa87A5UbbwYKYrx6AYSfb8fjl77U/KRiYBAVgJJStVw
Rd0sHU9YEj+C+rQ6MiIpMVirwcshZPG4x+JHwWbY5K29IBRiMh2L+hIOt6ZQjPwtP9vVSQARxaUd
Cu2B6SZfjZ3jm8P4zTx18uCRGcf3hzsZLbA1jWDntdVLQvUKtIUd7fFDVZL0ZWAD2Pd/cXdmuZFj
63aeyoHfmSA3yU0S8DVgRd+pb/OFSGUq2XOz2Wyn5SF4Yv6oPFWnKuED+AJ+ukBBpYiUQiEFg/yb
tb4F49R0t3UJmEsHz4E5TldpdW/ag7oN52jfSWuA9QA4Kg8/zIlfs4RioMYhhxLmfAOMZADMyw8A
uxwuF55za7rGve+3M8fMWK2NElU0U5ul3cYc2TYczGnk/AiYvs6LaKDNQ/+OVxgyZBN+zYyQ4QEQ
YyTwNENZzvRzkA4TEpLj86/Z4MyPweCQTNp7V1YYxXuG1ighQX2cmO1v5ISqcBD66i8zqv8LicZi
hlX9DUQDIQO2Nh48nir/+w3nPcmhLaA2Dryr6dydBgxn3f9EKjpviLPEcY+jTRaaOSoTAU5/I66Q
VS/7U2l6T2bHJscZAT4JEqYq272oCntFp/afz/K/rLDOopJk6gc6/d/PC2+bjzb58VHqj3/sv00f
7V8ldv/6/j+mht4XlP7A3HlPEqr2mfj7T4elNL+QysTMkIgmXsTPkeKfc0PxxTIDj9Bfl5AK7JS8
un/ODd0vgtfeNC2LICPpBf+5uaFY3Jp/P5IEKUWuJV0w7Y7wxG8IJlKesFUEzNhcCdGia9CFxyan
tUy5D6nv/qTdZU41yXvpsDvOZnzy+KpMNF3EFORG9iDT8Ad6OfcxjYqt9OHCOf77TOjD2gT4dRFJ
/tL6WNAognlPjMUP+hlnGy6q89DwwZ9a1Lw5tm8riCLIDelPUkz9lTm5t4E938mMFJshFG9chQRE
tza/6bWPm05HAkwie46xaZI9WWn4N2kCVnMePgvMBTcWVAfyz1RJLWLsCPlsj15R7Suto0sfeuaN
Du2TE0EsQR21c2nHee5KQ1ZAczdaIYpXWxo3rNbgTqLx2JdeeGXW+ALqMdN02XtrDnDcl/eNa6eo
pURwDvJUrXTT83tHyUPtnxNEz1vRWdFeWMVGtzGJpQho4BOyzDzQJ5SvwuMiGdGdnDPmyCsvAA4a
5TmlgxQx9avocDTB5/M4UeeiEpSjOAtB2iR56VKEoVnS5lRczMEvLl06jee+P/ZG9L0VztH0U3sL
0iW7K8diXYReep5KKtkuLu0NMlP/aIGg2FTZIDekCNk7gcXO9xjUTLZmeYHYN/XLddoXC3UrG3e4
tNAsRFH9OuY5qBIi7jY189ktf0SmlnNm7L1S9+tqqOebKmleQicSz4kktLhhO2Rm3Tco0iC+ZzJk
rrpoju4YbiHlbu33mLgmvzB2rYa+BMGv3RPjZ0JTFddEy7DKzPUbr7g4sbnHhtmirwa+fFEpi1/W
tRAA6xo+jxxilnQ623STdI6KbLv17Gask+lRwH+sMDumR9xx8pZIzh+q/tHWxGpiIQYc4KmJg7hn
xtiK2zCW8yWoI3gufqWAHvTrOIVXJ5hbXjVZXVym8THwYucmyLs7mSOb7GRZriqHYSV5Kvcqir+G
vpvsllCHMRlPqsZykvnRq/SN6QBJLLubi62YiJHSPkw+UwOPyRnVIoFidL3IrgMHLZFw7B3c/C1x
o8GuSClqG+VfAm9gOavz+K3I23iTBECwq6G4JwWiecwmBop2YTZs2rlptmhmfOxirG0POBjSDdwt
49WGAHWlfe/rZHbWDkhn+2B5CALsyptWmRetIlHpdYr9n/EBEzXHiPMbpqC0q4mD+JXAEdzU9kbP
3nqYXYiFsbP49qxiTwLjxZGolbqu30mfQfJgVNXGo7UCjKtXthM2MaJNNDq0IIpsk9HjWLenaTXk
2JBF0L+oRiJFwDNMsKk6xvij8auYG0/R1ItxnneVFubFnRw8yT0OHNYw6RatYYwKwSkZ0TThEf0R
kbWzHT7AhgvugsTFEbXOUjd9kyUDqKLcSMutH3OfckfH4U0xq2AteuQLkslFwUz+VDXRwUxC54Qg
2T319Xs/z91TrPwnoyuuiZOZn0QUIlAc2mHzedMbEI66lpjvQpv1sOGSUpXPtMABxMsgojqBw9++
Dob1iPVd31nTgNlOJNc5ka+rBHcq/pSQ1Wfpfuu7eHonzuQqE/naIE7b9K3oFDMgFgXJlY0cDIYB
XXP06oaJaKq9lW0UX4u+fc84RG5qV38rWXKuDOs9doZ5F0tr5Yb8VQZY6E7GgCixRwc2EoojL8nD
m9Yu4ZaLV+bK4oYHxbJLMOdeNX6+9TAnb7MR3+XcUfHiwKKCDUh9izXeX1El1rHiKB61R9h4Zy4n
1PZrXeqVdqzrPLQhFMmmOtjkIByRPJngm34YOARjq9e71ksntuzxDSWbsRkNF9/JNB2NRBYrZVho
wbu239QVBRwxmXH/TMjPXShrAxE4o9vGtB7I1tz3k3sGmoSnBBWCJgm8E+C5aP289Txm7jYQkvI7
ebAGxBkWuJ6VFzFEm6CfIYGOwMtBqjBBQ8O8YD3cvemgdU8NEXL3aOMquO9Ex1tWdc9Krrp3WUjD
+2Hv8PkVn/c5jFZYBMnqIBtc9KvqhfdpejeYJ7ba6Tkub0ds8BRouJ2xsE8XYKxnC+IW+6dyHWmL
7TY/djbIXEUxtOlqAq1jUyP/XHzBkUPZO2XGY8PSD2isMLdTEHDgUL0MDj03vODneuh3y8GHb7SA
EeTSMQYLcKB9n4u4PKncKU7j8tm/bs4hUK02NmrEoaCxGMTsEDSYWIhtefTD8jYGJsA+K3v0ZGnu
pEAHNrBpi+An7AdsH0W27RGEImrS8dkf8XMNsX8YRwc8zPIBHjLsfi3LjaGfEU2EByY81UEZbNHd
5pvv0BHSt219+LZza054/Aa8HyNTmMyqmNjBTlKxe7C7NjoXPvClUoNEhN9Kk7dN2ukjSjvSmOEO
wBbOUPbkH1FhvcRRmK+L2L2H/lBiSUssHMMM5yJ7Yt9uDtAUBrZBKTziq1YQW6tjrz6iVqIUyrMU
WfLcEqm33Ek5tWfjkjCQNoetJxfeXRReDx72d8V4cG6rfmdFU/UIMMHcDVxA0LaH1WMrYMWGY5js
Bte/TjWyYNCz6tiWj3M8pKeeOAsOmeHBjkpvNWEJcAdx64uXxp/kdVpzwRFjuWoHBnA0LNnFzcZy
3dV2eCDy13jxUr2vJxeVT4b1PTUhU9De3edRdWqZZyG3EcapNyS1/nKzSWFQtC6X4awWMfS4+brA
bHShlaMKYUvoOg/I515kNJh71juoEZNpbacOhjUE4qtEhptYtKs5QyvcNpq8neZtBn5nNszac+sR
nuTApBAfBJ703KztNQkI4phFnTj2AXWEjIfn0abj1Vl9GhkBszQYNCJluEspaeIuGNBHHVFx4TsH
npDX1yC3C8cAfFcZ06WdvP4qX3TDQz19M3vhrKhUyRAazpGhzbvIJBYbiP4+6/jqkTFUn0DUb1i0
WCqzjthPd31lqZMKfH6XAr2Hwjq8akZ4mSG2RMMyqgcjN7/1o1TrmdHHTproNpIBdRCziW4VyRQF
tJIGPMO2PQO4/8o8elWUPSpYsUCnU6YOYX4YHPQlmhSa1fwVxJc6Lv8qI2FxmRUsoAfWyE2z7oZt
HnjZBQX8NpOQMUZ2Ew4jzySrtyXuSkZjUQpOSBCZMXWPWOTdNVC5NbOiC8p33lvBzzYJu2sMxOLo
QgOZTV3fVHF1CayxfaxYoTwSzsSDos8rJ9wgZccRrPPnmFWwX3q7qJ7vS62/Fbit2H85PYNf58Hl
3XROwnezNJL7OQ/6vZ6jZeuDIK/DsoC4zt+qsBseZBVDbrWMO+mYFE8q9H6QBt7C/2nBDZjG+OAb
jrdbxuy6oHcNOFSvyVlgHjDP8dYrXNIIJq5MQ5NsTDUUF87r1G02hpEZV8LRGUcfQiVKKRlwmmDU
TUXfvoWl01x7Obz71PHwNAqVHQ3wR6FREto4xYeyNLg2sQWqlWAwitQ49bR30b27ocJjviv6W2Un
7imX05PiUrQpgRQ1Ewx23yleLMGjErrmrCrT3iVLX4+FTV1DjH1TWZrsCgOv3NTxNP12+DHdgMjw
YYYyNI+Mbh+pwjxbAnCc8PjNFeMuaFUQ6OMeMZKTeA/+8DLpZrr/vAEfbxE9sPj6vKlsazoYIzNz
A/iBjOrxR65JypkQumW9qi9TYtWE0iMtg/RQ3udOtR5lbp0thiIbLKzAINi5H2uP62k/e9Ovz+hM
9aY3gkdEwhWoAu8sDDdazQKLij9lT9ns4Elc9vpO1F0NylVwBQEwVuOO+PEHmaFJm5LvyA1vcviA
xA3AMp1Mf9rbCE+oI65Lc3zRxT1mA/oBF7Yke4U2bjYgFgQquMTYE61yEXl/E5bzk9+VwYZYDV7u
rPuZheSS9xbStcG0tuxwjU2dgiTUGotiNrZQLBOGNkbOhUCW4U2eNk9V2rNoEAG1cI9iZDQORB5m
+ypEA1ALGwG0SXnil3OwXPn3QkSI+xaXeKPYIWczKjENMgY/qHsAGXPUbITxMl3FcgzXjoR9Eco7
XiVrnUb+gJai3TPmIntrKO+09Fvi+ZhsAdLG4aSBcdl8+PzMdDPG/BHsDd/Njn0NR28gB2gzj+7P
KYBv6dECnAoHx3t7Z+WlOlf0tjeDizHAduN9inbHiMwVYXjPfsiyN+c6vMXi5720ksyrhKdxac3E
e+EqM7XuC63JTTfRuYSKUTc1lPuCgLna+ugTdjWe0xfN6J/tdm1fKwnAwgqV3sX9m5hG52Uqu/nM
RsDD/8zNAUDkJje5oJXsayDCO7jiKvNn0BbqxvU970n4j+ynhjiLn83YBWUTj68yLA5xG3cvLsPI
Uy85NfZsM5AWIz609OBS/JDl1uWFONixbzx7fftjaMGJErJ1leYJ1eJcXdU0d279ucUho96Lr8YZ
Sk8U0wvUkfHTZkOK3Jo4SbzuEM79BpbOpKhqbfIYgExvZ5p4TF3vpgMpgDgH7N5wGurGfVAa+wqQ
J8kuq08wqoG0hJIUrjIeaRyzhyaAtkFoW4O0QQUUB2PKFjJYgTo4knqp1pHQxtq2w2OEQwtKIcnp
OGHqKwvHMgJwjiw1FSfmuz5mVqtYmT2gNHi172oqX7sAcFpkvA6h/2aZvTp1XnU39fGwbiynx1tU
HSYtge+3+a7r8bIE+ob3pYXee3pPK4OwjHpid5UdyRo5M4whX0p4A8z9ln6hAC6k67NbsVosZlCA
2WB9UAWON3o2KXEkCsOmfdIkvPkFODc3vbGZQMukdXbQE7MVxcspgluMHyCCXZFDtnf4I+BIkORD
qFOcWyzx8gBGbJw+p6a4ZpzvY1aeOlSs81F7wQfsTsYyE7uwpIo4aAgw4S9smDcRBRcXbgTaLNQ2
LRMnVQzXJix5Lvy36SDsnedN51btgyQ/VS6HXZkn6XoQ1VuZujZIy9ncZyOBQK1j72UoIdj1PVMS
m1zXOt62LmpZPaFrmmS9Hrt1n4OIYlDxbEzFNokhCPZNvO4j68XFHXblmt2wwyt7E1I1z92wiWu6
yKShYopyMJnK0VtQkRSMlvdaZhn77gA1jFGITeHKeXHAdStzDFbjRByKFeP1zlNSOOEa670JEcCL
36bKQWDO2PrKwbiVVuc89hO8WZCCRZW9kUiRHfyhfXA0NgYv9/UxSKo1ARA/qmoLqvbdsGpoXua5
67JzGpm3kKus1QTgCuNfgx11LvddgXPKl6gRImYrJcrlTW0lV/6eFI12DXdVX3lta59FLm5dL95X
CUe+r2hKR6N8CVBhXU0WsWlzdqwKF2AAhEtILjfDXEQ7NhwPnUVqDCSoqCzUIZoLlgoFKu6piW+r
kiK3nLHl1qGztsvm0qT2+2TO9zHTmNKSGkJNfcZtOpNL4LpXitX2Nmznk+dBHU8tQawROQlumwJG
bJbH4gHt0P4xV+HWKZDVhUDG6NjJz0vIOK9YE8f5wg0Kpo/ZRBHupz0cA5WLdZCjEIFnFCj7ASQA
5nNMmCuwQJjXx/Rl1DK6Up1BebcjsYWyISWQnCxjG/kbNFkqLkhbrApo3oso3WINPEtUzlf1OJ3H
hk112Ac/E8MGk9PDVSPIU5JyqFMOazKxmW7R2R6R4jIWlepUFnLphzgkC3vV5x1EH9OIV+YcuqdB
1/dubo37esREObUeJkWHdztkDnpvebLJE9mF9lNSm9GqLV3j6GBtXPHecCnPT8Rx4R4ZWHAgtt70
dbsPpf/TBvJrkH66rXF0r3ssQqt6Orslu1B7iQkhuWkLyy3bJhCBuGY4qzKJnQOIEOuo+nlNcG6B
nB6lnw93qiWubFCHoKC9rGGSbQDMYYdrn5WZoqsvu6f/+vsD7PSofP/9/mBBt300//t/lb8vDn59
4x+Lg+CLbbpSMtfzfBNfGlP5PxYH4gtCZCyKjvQ4neCM/4vg2PxiUa8JyCmORIPi/WbO94UNz5H0
AlTJUvynBMdikVH/fXFguY7D3NFkx0ectv9bvKtW0KNxaiVMf1tUrksZ2Syl5bCUlp+fwa+fj2R+
4pksZbex+t460ySsJzxI92mo0UbMYQ0Od6ov/pLwSp7VFUE34w8P5npjLfVRFE6HbqmPc7/x9r5K
6DWWm0llT9ChXz5vjLXncR1X45XLbGphs5mbeHLJL2FRAadvXy8lOJdRivM7P51/JJlh4UGoGViT
d76z6vBN1Z66rn1ECGRn7vw2hTeaGcxCsurFULhhU048UHynTUZvUC5NAiXIrabO2IwT73rD9iiK
UlaaIafsPiLOz41OfSPjg8g4cxs2DrIxA1vIo9qWB72IAeA16/43AgvMy2SlHzjQMH8gx2NpZ05H
pXmahsvI2ieh9zKUJNkmBWITnw6pWVqlKIfysTTO12MFgaOkHsp0RCqVbKYHJxtgP9KWbhwr/EFD
TeaWtOP7RDfOxUm94SEYoN8URY+pFBu7C81shT1h2JNflvJl3zVms3NMY0JpRj+7tIOKvjCmPwzo
ExP6xZ6+0VkaSBkDCiLzGieMWueJrR/HLGwftVtfysapbyyy1sqlJQV51V1jVP2JSIhrZHoJzQpR
UUfqqjM8VljCmBXQ4qql2U3peiOv3gSEm2UwLu88zXxoaZD7YVssDXOzdM500N7SSs/01PHSXPvf
uqXVxiTLONEqikNn5rfNGHUXaFwoAxtGdfZXJxXt2Vua93hp4x2LjMkkWkLYE9oolLjJrrEMGn9H
fGvcpn4QrHnRvoIdxROwCmhjuQSy+J6bUJ10l+ziRFvHiAk6LrDmqIvxR9tX86UiCVKNKOVBSpt3
do4Weioe2mXgMKfu9A1POTBvA/5CzVeHRlLjR9nrYoBEJsFKVq5eBaVvPyZ043fR7F3XvatPlAgx
D6nrk4X6hOHX8xzSqWRSiGO+TFm4aNvrLHJAhY83jgJHMbT2o1wGNIy4okC/6WVwYzLBgTBEuCR7
iGAJBkVytZLRvBZAOK/YC5n7OExejFA+oPrZITpfFY4yLqVrXZPtFzO3ZW5Wejk6XtdmtOQjVS5b
wzi1y81xZuTfdfG90cdrY3L7FVRNb9v31EcMr19QRSwGOnaGVWhmF9/nRCAqwkiWkRcEAHntiRcR
+eIWcOLsQm6wi2J8GJiXmcvgTJeP6TJIy5aR2shszViGbAY2iI1OEAj7eSmepPK/Zx4NTg9LDBzI
hMFxkNnJSFAFLWkWqTDjdZl/cDYxju3ygUwLb10sE0svPJfBZNAzczdcDEbNZfZ9LC5zKm+TAkai
pxsSWhCiIfhv1q01NMfuzw/lMiMVYgJNnoU7w1bXoUWICLqbNmKX9L3O6U+KKSLX2WXwugqmLl9l
foIQuOyW2aQff+1IYsjRo1go/RubKpi3KkqialuFPbVQRVJroJqPycp/8rYNjkIjn2i64+eH2DDu
op4JadFyxshis1jXCjRhgs2TunpcOz0MCKOygELpXl9bmXo0k7khS6aw1qaYE5Q0BVOm5bOAue4J
t7+/D8YGDy9nGDbrTEcHqvbRCM5I0sLVEDf9OpnmF9voykMR+vZ1PTpMgQasjp83paeu2HCXx0aF
6QESx0bNmNGJoQ7Jqwz8s9FM2R471YNO421T2MUJBHezrQUgCYnn1V+mIcZEVMs01Xs0suMWTQi0
O/VWo3J6q3qN2E3Xe4/R0HZahnNueladmN+4Tu4Gh8BaaW1I3nkasq58heFwSQJP72PHO9RIyTjt
15F/rRIwMGyFTnpGtl5mm2FmM1SH/snIxLJu/dy9tinrONvE6Ih9HkZA7J7wyteWcQ4Gn51zbJcb
oQZmhgUyLHsScE697hRgEpkS13wZ4umkWuueHS7id2HIa/z17xKtx+JaYQdZ7Bj0KN6Omb92HJ/4
NZslTi0J+mTPvZymWAQ5lbl2q/qHPxDl26rqomnfD9A7cUnU+a7MSIsZVNVu82isV3HW36dJyd61
nVlVKAvkxgCyT6XABASC36yaEWqX2sb4Ig3YnEXHbqwVZ6YW2bKDjRl42c9lUwbU3FFz8cvs4iyc
kc8PsRhIU2ZMOPhT8+v+sfSam8/7c6Tx/egqYH8ewJfP+0LkkFKZxWUkuJ284OWRpMcovM4zJrhG
hyOWM3IgW7aLyz9+ftfnZ8x1ETor4/zb/RrYuO2mwflfX/r5FZWHE1pa8hzGy4//vA93D6CV0D7/
5ccbqIdziqBf3//ruVKa4c20518/6/NbP38vU4Ip6qPxL/f/+kcXi3cTdL/fP3HIYvFrz79+NbeS
W5ApNWs0Q2Ne4QXrWGT++q5fT6lnDASnPv/LI/36vRJ7F5UmssA///hi+YzXY++nIvp1/7/+BLHQ
+7k3Q/A9yx+1ru19F8/+6dfT/fzjZ1NyCIhD/+t984DZIjA5vpdXlhBpVKMBJ2QXGglGjiH6zjmr
Sz0T55Kl1wwU1dmNLjGS06suluxEEThcNdrzgfAP7+A7WNv72FEto993lXWJhGs9o1KHzW+P3e0C
zjxFQbvVaeeubFs/J04CeNe6TW7BikDGJOYADgyQguUxuyXu3O/xjJLooCBqElTKXrF8T/rmaQEP
MhB/KBA+MT6GyhDGMZhUFxgRjeMrM8MdzLv9jP3kJYimjnTJsb6OEts5xmhIpIcrmRPw8D7abwkh
vqgIguDXh7wGSepM0d63ebL9hJcrK54lI9EtdrTXjpp+7SPLw9PRbse6f3UqBM2y7AXrOdwUV1yF
vpsTWY9Eqs5UnYfQvw/ZnKxM5CQoqxm9jDZhBW5xzfFFIkQ82scKbf2xty/IDhk6lBS4TI4Quqby
Ek4dbB38vjJtioO/r+o6WtcZRrM4LJO1qgb2Ybhr7wwp7wuJCt1x4nFDeE+GXJ5v9/cKFxfIBQ/1
pQ4vcchMgenXYfC/A2vVd5j9u7vMVWs7QldjSKae4bI0KYBf77VZvIbI+HaGGZ7d+qNoYmNnDri3
u9j9WfX1eAT5EF3PwUQabTbczTp6QjdnbGtfvzouxPKY/ZNVTTdIv7/NSzEdGA8iKfo9dKUeoGTj
HQZUIlfZ8jxoQjL642JeZWSCzURkb2ZtSoTeI8Nyr1uPhn1o0noRimu9ZQvIFTQwVmUO5NtNRb/F
5CLurG607gYkCOz5v2GxL9hfqWYdlpG38QIkR8s4bzKVecEUTM/r3RaCbZLPzGQDMkHiwgk7igNX
7ezqva+EXhdAhFRKwKrhrkIEaFv2PRyIDQuUQlfmFeXtwWZvcnHNvrkbUXPum4pdY++8gf0Zd7ER
LvVSFm6mIjJWguFm1/QKM1F9qTlFJhDy9gyCCOiaO94Cyl44gGacM+fgdxuI+83sGMQCSqiOHeUm
KKkXRJ+mm8hvzoVNfs51RalxS15MTenh+Bg24+o21dsyDiXHFQrRYvwIU4E8ySfymbisq2FCfg9b
EPlh1L/ldGs7e8o29qwYN0h6nC6jpho7e1dV03bS0U+K1XtCI68wFVjFwFT+kuUTaX2gIVjnXlLZ
3CVeIfZxGt07qr51K+Z/kvdO+gZZFxdoB11YxdHGqAYYu3opWKDPrhLCde3QmEhy7YddyiQQXieu
l55oy5EtsIEIsqg2bJSLdUyW22roBJZShUA87KM13SvFx8bLmP4DO2b9myTzzgyHFZEdXlWxY0oR
KJXpk13DxFeyepfi3nLVezdylnILcUJntB/q6j4j4tcb7FPpzT8BmJCYUWfkHPvNDpsqBYwxrep6
SjCreCT6UrgmfvSTl/YM0ilbs3vfp4jjCXMM9lyskdMpMnNb9tVeZ3j7yP8ajURUm4C7J8qtJmM0
b4Yb3Le0NFl8ND2BGL63gNO22b4ww5buZGYlj2OkjJNXXKhfURSIdcEzSimtZlueGkKKU7a1a7eZ
XrOh2Znpq6YU3YZh92S42IZcknzcBJqTsJ/83tkVurzJ6prpc/6qFNGprcapZUX+hr0GvX8mPzBW
4LfYQersdyCImc5XfXww++I6BCeqlF5QIsa5J8uXyaR+19gSkB1gqMWzZIecpFTV/0hDi/wS5rKV
y0E8bsZI/EzLSK+9fLguJEatvhnvk8g8hgvuxamb764injcvH0M8fDtLbPtw+tapl8IFUvzN5nS8
YTP4jg6EvYHSOCAt/cISnV5BkJ7doGiTPpPUDj1KNSB2DoUDTLp7rarcWCmLXgJT6RJyd/ajBX/S
UbfbGHfZraDol7tq0eMaJkiZALhuawWIdYJo1bNoIhsKHl7DPNkjeqnNcALXxNq5uOdsF6g5eZWy
wDhUskq4C5uHuspWTq2i2wEdqq6TW6UfCzvdmJ37aE6k1RNJ1KZEPvlyfJ58m30pF2Gudj5zEM+Z
6Fk4llSnOGv3K3+MfBahdr8SEUpHimRREpxglt9t2ZziBN5+koHzNGcg0mlnn0JEm1dov6Y8gI6S
/jRVKy+RsgmnjuUhg/dBZnH2mjpxDLC2/OqzqRh6075ychy3kdWUex+vrtH03UbOalilw+yvsJG+
c6Y+chEneQMxHUI5EeAQOg/kIZIWINYJiWWo3GuiasXwNDlfsyoWV6lST24+nbpIvFY2IwZ4xs91
ITeyNb9HDx48xV09IWcq6DoMfDxbr6NonngX4NcS+b4FCY0BPtx2JCzm8gzCa0HseZiFlclJpAAJ
13jxE6fJNbNsjVLlicgjvZpZH0NIGWKihyO9iTJn2/UmyK+G5tvwwE003R5fK46cYqwffW+C8ZOb
XzmQFjDbLRvfR43fkZaHAokVaTw3OSmMmAPqbUhC9BVo9WDtDe1+6GZyy8iVvBiROmXx/OzVxp0j
q8WyA28Y090601jnctF/DSzxnAYdBi6MyEiN7mIPA1oxsfchpihro1OdhcOlsqJoxTiiAS3vjBpz
YwlhUXW4esC/TFg5IBlXyak170NtfQM8WXEUtyjzUnhbYYHanTX218kb023YM7SvIAoMBlR/CwTm
yXCqVyvpb02BA33U/qEB9n+w/AD/JSkAe7exUVkFw07x5JR+ifPwq2dPD7Nrw1yO6g2v0tahC4bV
qEn0rPA1dlsbKYhmJfUIJPFFKPLtcFFT90THJkKcVxfjK5mMC2fJkyt7tp6swi23KJhxVcWEtkcW
JHai+dazP5F8CmxsXUtxMZXL6Vw3a3yV4IO9+RCYE3qN+VH4hPo1IFwcpofYOFSDJnYDFPAeffar
KjEAcOYT6Sry3e+y7+8QLjAFb1jJR3Jvg5Fc5SOy6QoD0BwXvIuTMruJq/FQavpBA7UTltg6zc82
DJ2jkeHcyvtXE00YJzFwNlNr7oNQPfYpnWXo+z5ksv5IQjquRr+Yrrrionr14HgxdWTTTXvoQ199
JD4iZPX7oP0sPUbA3df7DExuOoysteZKnkKbTaRZjfwODZQFx1tZebAv01C8j4bYJG4w7UcFbBDP
Z79GPNyVKr1uIMk4gWJxmQwbj36beoXZTr2xpA8CsfZa2CbjS+QTqGeoCeEhr0PM3hVR1VtAqC9w
8cUZEnc2R+LI3tjBFmcbr8RTUQGmzcJnsi8cT2zPEJDsdIJzVyNFakg0YzlVkGSRzRuIyNuJFI1t
LOq9gaVJ+fbl/+OW4W8x0o+q4L//vvgfvqtqapIo1n8Pnv4f64f/+fiPn6r5x+Vh+/j7V/7tG4ms
/qeRYv1Nf/vbjQ3Ufz3dsSeY7j+Anv76IUQqL1/5//qP/8CjwKM8TtXHf/y3bz9wg6wTzMbJd/37
5gHlHgaDf7+y+DNQisjpvyGF/+l34Jv/WFt4CzjYsgLSoWz/1/7hj7WF9QU7A6QURwr8nXLhl/zh
d7CCLyJwTBuNAOQFDNusNP70O4gvrCzwKDjClSRn+P/JrQVmjr9tLfDLeDwFl62FIx3H/Q2T0pPq
xkoXrge6N3PFvLvO501faeM0J+UHwWnPNfGzwkdYAaHj5Gj2vzpsTLZxEFtZpzl+99DzCDcFY1J7
oiDAGc0QdrTie3PEmeVXl6y1d3YzAzqgSsolcxqva0hlIPAF3SagjQqXqcUP1x3Kgdr0x7Vgb3s1
8MbG0RPFK2lkSNuZ9VheFG58RAMBZdUqCGjarFxTr0rn3QLbhU4/5nSZDcO6TpkqIfG7NbsO1L8l
ugc7XzL7yFKkm1siTi3Jr6YwP78aLfuIuCw/wq783hvV1o5tfkMNHsJPJEDINHwL4aNKRSfCIJ80
JDl328IKt3ixltCXYtVlSbuTscnFBS8Sy1/54S6G9b7LwnV+W0N235AUMjJwbc6hJnYW3RaRvI5/
mQYkCok10Kh4/Xb4P+ydR3Lc2pqtp3Lj9aGAN426EZWe6Zj0kjoIiqLgvccsagg1gJpAdc/E3rdB
OVK6Ouc+VryrRnUyyDTITCSwsff/r/UtIlq4SGsL6DbsSvl94dG5iL3KhRravlMMd+fG/qkmqEdO
mHFr+ZUXFMTaI7Z0Wp/iZembK1ty3ucOTmRZAgkdj8nS7ilph955a3oPWfrYjFDnVFaio7EsFaSJ
BkIedSDiSBLSdn7wzsWhHj32mXEDgbhZ5z25z7FzRukX17ffH6XWvpY0mbAVLtSaSCfAosOPRFeA
lcisacA5ZczXASeAXVadM75ovDKqfjvgply0aoj8RLWIlvWvC3XYoNsQnmuo80zaa0X+UOA/HxHk
LPIS9GZqep/ASy8L8mRXso4mvCj0e0NwIUhkyJedQexZPQAmS0YZzwUUkxZcHs7WXTuGSJYSPSUx
a5jLHaG5tmxdVYF84VpmSdGpi7dRBZwNcuWNAe8zzqy345AYEAzCm46y+izK5StC5M/tunzry+kd
Lh0yyEL4XEU/HvpEZSZkoLKmMUHpuyCIx+YnM9R46aqk/IhDnbN6JtvYv0tKBLZCvFMpF7Ss4/O0
SA89TJCZWiVnVRRDx5TDQ50AzUT5Jc2Jgbj2LaysEa8aSH9ael3YLfMgO9P66i6LTMgA3VIejffU
Q/n5yPSUV04nokA1fZlDxOH8JAuj0EmWDo30XO5YSlA8ugtSjcSlIe8XCQrgMkmKmU+UCoEHlYqB
Ppy5Zo36rXXOaYknMFusE+UjZc7KvOtw5yMVyeZSUiw4EtttTqBQNpL7RGcx2yS5xhRjoFDDpGVU
MCQlpuQtIjla4pbiFI8pxtT6yRurG6/mTAsTJTiOIwLZIsqo8wT5MsUeT5U/dC1pk+HPFj6palDh
o+SBtyS817Gca62zrY0FPQQCgmHY+prppU3czDzSqI4MRrOTKPJ2ofMWIu9abXPStZ1rt8vOTdpl
iyHRSEMh2HIxhCS7AuE+0zuQ6aZ650p1uaEw+ZFyDe7l/NzFYrqMHOOmat0buQzeqVRdmsRb2sBJ
0NfHR9lur3IiGc6UhtgYNUQf3Sb3jbnThzE688uD5Eh4jZFZquMnj+GBZQYKv/hBFyIKOJMdugfc
jGn60SHSleAsguFV3n70pD1AwXFRBcNbJmkHapThgqU/YIZhVkfSR8VxPxR68ylLdOLAmluLc2Vh
QPlc1Ep4GaN3AyMa4Tt1+Kmpp+xkcDASGvwFYwpCcc/q1qR+va1C/aGsoR0KfqfqGJekNXnzwEoz
SoygSLPupIP5WlJ7Ned0ba+NLDnVvX6mBQyywWgC24LX5KMWZ23SX4D43FVMIWZ9mr2TentnxVAE
rN7d55FzSpnYM0MFpos5TcRvZA9ZhUHHrdR5oEloeSx3m2j2eZILJPfwCTAMRnqvYBHi78hRqgle
0Jyl04+s9nwHfIIVYoT3bZRt+nVdGgZ6N/NCy3J1PnhUIfrAgowNpNp3yoUT2CqrJO2UjznWCeTD
UkdXs3QHvj/oZUQ58ibV83YP0nOpasVVRpNgh8eFibDdUuNu1FUtpcoykM33aSMRpUGM406WkUl3
5EGtAZfOJeoR894wHiRJczfee89sSwAEGOHxN6yR8bcgWkHNkxS0DFySy+1CXo6m8UGVMmoYvXlB
MRicmENxLpea1Zj595Z1ULIQFZcJBcLhatDUhrVl4nsshxGPWoHXuOk7AeBHBOgMV0i5KgxrurRE
5L9Ke4omZkjZzcBsgVNbJTxajMFx/yApoT/PKZ9hCtghvuuZLwtKQ3HTWUf2DMGRWUT1irPHttor
223fVkTQz1UiY2Z40LIFQ1k3a6p8T0DLLWAtfSmNqICVDMSSK69zN77Fu4hQyUK6pm0dhFsxCjd0
dfXG7KP7dnTSs1LB2G20hAZZSrYg90BSgJVVnwQoh1LUhQOUx1fC9kAYJhUfKi8V/V0/MPBA5ZqD
3li/8Srzk5LrCZMOFnGO2dyWtT+vRsBWJcB4LjFCExXIs8Bn8arST7IDg8E0EluV7sv4ujB7mlCy
Kwnl0qUpG7MRYjxE9ZDoKcwzBp9U1hFt1DLezV5SdOoNqA3orqvUs6km2feKxMHsIUobvc4m1Iq2
lmZWb9MM0Wnep+i72MdpEFLqV5jj5/7lWAd3tgEzQGnNeTOw5mUa1YKT6j8ptgRAIbuwSiVYuH1Y
wgYiFU+OLl2/dYibAlpkmNs0xcGnSsORZbJ3p3gpvbpGu3LxmF9RHyekEOuZp7casrW3YWOHR+T2
8OZ0cjWp7x5lvy/vIAywjnZum0oHqR5o+xaBRui5/m3lysVR85q1qZ2C+tzoWTZ7jc6NNb5vAzKW
jMKPNqalxG+N3L0gjxcOfIEmSy5Yl8qNPuwSDUAJcv3yDL1cuU5VFwGs3g37Wj/X5PxgC0dfFLnv
PbdBeWXU6hKxcnlwXQqqgzEaq2pIIKAzciA3GgI6vfIcl1G9JWAAAWrjxzdGlkrHwPSvOl2ObhD3
e5dFWCyLHruRYaXDqoib+AZMZXqfW2V4Dct8vGmLdVhEzrXEdeHEIXSMnFu50YprVRvlmx5wadT3
wyXHIF9bPe/I45XrCOnnEFEhVJx+E/sUGOQEmMg8aZtsl/caQOoCzLVB3C9khiHfdSN+FA0TB1Ra
et++rPOhxxxReelUTIfFcyzTynfTX02f5utksE6qJFU7j5NdhMQ0jPB5vZtuJM3EVDn96YU6Capc
2eZlZdU79SwgFG3nZUO9m+6YbnLWB/NwoCKlITkF/mSqzc6k//t0E6eUibPUCwFmSc0OLUWzC1XL
PHNrfzGOoXJOkKxynrGVBYLtcZGjQJ/XVUGaj3i0FzeBocvnTBUuLX1kFZ+jH/Jidm8VhTLG5Fo+
lwZKI750hLr4+R5PM09y4Y1rTOFbyYzGcIlcNdpYMmqQtNDHczrJoxoaR9gT43lamfUS7xFC5a4e
zztbI141sMiRRwCq85W5vMrhSlUS7+j0Ka2mnpD2wWWYkCKL0dDVaXyGp4zKtrYFpDxslmpuoqxy
6gMylPog5WN98EwBA8KCRrVYyS5iG6GVUh0cySV2wq+k6jDdlIB+1kYUfgBAtlftvj0bmxJwirhJ
xAu6FP1WbvYcPUN6bDt1oQ+YeKsRxExR9f7BzfAGSLJEQnQIqyh0lG4hIQelVIkWS9O0aqVyEZj1
JYQl4sCSRVu7sL3kxGgPqrgxKjObw6oNl6pU2Iu4V+u5VEOMJZU7bg9a0rYHk0b4stdHIWonFVym
H89QbDWHXNz4rq9x3ZEiRB/xh1DqemJzyc1DgKrG8js6aQ0Or+gcZs+JZh4yBq9rrr0GrAnBcnuI
bPhDOokg0JIEuJlJ7wl9GYL+wvAuLbn2LoMwWYFetohg5L8uq7UDQY2RnGywLZinpjTNU0Em5imX
SfDdV3VYneeu5azrgdASjQnFMvIKa23IKLQIH1lDbzJAJwJ7LctWv2oyS95binsfq2W/aZ3SW8g6
bXaJ9vuZ99SypXk70MXtph4vxfbq3BZN3pBu7/Tf0wO1aAbndIW7qT+MrMLdoXSnZ8ILpi1Nf1mi
tWzRY1bE/dNd042U0IrWRE9avOm3+7GaxfuGHvZ3b1+LFndOr1uZut4A+Iu9Tif86Z3VqT0u+uQv
3qGgnd7RV39xP1EZ/X6kD98JocG3BxXRrjfp20tTu3/6XJFo67v095/eShGdfx8JwPQqZ3qeaXJE
Z0gFvm1peqkqFAXYz5/u//YtuQDR2ECKMD3/2/0gZvwDOCN0O6LfTqMJ/x7ChulpTzvDELoHBwHE
t1dNjzZCIxHxK073f/tardBUpIgrXjyfn+OQo/wofcVmfIuU24RuHSnw8F4TM1D3SuQ3i0JSJRiO
GcT4tCXRdiQ3IqVnxZWIJatQglhCExIIdYiHTCQSepFWKEcSoSGR+AZrKjYYItCXVF0KkrUCZo30
REOCMkxaFKFKyYU+pRJKFU1oVnyhXgmFjgUwzToUwhahcImRujhC81IL9QtKnUuS93CRoouxEcgw
5O9UoZiRYqocLN5JgRB6Glsoa3DVS/uSoruuk/Wi7kK9sLdRhAwbA2lysJJtiV5+yC1WxVRXHQQ8
FUIeXyh6UiHtERqffJL7AA9D3oACiAbyoRWaIBVxUIRIqEUs5LfmGp3p+K42d4HjyO+ZdZCIEyAj
ymExBLQQeehtlflokBqtXxVOUWzKNFbfVgS9BEDuCxqQ4KercpXGhJwyY185CJxcoXRqheaJFQtZ
eDqo1cSIly3+wTOyt9OtSZFYZUp0zFya3JBlq+X0b0j2xVmQ9He6HqO3KkJYqLriAP2vT/lAfaDv
sN75frFNMOJtgHX1u0huCbmy/YyRh796ywM9VJflpnfja92P6+OoNs1K5yrN1KzoF1Ut1iU0hJHE
gpEACTrrzEJYFZ0Lww2a7XSjereYMZwtaNNPgCFA7IOAyly6zXGOjLMDuGOVdrjIhIatnuRsWL3f
J0LhFk5iN1vo3nShgIsnMRwRleDdKMwzUZB6ZaH23qIcimMqZHQKeroR8MeqKQzEduIGPCx/NchC
B5wuFHhURHm+hZsU2ANSQjR7taPApxNWrFJo+bTsQKEimY1Fbi0mh9b0mCU/BkIOyDKV5EcEgq6Q
CspCNNgI+WAohIQGikJLSAsrITJ0hdywFNeKUph9W2H7NYQBWBZWYHJ92jVySZzU2IRr/MIMLCzt
R6tbwRwKNrJwFQt7sUZpADGiMB13wn483VkKS3KKiHVmEScyC1jLLCVqV6tcmJhjYWfuhbE5xuHM
FZAZzKDdSfJjpRJukCe+CHPAFo2G/7ETRmlMeMLaxdSREGphpY6FqZqKw1nNFs9G/NYIgfUdbYlh
JZfhY9IRjdITh6aWzb2nJfPYwbadCAO3W9/mwtBdGOzHGuL8brohUNk+s+Hx163q70uv6XdqsdLj
ctF5eb9xxC9n4B83hZFcwVHuCWs5Sr1TI8zmrRfKs0EY0Ntc3zFVQjguzOmQoZLdIFzrQGbT3bd/
yVb7oAmDu4LTvZss77h4cjzwNV74VpjifdzxsHXzeYLBd0VvVWR8S1T0aPOpk61eGOxrYbUvhOm+
Evb7Ah8+Q+dNTGNQrjDo4zzeO8KyL0kBrY2EJJV4OOXC1k+AeyVs/tkdamFc/7QFIR0IFIAmQAE4
zvNLX4ACdIEMmO4zxAM+PIFMgAWmZ1QCNuBCHfCUuXWe5lWy/N+eB92Sv97zEMD2X/U8DnASqAj/
gHd6et2Xdof5xjAIiUUqasiOZRp0Qj63OwzrjaXRZDAdWVc5Uqzv2h2q+UaD7aTKiq6DXdK+N2lY
b7Bn0DsByASPQaM9MTWY6P2cnvBftI1oP337/29pk5yovdTVv/0f4Tx51uxgA3iiMYmYNhR6w3zB
djIzLrqKBvB1KFAm9AwedelcD3ZBnqw+b9HvEpy8dFquH217BJsGtsZHup6OrA++232fP9uzzyIa
K8+IZXwWx7JNHRCjwi558VkUh86ha3YBb8fi0NMxgqZlu2RYgR8tIkhwu7momWdBke4VeMpNE1Hs
EoKXX38SfpSXH4TVo0rvxwKsor9EpxUqSil8bP4Sg62+hDo9QGlLD1oee8hscUb9+u34oX/ydoZt
K6ajYZN/8b3jrLDNVAv9JYzP4hQP2Y2iAtJKvdH5ky+mCMfNi13MoeagYmHFy95+0dti2c/cya2C
ZacNd50MChujx8yssW74Q7d2eoqmUS2BJsRUaZQUyn79VU1TJHK+/ASWoaBPEj0+RRH7/rsQAkW2
x0Izk2CZ+N6q65O9Vcf7Ku8Joa04+kDaoftRjVXZMMUOsv3QUblqIGNWSbJHik5JIZrbKh2l0U1O
oZMcI926Zu0JHVl779SQo7kOa7PGHe4aeViHmkUyr0cJsy/BPGZNcET8875q7GtivZgzbgdSN9Cn
bw09Xxdtspc9a4PXZVvhH8/6+FrWs5NZJHulNzbwAU+Cxu54fExxpuQOeR9mGX8qAnNehO0doIBN
ZsqiNnJwkVKuMZ5fkj1zl1TtHTG3D0YJMZy66zWT3uvYSk+5dSs+kWkHD+I7io/hZ802JmxaelA1
fREhVZWdauum4YMzGhux13S5v1QlfYFj5D6UQMDySvQw09nadMER0SMSB4Yw4cYhRRQIPIjOvPAe
1NhbtfyNjh7k+8Rzz2R3FbT33mgu4trYAALcUtkWE4wV66xD0kBS95F4+l22N0dRSUSRQrRDB5pV
w84BzJASovhydRR+ShxtxTKXVa58L/vNQ5iPp9LpqHioGlgQBqNVq1oLNXOXuZ/SHgMDujDaY5a7
8I6zHo85Dtcl8WTLM49cn72l3aRqjkmcWsPAXHEuaywe5ObO04jKS3uHVpRy8lprFrt9tGDy9ej2
A70ag6OkZc41J3md4OUuPsVYrUQ+BML78LY3y8vWQxivJ+1ta4KxloooPEVDsuxLulS67JKEPBYr
Oykdoo7gp5CULPU7z86G3fQXbJbPf4URtIbZ9P/0sKo1Btbm8+lpqVa4oOcoJGehgIHLCn25bE9c
7EMIqWQVhWuvInQVq/1jW3Vzyp+LdMB6XKBKYdAO1zGIMnwMcy8Io8VQgtPKazxY3V62qGXiwp2X
ZnZeg5yZ1wF9EcpdaWh+aGWUQFFzYWr9Ef4SFqig28lF9U5lCgL+RSMUUU0fw4aEBMOKD5KrvZOZ
dQFNpiwOPik205nXdx6VVHy2dVsF5Fq3tLe5EFQOU5Y0WwBSB3nv3QWg/Dl34UNRuuE3tFHVlGdl
irlO0q4aqxagcpDyMFrOCONDMdVjIKYbUAOjmGFqBnWt19cQPkmatgxA4dGl3lWwO5Nqa4WXVQaB
C7XdHA5fjQ0Iw5D0zs20/FbqbxU4yMYI5A3Z0YJCAYDSRL9hwnaR1dBYTOssHMx9bIHkMWn2gUWA
UA3gm1qNwR96vEBosm00Z99FUriBXsek1/EWQU7gnnhIo30/S+FlGiHshABVUpxdZF32rhTGICJ5
9uAggllC1d1Wmb/DkQgpobKKqcLxLMI8p/nFTR8hWHINd8sofVvGoUfwVX7Umu6Tq7XnRku2ZnBl
wR827RRjMFEBg+soiIV72HvVbDRoL7iFwYJMEoDSSj8z4kMjRQ6tGqmfM1TsGlQUM7/D/x8bHCNl
dPAH2pRjB9Jv8K+srq6WWKSrhatflV6901DVEagQLTy3uoS5QHL60BB+XsjU1YyWUl2xqiz1bavo
OYURextSz0fk0N4o8aZnJbxK3eAqhYncmhnd014WeWmGSsPUvi0r2qttLb8lSOZGJzMePzPOaxzZ
C13eVxVsVVUObmgNH3yZVopLHqQCg08O7Y+D2d7KnUIAaGRvSit8LGIkVBbirjCIN35Cxh/Nug0l
XD/Yt6Hy1jFCBsNUn6ljt4GjwGIcCwZjVZepK122Tl7/zpNifINJc4RQf+PSQgyyYeFKjPW1Ue00
qABRVHgIFPpbzKhUVTMXZFPLse7WJ8fxN7FrXSu9NSOek5Df1j6ZRvDWF70sekYw1qplUDC6SRdK
Oa5Bl+x0azzvdflsGAPkHpz3c2SOd5TT5pnk3NrkzM7rnHQ0BbF1rtxFGMwN2EKOfoce7or6lE7k
QZ/2F1qyIeDuY1EoN30fQMogCgD+z1VK0iib0xZNY23HlmiNHtVweyOr6A1grN3StMLb2l6wVCkp
qcTbNNf2SaN+jMhQx3k7nBdQaIH+Lo2CRoMLhVC1b5iyfoQ5SVqncq4o7SKL7GRm1MHRb3o4ccTd
2IF2gctm1zomQjdK/VmBmTxuRcQWIqXLYmD/11Q7jNpF7eU4cwv0xTos126FexHYUcBMBQPhuO40
X1myeISi1Ta4V1sQtaqcxEu1svd9jAldAYghm6RKYBvs+sLZmLm5GMaGMdUpt4GSAU2xbASzHk1n
oIllmITrXGdkHDz70NMABPq38TM6sUobOEd0lvPOHJVd4n4sDJiAmedKt16NX4fgkk445yh5eA0a
cTdxpK0qGudDXn7qu+KOfiC20nIc1jn63bkZbz3vziZHDtZAFKxigniKyo1Q+BpXDqkwJNzBSnSH
fedZpPckVC/KSF9GVXUyiquUXjDYMMSr9XbAPqw046Hx+kvPBg1m5Od+6uZ0+C3UuzUmO1VaNTkR
qnndpUffssgZBHS4Ut1inE3/RlHy+YHpXzXMunUTcEH/9kDw9SlYjNvNdOa4pQVpTzygNL4rDnR+
70TGRaDF1w2a00MOvQMtYum9a+FSLhxfMrYJa/K3cDM8wYrMZTSGMYDRp3+VBgXkEPn6EUZCcuUO
1mF6tZ6U18XoXLVqCSmfUtixFn/FdkVAhwsXa7pvutEj9fNTsICgFrGIOfzuPnUTtYASMsmYydhw
L6YbIAmo48OG3nFQ5k/3OQXozdCOkqfnTQ/g/8GHnRkfv720tCRKB2F/9+0uF5dNMZLP2YYiAsuj
pFEn5wkmbaqi3oZBiyDHbBnRpFqotTrDZo2ZwOzajRWcJLP/OBRpcEau6AcRoiHmiCE+3rmEACvk
ctjnlIMMtWbOzQDQJqc+NDe4e45mzOjfejbnM/kyrAiW5RhKogySEhVKZhIJ7pcj80IpSIc1+Yvv
fz1X15SfTNUdlHpklsm2qehiKv/dVD0d/cqUiDxe+ul5DZKHDhYdYi3RNjLOegEfGjMJeUG8VAr1
jGAegj5SMj704absGpJLRCZLsG3UfaFEe1udK2V+6RZdtBqHDU2PpVX5RwokD6GBADuLjvSLbkIs
Fnra3o1Wpf7JAvNHkLEGElsV6kFSbmGXvVh7pHXh0x0M4JiM2VEbQQ84aJtETWyKF6pcUrkdE8t5
jUB46SXhXqmbI34iuCiKdV2W5Sk0Jp57f6m04ZE0NKQQ/vusgaLbHMjPREIfzos6/GTB/QN5iW0e
Y7nJITTTqLM3eYu9q/ceXFlZCLgj7W346wOs39kI3t25Ru7m9zkB0ypGLRtrgJ7LTIBY+mLPUOe6
RSLQ9DP/zyC4n+lY/4Xi1u90sD+oW7/WO4T2dSp0XGf/b0/6Ujj5+Yb+eumI2uNLQvj0uSa97q82
E98jyG0+IseVVO2NqVgG00DzKTSQpTrlQ+/L44b9xoTyrWumrBnwv4VaFoHudzvqH+2KX3/LH+XE
P27n2Vd4yJq0FjJkj3LYM+Gw/fSRnopRX/fpjzvhxRae7wQVArquWNQrNHWio7/YCZqjGobBw1RP
dJkz+l+yE/6xepof0TJU+S/uihfb+X5XQHUnKFIzGLY0vDnqy+PBeoPChlLe54zJf9nx8OIrPE4a
87OP1B5h51Mc/R/ZEzLjt66pGlQJXWBnnh0U5hsHNaOlMMjLT9j83+uYcGQqcPZLBtA/P0Kob2yO
eI5/USdWTPnHI0IhBVSRdRECoXAO/XYnhzgiuCRPn+tPh4kXB9bzc8OAdYSqjnL6z/cE9CHT1G3D
YDrDQfFb7glTlGufmSz++WNCfyMuGuwGxkpL1xVqyS/ODcZRU7Nk/BIqnYnfbk9wctjTKf3KHWG8
sSEkiWq6zlhBisYPO0J12EemyjHzW44Sn4fLpyva604OIkSIGHF0vq8YB17sCfYUg6Vs2Tp2QE5I
Dpnfa7z8vCeePtdr9oT5hiOB0RB7EQeG8XJHmG9k8sToiziyAdTj9xsvxbmhaa8/IkwuHHxLlXKI
iR7dfnluGG8sE6yczBqJNhHzrt/0iHi6oL3uiOCn1mQBwOVKqdsvh0vSeTQxleAMeRonfsc9wXLj
6Rd63Z6wLHiCYr7EdUi0lZ9fOPDtQWNBV8oKmvnEv2q18WIS8MPs8vU7whBuQjEYwlScFhUvdoTO
7FLDIGg5uA3p3D+t9P7/r7v+4Z5glSB/meK85ohQiZ+CAgm7kfUVCoGX58Z03aCKIq6yv+fxwA/4
+rml/kZlBLQ1xkI2x0T7xfHAukzFn8+DTyfH7znLZhh/9dxSYUplQfFUmTDZYgn6fE+YyhvZQu1i
Wraqqkhd/ok98RdOn69lnrkfxB+nAk/wWH1ngf7TJ3wpfPy4gc8FjWmVStXi2ROFPfpp00+Djfj/
789Ovqno8t2DX4ow0/t8fvnnL/jjWz97ry/f6sudm+CxvC8ffEIEhFP788c83idUiM7q+/yP/77/
vuLydX7w7cP8YOz+Oq3+1bbXzX1Q/vGfL7c9zctfu+15lj485g/BC8Dt10Xxa7f/78l98uG5C/3r
iPjqbdNo+tvpvrz/hc/9H3vq/9Ku/4vpga98lz/+4/Ex+dA8/PHf3//GYqL9NJl47Y6a3wOv+Pg4
/HT7jMmv3j4bKO/jLxv6Wl6aigmv3fifKPteues/Hz7lH//1w6efSjiv/fTz+/uRkeHZyfttBfXq
rWflR5i9DEs/+fRMCl+9/Xtxbo0/HjdUDln4vHbzX0EV6U93ELPH177D1X36t9PjxzL7sqmvx+ZU
3nnt5v8MDv7Kg/PfK1gOL4dmlsRfati//vg/u8h9bUn8eOn70mr42cueX9fFMx7ix/vy7/8XAAD/
/w==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AA411-F556-4EBA-BF9A-4D7ADB652E31}"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s-ES"/>
        </a:p>
      </dgm:t>
    </dgm:pt>
    <dgm:pt modelId="{45783179-B96F-4985-935E-3E021D70DB0D}">
      <dgm:prSet phldrT="[Texto]" custT="1"/>
      <dgm:spPr>
        <a:solidFill>
          <a:srgbClr val="00B050"/>
        </a:solidFill>
      </dgm:spPr>
      <dgm:t>
        <a:bodyPr/>
        <a:lstStyle/>
        <a:p>
          <a:r>
            <a:rPr lang="es-ES" sz="2000" b="1" dirty="0" smtClean="0"/>
            <a:t>Capacitación</a:t>
          </a:r>
          <a:endParaRPr lang="es-ES" sz="2000" b="1" dirty="0"/>
        </a:p>
      </dgm:t>
    </dgm:pt>
    <dgm:pt modelId="{5EF49534-E1E3-49AE-A8EC-B85B4EC31C34}" type="parTrans" cxnId="{280A11CE-EE58-4747-9095-71222586D7DC}">
      <dgm:prSet/>
      <dgm:spPr/>
      <dgm:t>
        <a:bodyPr/>
        <a:lstStyle/>
        <a:p>
          <a:endParaRPr lang="es-ES" sz="700" b="1"/>
        </a:p>
      </dgm:t>
    </dgm:pt>
    <dgm:pt modelId="{7C409439-728E-47EE-A9CF-9DB54A004DD0}" type="sibTrans" cxnId="{280A11CE-EE58-4747-9095-71222586D7DC}">
      <dgm:prSet/>
      <dgm:spPr/>
      <dgm:t>
        <a:bodyPr/>
        <a:lstStyle/>
        <a:p>
          <a:endParaRPr lang="es-ES" sz="700" b="1"/>
        </a:p>
      </dgm:t>
    </dgm:pt>
    <dgm:pt modelId="{BCE9048E-F49E-4A05-8FB0-A6DFDFB4F4E5}">
      <dgm:prSet phldrT="[Texto]" custT="1"/>
      <dgm:spPr>
        <a:solidFill>
          <a:schemeClr val="accent2">
            <a:lumMod val="75000"/>
          </a:schemeClr>
        </a:solidFill>
      </dgm:spPr>
      <dgm:t>
        <a:bodyPr/>
        <a:lstStyle/>
        <a:p>
          <a:r>
            <a:rPr lang="es-ES" sz="2000" b="1" dirty="0" smtClean="0"/>
            <a:t>Certificación Ocupacional</a:t>
          </a:r>
          <a:endParaRPr lang="es-ES" sz="2000" b="1" dirty="0"/>
        </a:p>
      </dgm:t>
    </dgm:pt>
    <dgm:pt modelId="{AB4B213F-E2E4-416E-9525-F97B97CFC4EA}" type="parTrans" cxnId="{1216A755-0B64-49DE-9948-6591C8E6D70E}">
      <dgm:prSet/>
      <dgm:spPr/>
      <dgm:t>
        <a:bodyPr/>
        <a:lstStyle/>
        <a:p>
          <a:endParaRPr lang="es-ES" sz="700" b="1"/>
        </a:p>
      </dgm:t>
    </dgm:pt>
    <dgm:pt modelId="{60CB453D-C4C9-4D72-A7B6-3D48B6CE1F87}" type="sibTrans" cxnId="{1216A755-0B64-49DE-9948-6591C8E6D70E}">
      <dgm:prSet/>
      <dgm:spPr/>
      <dgm:t>
        <a:bodyPr/>
        <a:lstStyle/>
        <a:p>
          <a:endParaRPr lang="es-ES" sz="700" b="1"/>
        </a:p>
      </dgm:t>
    </dgm:pt>
    <dgm:pt modelId="{859F389F-D8CE-42AE-979C-9D2653124C9D}">
      <dgm:prSet phldrT="[Texto]" custT="1"/>
      <dgm:spPr>
        <a:solidFill>
          <a:srgbClr val="F08714"/>
        </a:solidFill>
      </dgm:spPr>
      <dgm:t>
        <a:bodyPr/>
        <a:lstStyle/>
        <a:p>
          <a:r>
            <a:rPr lang="es-ES" sz="2000" b="1" dirty="0" err="1" smtClean="0"/>
            <a:t>Emprendedurismo</a:t>
          </a:r>
          <a:endParaRPr lang="es-ES" sz="2000" b="1" dirty="0"/>
        </a:p>
      </dgm:t>
    </dgm:pt>
    <dgm:pt modelId="{137B9CA1-6E49-4CF4-B7F1-DA28C9B27CF0}" type="parTrans" cxnId="{6860E87A-9A86-4D35-A5B8-9FAD8CE85269}">
      <dgm:prSet/>
      <dgm:spPr/>
      <dgm:t>
        <a:bodyPr/>
        <a:lstStyle/>
        <a:p>
          <a:endParaRPr lang="es-ES" sz="1050" b="1"/>
        </a:p>
      </dgm:t>
    </dgm:pt>
    <dgm:pt modelId="{20488C95-2B6A-48A1-A466-107F824B8404}" type="sibTrans" cxnId="{6860E87A-9A86-4D35-A5B8-9FAD8CE85269}">
      <dgm:prSet/>
      <dgm:spPr/>
      <dgm:t>
        <a:bodyPr/>
        <a:lstStyle/>
        <a:p>
          <a:endParaRPr lang="es-ES" sz="1050" b="1"/>
        </a:p>
      </dgm:t>
    </dgm:pt>
    <dgm:pt modelId="{FCD7A847-5A83-4496-936A-1907BFEF9325}">
      <dgm:prSet phldrT="[Texto]" custT="1"/>
      <dgm:spPr>
        <a:solidFill>
          <a:schemeClr val="accent6">
            <a:lumMod val="50000"/>
          </a:schemeClr>
        </a:solidFill>
      </dgm:spPr>
      <dgm:t>
        <a:bodyPr/>
        <a:lstStyle/>
        <a:p>
          <a:r>
            <a:rPr lang="es-ES" sz="2000" b="1" dirty="0" smtClean="0"/>
            <a:t>Intermediación Laboral </a:t>
          </a:r>
          <a:endParaRPr lang="es-ES" sz="2000" b="1" dirty="0"/>
        </a:p>
      </dgm:t>
    </dgm:pt>
    <dgm:pt modelId="{4A13C2B3-CEB7-48AC-8574-176AB9525C73}" type="parTrans" cxnId="{675D91EE-5E73-4DC4-BAAD-B6232F530531}">
      <dgm:prSet/>
      <dgm:spPr/>
      <dgm:t>
        <a:bodyPr/>
        <a:lstStyle/>
        <a:p>
          <a:endParaRPr lang="es-ES" sz="1050" b="1"/>
        </a:p>
      </dgm:t>
    </dgm:pt>
    <dgm:pt modelId="{6043B9A1-883D-4FC8-A4F0-DC7074B99E7C}" type="sibTrans" cxnId="{675D91EE-5E73-4DC4-BAAD-B6232F530531}">
      <dgm:prSet/>
      <dgm:spPr/>
      <dgm:t>
        <a:bodyPr/>
        <a:lstStyle/>
        <a:p>
          <a:endParaRPr lang="es-ES" sz="1050" b="1"/>
        </a:p>
      </dgm:t>
    </dgm:pt>
    <dgm:pt modelId="{CC3B6091-A676-46B0-9952-A1E75F33E14B}">
      <dgm:prSet phldrT="[Texto]" custT="1"/>
      <dgm:spPr>
        <a:solidFill>
          <a:schemeClr val="tx2">
            <a:lumMod val="60000"/>
            <a:lumOff val="40000"/>
          </a:schemeClr>
        </a:solidFill>
      </dgm:spPr>
      <dgm:t>
        <a:bodyPr/>
        <a:lstStyle/>
        <a:p>
          <a:r>
            <a:rPr lang="es-ES" sz="2000" b="1" dirty="0" smtClean="0"/>
            <a:t>Asesoramiento integral sobre los derechos laborales </a:t>
          </a:r>
          <a:endParaRPr lang="es-ES" sz="2000" b="1" dirty="0"/>
        </a:p>
      </dgm:t>
    </dgm:pt>
    <dgm:pt modelId="{BF365A14-7BA8-4F2E-B48F-6A1625421091}" type="parTrans" cxnId="{17E138D4-3569-4BFE-9F0B-D318BF5A09BE}">
      <dgm:prSet/>
      <dgm:spPr/>
      <dgm:t>
        <a:bodyPr/>
        <a:lstStyle/>
        <a:p>
          <a:endParaRPr lang="es-ES" sz="1050" b="1"/>
        </a:p>
      </dgm:t>
    </dgm:pt>
    <dgm:pt modelId="{D938881C-0975-475C-B6F8-C55CC63FB727}" type="sibTrans" cxnId="{17E138D4-3569-4BFE-9F0B-D318BF5A09BE}">
      <dgm:prSet/>
      <dgm:spPr/>
      <dgm:t>
        <a:bodyPr/>
        <a:lstStyle/>
        <a:p>
          <a:endParaRPr lang="es-ES" sz="1050" b="1"/>
        </a:p>
      </dgm:t>
    </dgm:pt>
    <dgm:pt modelId="{11AC322C-556A-4187-A274-9EE7919C3FEA}" type="pres">
      <dgm:prSet presAssocID="{6FCAA411-F556-4EBA-BF9A-4D7ADB652E31}" presName="Name0" presStyleCnt="0">
        <dgm:presLayoutVars>
          <dgm:chMax val="7"/>
          <dgm:chPref val="7"/>
          <dgm:dir/>
        </dgm:presLayoutVars>
      </dgm:prSet>
      <dgm:spPr/>
      <dgm:t>
        <a:bodyPr/>
        <a:lstStyle/>
        <a:p>
          <a:endParaRPr lang="es-ES"/>
        </a:p>
      </dgm:t>
    </dgm:pt>
    <dgm:pt modelId="{B389F183-3CC9-485A-B030-DD96C7108C0C}" type="pres">
      <dgm:prSet presAssocID="{6FCAA411-F556-4EBA-BF9A-4D7ADB652E31}" presName="Name1" presStyleCnt="0"/>
      <dgm:spPr/>
    </dgm:pt>
    <dgm:pt modelId="{DB3CC9B4-AB57-439A-8FAB-BFABB6944451}" type="pres">
      <dgm:prSet presAssocID="{6FCAA411-F556-4EBA-BF9A-4D7ADB652E31}" presName="cycle" presStyleCnt="0"/>
      <dgm:spPr/>
    </dgm:pt>
    <dgm:pt modelId="{BF1BBCAC-69DF-4B83-B9C8-EAFCA2EDF416}" type="pres">
      <dgm:prSet presAssocID="{6FCAA411-F556-4EBA-BF9A-4D7ADB652E31}" presName="srcNode" presStyleLbl="node1" presStyleIdx="0" presStyleCnt="5"/>
      <dgm:spPr/>
    </dgm:pt>
    <dgm:pt modelId="{4508CCE6-07D2-4817-8EEC-B8DA80AE73CF}" type="pres">
      <dgm:prSet presAssocID="{6FCAA411-F556-4EBA-BF9A-4D7ADB652E31}" presName="conn" presStyleLbl="parChTrans1D2" presStyleIdx="0" presStyleCnt="1"/>
      <dgm:spPr/>
      <dgm:t>
        <a:bodyPr/>
        <a:lstStyle/>
        <a:p>
          <a:endParaRPr lang="es-ES"/>
        </a:p>
      </dgm:t>
    </dgm:pt>
    <dgm:pt modelId="{6E06433C-FC87-4558-84BA-793F5C31A2EF}" type="pres">
      <dgm:prSet presAssocID="{6FCAA411-F556-4EBA-BF9A-4D7ADB652E31}" presName="extraNode" presStyleLbl="node1" presStyleIdx="0" presStyleCnt="5"/>
      <dgm:spPr/>
    </dgm:pt>
    <dgm:pt modelId="{7EBBF2A4-2E2D-473C-9DB7-679828F8BF01}" type="pres">
      <dgm:prSet presAssocID="{6FCAA411-F556-4EBA-BF9A-4D7ADB652E31}" presName="dstNode" presStyleLbl="node1" presStyleIdx="0" presStyleCnt="5"/>
      <dgm:spPr/>
    </dgm:pt>
    <dgm:pt modelId="{466F58BA-98AE-4224-8A9C-BAAE5D806C6E}" type="pres">
      <dgm:prSet presAssocID="{45783179-B96F-4985-935E-3E021D70DB0D}" presName="text_1" presStyleLbl="node1" presStyleIdx="0" presStyleCnt="5">
        <dgm:presLayoutVars>
          <dgm:bulletEnabled val="1"/>
        </dgm:presLayoutVars>
      </dgm:prSet>
      <dgm:spPr/>
      <dgm:t>
        <a:bodyPr/>
        <a:lstStyle/>
        <a:p>
          <a:endParaRPr lang="es-ES"/>
        </a:p>
      </dgm:t>
    </dgm:pt>
    <dgm:pt modelId="{462D11C3-736F-4755-AF18-C44A896807C7}" type="pres">
      <dgm:prSet presAssocID="{45783179-B96F-4985-935E-3E021D70DB0D}" presName="accent_1" presStyleCnt="0"/>
      <dgm:spPr/>
    </dgm:pt>
    <dgm:pt modelId="{D7C8C66E-EC30-460A-901F-BD089C4F8EF5}" type="pres">
      <dgm:prSet presAssocID="{45783179-B96F-4985-935E-3E021D70DB0D}" presName="accentRepeatNode" presStyleLbl="solidFgAcc1" presStyleIdx="0" presStyleCnt="5"/>
      <dgm:spPr/>
    </dgm:pt>
    <dgm:pt modelId="{7D3B6600-6F6F-4B3B-9729-89DFA78C58ED}" type="pres">
      <dgm:prSet presAssocID="{BCE9048E-F49E-4A05-8FB0-A6DFDFB4F4E5}" presName="text_2" presStyleLbl="node1" presStyleIdx="1" presStyleCnt="5">
        <dgm:presLayoutVars>
          <dgm:bulletEnabled val="1"/>
        </dgm:presLayoutVars>
      </dgm:prSet>
      <dgm:spPr/>
      <dgm:t>
        <a:bodyPr/>
        <a:lstStyle/>
        <a:p>
          <a:endParaRPr lang="es-ES"/>
        </a:p>
      </dgm:t>
    </dgm:pt>
    <dgm:pt modelId="{D4DAE019-574D-48B3-9471-91DFF524434F}" type="pres">
      <dgm:prSet presAssocID="{BCE9048E-F49E-4A05-8FB0-A6DFDFB4F4E5}" presName="accent_2" presStyleCnt="0"/>
      <dgm:spPr/>
    </dgm:pt>
    <dgm:pt modelId="{0ED65A38-63F3-43E3-AF79-E75B63A949C5}" type="pres">
      <dgm:prSet presAssocID="{BCE9048E-F49E-4A05-8FB0-A6DFDFB4F4E5}" presName="accentRepeatNode" presStyleLbl="solidFgAcc1" presStyleIdx="1" presStyleCnt="5"/>
      <dgm:spPr/>
    </dgm:pt>
    <dgm:pt modelId="{B26312AE-1509-45D7-B3D5-2104584987D9}" type="pres">
      <dgm:prSet presAssocID="{859F389F-D8CE-42AE-979C-9D2653124C9D}" presName="text_3" presStyleLbl="node1" presStyleIdx="2" presStyleCnt="5">
        <dgm:presLayoutVars>
          <dgm:bulletEnabled val="1"/>
        </dgm:presLayoutVars>
      </dgm:prSet>
      <dgm:spPr/>
      <dgm:t>
        <a:bodyPr/>
        <a:lstStyle/>
        <a:p>
          <a:endParaRPr lang="es-ES"/>
        </a:p>
      </dgm:t>
    </dgm:pt>
    <dgm:pt modelId="{295298B6-C905-4D1C-924D-E89CEF0BFFEA}" type="pres">
      <dgm:prSet presAssocID="{859F389F-D8CE-42AE-979C-9D2653124C9D}" presName="accent_3" presStyleCnt="0"/>
      <dgm:spPr/>
    </dgm:pt>
    <dgm:pt modelId="{44FCD130-2B05-4CD9-9A34-0F7123B3E757}" type="pres">
      <dgm:prSet presAssocID="{859F389F-D8CE-42AE-979C-9D2653124C9D}" presName="accentRepeatNode" presStyleLbl="solidFgAcc1" presStyleIdx="2" presStyleCnt="5"/>
      <dgm:spPr/>
    </dgm:pt>
    <dgm:pt modelId="{5976D0FD-7961-49F3-B178-830D5154C6DB}" type="pres">
      <dgm:prSet presAssocID="{FCD7A847-5A83-4496-936A-1907BFEF9325}" presName="text_4" presStyleLbl="node1" presStyleIdx="3" presStyleCnt="5">
        <dgm:presLayoutVars>
          <dgm:bulletEnabled val="1"/>
        </dgm:presLayoutVars>
      </dgm:prSet>
      <dgm:spPr/>
      <dgm:t>
        <a:bodyPr/>
        <a:lstStyle/>
        <a:p>
          <a:endParaRPr lang="es-ES"/>
        </a:p>
      </dgm:t>
    </dgm:pt>
    <dgm:pt modelId="{EF1E57C0-AB78-4EDA-80B0-812E126ED282}" type="pres">
      <dgm:prSet presAssocID="{FCD7A847-5A83-4496-936A-1907BFEF9325}" presName="accent_4" presStyleCnt="0"/>
      <dgm:spPr/>
    </dgm:pt>
    <dgm:pt modelId="{586CA55C-5707-4C4B-934F-C90793D09170}" type="pres">
      <dgm:prSet presAssocID="{FCD7A847-5A83-4496-936A-1907BFEF9325}" presName="accentRepeatNode" presStyleLbl="solidFgAcc1" presStyleIdx="3" presStyleCnt="5"/>
      <dgm:spPr/>
    </dgm:pt>
    <dgm:pt modelId="{82907F4A-268A-4172-83FE-4F3A0F517124}" type="pres">
      <dgm:prSet presAssocID="{CC3B6091-A676-46B0-9952-A1E75F33E14B}" presName="text_5" presStyleLbl="node1" presStyleIdx="4" presStyleCnt="5">
        <dgm:presLayoutVars>
          <dgm:bulletEnabled val="1"/>
        </dgm:presLayoutVars>
      </dgm:prSet>
      <dgm:spPr/>
      <dgm:t>
        <a:bodyPr/>
        <a:lstStyle/>
        <a:p>
          <a:endParaRPr lang="es-ES"/>
        </a:p>
      </dgm:t>
    </dgm:pt>
    <dgm:pt modelId="{6D69E1D0-D602-4C1A-9301-FE45A6557EF7}" type="pres">
      <dgm:prSet presAssocID="{CC3B6091-A676-46B0-9952-A1E75F33E14B}" presName="accent_5" presStyleCnt="0"/>
      <dgm:spPr/>
    </dgm:pt>
    <dgm:pt modelId="{C178792F-2596-42E0-9B6F-F32931ABADED}" type="pres">
      <dgm:prSet presAssocID="{CC3B6091-A676-46B0-9952-A1E75F33E14B}" presName="accentRepeatNode" presStyleLbl="solidFgAcc1" presStyleIdx="4" presStyleCnt="5"/>
      <dgm:spPr/>
    </dgm:pt>
  </dgm:ptLst>
  <dgm:cxnLst>
    <dgm:cxn modelId="{85914013-8C55-4716-A3F9-E465D2E3EFEF}" type="presOf" srcId="{BCE9048E-F49E-4A05-8FB0-A6DFDFB4F4E5}" destId="{7D3B6600-6F6F-4B3B-9729-89DFA78C58ED}" srcOrd="0" destOrd="0" presId="urn:microsoft.com/office/officeart/2008/layout/VerticalCurvedList"/>
    <dgm:cxn modelId="{675D91EE-5E73-4DC4-BAAD-B6232F530531}" srcId="{6FCAA411-F556-4EBA-BF9A-4D7ADB652E31}" destId="{FCD7A847-5A83-4496-936A-1907BFEF9325}" srcOrd="3" destOrd="0" parTransId="{4A13C2B3-CEB7-48AC-8574-176AB9525C73}" sibTransId="{6043B9A1-883D-4FC8-A4F0-DC7074B99E7C}"/>
    <dgm:cxn modelId="{34C55AFE-EAF7-4617-AA7B-D90486EF1D22}" type="presOf" srcId="{6FCAA411-F556-4EBA-BF9A-4D7ADB652E31}" destId="{11AC322C-556A-4187-A274-9EE7919C3FEA}" srcOrd="0" destOrd="0" presId="urn:microsoft.com/office/officeart/2008/layout/VerticalCurvedList"/>
    <dgm:cxn modelId="{754F62BF-F287-4C0E-9D81-11C253690B1F}" type="presOf" srcId="{859F389F-D8CE-42AE-979C-9D2653124C9D}" destId="{B26312AE-1509-45D7-B3D5-2104584987D9}" srcOrd="0" destOrd="0" presId="urn:microsoft.com/office/officeart/2008/layout/VerticalCurvedList"/>
    <dgm:cxn modelId="{280A11CE-EE58-4747-9095-71222586D7DC}" srcId="{6FCAA411-F556-4EBA-BF9A-4D7ADB652E31}" destId="{45783179-B96F-4985-935E-3E021D70DB0D}" srcOrd="0" destOrd="0" parTransId="{5EF49534-E1E3-49AE-A8EC-B85B4EC31C34}" sibTransId="{7C409439-728E-47EE-A9CF-9DB54A004DD0}"/>
    <dgm:cxn modelId="{F2D6447A-ACB6-40EF-BCB3-CE0FFC81D0D7}" type="presOf" srcId="{45783179-B96F-4985-935E-3E021D70DB0D}" destId="{466F58BA-98AE-4224-8A9C-BAAE5D806C6E}" srcOrd="0" destOrd="0" presId="urn:microsoft.com/office/officeart/2008/layout/VerticalCurvedList"/>
    <dgm:cxn modelId="{16BA57EA-2AEB-49A1-9D5D-EA7FA4C4B9D5}" type="presOf" srcId="{CC3B6091-A676-46B0-9952-A1E75F33E14B}" destId="{82907F4A-268A-4172-83FE-4F3A0F517124}" srcOrd="0" destOrd="0" presId="urn:microsoft.com/office/officeart/2008/layout/VerticalCurvedList"/>
    <dgm:cxn modelId="{6860E87A-9A86-4D35-A5B8-9FAD8CE85269}" srcId="{6FCAA411-F556-4EBA-BF9A-4D7ADB652E31}" destId="{859F389F-D8CE-42AE-979C-9D2653124C9D}" srcOrd="2" destOrd="0" parTransId="{137B9CA1-6E49-4CF4-B7F1-DA28C9B27CF0}" sibTransId="{20488C95-2B6A-48A1-A466-107F824B8404}"/>
    <dgm:cxn modelId="{A18CB1D0-1A2B-4569-8F4E-AA278FDBBE87}" type="presOf" srcId="{7C409439-728E-47EE-A9CF-9DB54A004DD0}" destId="{4508CCE6-07D2-4817-8EEC-B8DA80AE73CF}" srcOrd="0" destOrd="0" presId="urn:microsoft.com/office/officeart/2008/layout/VerticalCurvedList"/>
    <dgm:cxn modelId="{1216A755-0B64-49DE-9948-6591C8E6D70E}" srcId="{6FCAA411-F556-4EBA-BF9A-4D7ADB652E31}" destId="{BCE9048E-F49E-4A05-8FB0-A6DFDFB4F4E5}" srcOrd="1" destOrd="0" parTransId="{AB4B213F-E2E4-416E-9525-F97B97CFC4EA}" sibTransId="{60CB453D-C4C9-4D72-A7B6-3D48B6CE1F87}"/>
    <dgm:cxn modelId="{17E138D4-3569-4BFE-9F0B-D318BF5A09BE}" srcId="{6FCAA411-F556-4EBA-BF9A-4D7ADB652E31}" destId="{CC3B6091-A676-46B0-9952-A1E75F33E14B}" srcOrd="4" destOrd="0" parTransId="{BF365A14-7BA8-4F2E-B48F-6A1625421091}" sibTransId="{D938881C-0975-475C-B6F8-C55CC63FB727}"/>
    <dgm:cxn modelId="{CFA2426B-1D9D-4E37-A113-4049CE8B0C53}" type="presOf" srcId="{FCD7A847-5A83-4496-936A-1907BFEF9325}" destId="{5976D0FD-7961-49F3-B178-830D5154C6DB}" srcOrd="0" destOrd="0" presId="urn:microsoft.com/office/officeart/2008/layout/VerticalCurvedList"/>
    <dgm:cxn modelId="{FCF646A2-EA29-4D53-8F1D-2F9898CAC32D}" type="presParOf" srcId="{11AC322C-556A-4187-A274-9EE7919C3FEA}" destId="{B389F183-3CC9-485A-B030-DD96C7108C0C}" srcOrd="0" destOrd="0" presId="urn:microsoft.com/office/officeart/2008/layout/VerticalCurvedList"/>
    <dgm:cxn modelId="{60C7494E-A3A5-4B9D-9234-210BA965C732}" type="presParOf" srcId="{B389F183-3CC9-485A-B030-DD96C7108C0C}" destId="{DB3CC9B4-AB57-439A-8FAB-BFABB6944451}" srcOrd="0" destOrd="0" presId="urn:microsoft.com/office/officeart/2008/layout/VerticalCurvedList"/>
    <dgm:cxn modelId="{72E7D4EE-8A79-4BAC-BC31-144BC88947CF}" type="presParOf" srcId="{DB3CC9B4-AB57-439A-8FAB-BFABB6944451}" destId="{BF1BBCAC-69DF-4B83-B9C8-EAFCA2EDF416}" srcOrd="0" destOrd="0" presId="urn:microsoft.com/office/officeart/2008/layout/VerticalCurvedList"/>
    <dgm:cxn modelId="{BE11CBFB-E47A-4C48-A010-188CAD5E2A28}" type="presParOf" srcId="{DB3CC9B4-AB57-439A-8FAB-BFABB6944451}" destId="{4508CCE6-07D2-4817-8EEC-B8DA80AE73CF}" srcOrd="1" destOrd="0" presId="urn:microsoft.com/office/officeart/2008/layout/VerticalCurvedList"/>
    <dgm:cxn modelId="{45ABB13B-4DFE-44D4-9C43-D8703F9ACB8E}" type="presParOf" srcId="{DB3CC9B4-AB57-439A-8FAB-BFABB6944451}" destId="{6E06433C-FC87-4558-84BA-793F5C31A2EF}" srcOrd="2" destOrd="0" presId="urn:microsoft.com/office/officeart/2008/layout/VerticalCurvedList"/>
    <dgm:cxn modelId="{54F03DAC-A9D7-4A78-AC12-B1EF6C35EF01}" type="presParOf" srcId="{DB3CC9B4-AB57-439A-8FAB-BFABB6944451}" destId="{7EBBF2A4-2E2D-473C-9DB7-679828F8BF01}" srcOrd="3" destOrd="0" presId="urn:microsoft.com/office/officeart/2008/layout/VerticalCurvedList"/>
    <dgm:cxn modelId="{A23D2318-8868-4865-9D77-F7AA43D012BB}" type="presParOf" srcId="{B389F183-3CC9-485A-B030-DD96C7108C0C}" destId="{466F58BA-98AE-4224-8A9C-BAAE5D806C6E}" srcOrd="1" destOrd="0" presId="urn:microsoft.com/office/officeart/2008/layout/VerticalCurvedList"/>
    <dgm:cxn modelId="{CC4A02CD-21E8-4B3F-A910-D756502D3172}" type="presParOf" srcId="{B389F183-3CC9-485A-B030-DD96C7108C0C}" destId="{462D11C3-736F-4755-AF18-C44A896807C7}" srcOrd="2" destOrd="0" presId="urn:microsoft.com/office/officeart/2008/layout/VerticalCurvedList"/>
    <dgm:cxn modelId="{1227DE8A-702D-46FF-9B0D-29F1400AB9DC}" type="presParOf" srcId="{462D11C3-736F-4755-AF18-C44A896807C7}" destId="{D7C8C66E-EC30-460A-901F-BD089C4F8EF5}" srcOrd="0" destOrd="0" presId="urn:microsoft.com/office/officeart/2008/layout/VerticalCurvedList"/>
    <dgm:cxn modelId="{E0D48E35-82A4-45F4-84D8-5C37F09B7167}" type="presParOf" srcId="{B389F183-3CC9-485A-B030-DD96C7108C0C}" destId="{7D3B6600-6F6F-4B3B-9729-89DFA78C58ED}" srcOrd="3" destOrd="0" presId="urn:microsoft.com/office/officeart/2008/layout/VerticalCurvedList"/>
    <dgm:cxn modelId="{474425E9-E11B-49ED-A0DB-55FECD3923E2}" type="presParOf" srcId="{B389F183-3CC9-485A-B030-DD96C7108C0C}" destId="{D4DAE019-574D-48B3-9471-91DFF524434F}" srcOrd="4" destOrd="0" presId="urn:microsoft.com/office/officeart/2008/layout/VerticalCurvedList"/>
    <dgm:cxn modelId="{7CAC7F20-1AD1-4BA5-BDFE-5B78D47F18B5}" type="presParOf" srcId="{D4DAE019-574D-48B3-9471-91DFF524434F}" destId="{0ED65A38-63F3-43E3-AF79-E75B63A949C5}" srcOrd="0" destOrd="0" presId="urn:microsoft.com/office/officeart/2008/layout/VerticalCurvedList"/>
    <dgm:cxn modelId="{6BF6415A-BE99-425E-B837-BFAEA0CFF7B0}" type="presParOf" srcId="{B389F183-3CC9-485A-B030-DD96C7108C0C}" destId="{B26312AE-1509-45D7-B3D5-2104584987D9}" srcOrd="5" destOrd="0" presId="urn:microsoft.com/office/officeart/2008/layout/VerticalCurvedList"/>
    <dgm:cxn modelId="{DEA654FF-26D1-46C9-BA1E-3608C3DA4A6F}" type="presParOf" srcId="{B389F183-3CC9-485A-B030-DD96C7108C0C}" destId="{295298B6-C905-4D1C-924D-E89CEF0BFFEA}" srcOrd="6" destOrd="0" presId="urn:microsoft.com/office/officeart/2008/layout/VerticalCurvedList"/>
    <dgm:cxn modelId="{9B7B2FA5-02C9-47B1-AE98-087223ECA394}" type="presParOf" srcId="{295298B6-C905-4D1C-924D-E89CEF0BFFEA}" destId="{44FCD130-2B05-4CD9-9A34-0F7123B3E757}" srcOrd="0" destOrd="0" presId="urn:microsoft.com/office/officeart/2008/layout/VerticalCurvedList"/>
    <dgm:cxn modelId="{657920DC-C131-4111-8DE2-957048730A2D}" type="presParOf" srcId="{B389F183-3CC9-485A-B030-DD96C7108C0C}" destId="{5976D0FD-7961-49F3-B178-830D5154C6DB}" srcOrd="7" destOrd="0" presId="urn:microsoft.com/office/officeart/2008/layout/VerticalCurvedList"/>
    <dgm:cxn modelId="{410D5DC1-2C39-42C5-B9F3-1443F61117FB}" type="presParOf" srcId="{B389F183-3CC9-485A-B030-DD96C7108C0C}" destId="{EF1E57C0-AB78-4EDA-80B0-812E126ED282}" srcOrd="8" destOrd="0" presId="urn:microsoft.com/office/officeart/2008/layout/VerticalCurvedList"/>
    <dgm:cxn modelId="{605192CB-F610-4D20-855D-4E42DBF27E61}" type="presParOf" srcId="{EF1E57C0-AB78-4EDA-80B0-812E126ED282}" destId="{586CA55C-5707-4C4B-934F-C90793D09170}" srcOrd="0" destOrd="0" presId="urn:microsoft.com/office/officeart/2008/layout/VerticalCurvedList"/>
    <dgm:cxn modelId="{AE95C1C5-3118-4E04-A90D-58F215B69051}" type="presParOf" srcId="{B389F183-3CC9-485A-B030-DD96C7108C0C}" destId="{82907F4A-268A-4172-83FE-4F3A0F517124}" srcOrd="9" destOrd="0" presId="urn:microsoft.com/office/officeart/2008/layout/VerticalCurvedList"/>
    <dgm:cxn modelId="{2D88C45B-C9A5-433C-8BF0-80410FB18D05}" type="presParOf" srcId="{B389F183-3CC9-485A-B030-DD96C7108C0C}" destId="{6D69E1D0-D602-4C1A-9301-FE45A6557EF7}" srcOrd="10" destOrd="0" presId="urn:microsoft.com/office/officeart/2008/layout/VerticalCurvedList"/>
    <dgm:cxn modelId="{76109D4B-54CB-4D16-BC77-BEDD6C2BD1EB}" type="presParOf" srcId="{6D69E1D0-D602-4C1A-9301-FE45A6557EF7}" destId="{C178792F-2596-42E0-9B6F-F32931ABADE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75D26C2-776E-4505-88DB-180C91FA1DE5}"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8EBA5DAA-B42E-41F6-9B6A-3DB210FEF642}">
      <dgm:prSet phldrT="[Texto]" custT="1"/>
      <dgm:spPr/>
      <dgm:t>
        <a:bodyPr/>
        <a:lstStyle/>
        <a:p>
          <a:pPr>
            <a:buFont typeface="Wingdings" panose="05000000000000000000" pitchFamily="2" charset="2"/>
            <a:buNone/>
          </a:pPr>
          <a:r>
            <a:rPr lang="es-PY" sz="1400" b="1" u="sng" dirty="0">
              <a:solidFill>
                <a:srgbClr val="002060"/>
              </a:solidFill>
            </a:rPr>
            <a:t>Plataforma e-</a:t>
          </a:r>
          <a:r>
            <a:rPr lang="es-PY" sz="1400" b="1" u="sng" dirty="0" err="1">
              <a:solidFill>
                <a:srgbClr val="002060"/>
              </a:solidFill>
            </a:rPr>
            <a:t>learning</a:t>
          </a:r>
          <a:r>
            <a:rPr lang="es-PY" sz="1400" b="1" u="sng" dirty="0">
              <a:solidFill>
                <a:srgbClr val="002060"/>
              </a:solidFill>
            </a:rPr>
            <a:t>.   </a:t>
          </a:r>
        </a:p>
        <a:p>
          <a:pPr>
            <a:buFont typeface="Wingdings" panose="05000000000000000000" pitchFamily="2" charset="2"/>
            <a:buNone/>
          </a:pPr>
          <a:r>
            <a:rPr lang="es-PY" sz="1400" dirty="0">
              <a:solidFill>
                <a:srgbClr val="002060"/>
              </a:solidFill>
            </a:rPr>
            <a:t>99 Cursos . Año  2020/21. 60  Cursos desarrollados  (30 alumnos por curso)</a:t>
          </a:r>
        </a:p>
        <a:p>
          <a:pPr>
            <a:buFont typeface="Wingdings" panose="05000000000000000000" pitchFamily="2" charset="2"/>
            <a:buNone/>
          </a:pPr>
          <a:r>
            <a:rPr lang="es-PY" sz="1400" dirty="0">
              <a:solidFill>
                <a:srgbClr val="002060"/>
              </a:solidFill>
            </a:rPr>
            <a:t>Egresados: </a:t>
          </a:r>
          <a:r>
            <a:rPr lang="es-PY" sz="1400" dirty="0" smtClean="0">
              <a:solidFill>
                <a:srgbClr val="002060"/>
              </a:solidFill>
            </a:rPr>
            <a:t>3.826</a:t>
          </a:r>
          <a:endParaRPr lang="es-PY" sz="1400" dirty="0">
            <a:solidFill>
              <a:srgbClr val="002060"/>
            </a:solidFill>
          </a:endParaRPr>
        </a:p>
        <a:p>
          <a:pPr>
            <a:buFont typeface="Wingdings" panose="05000000000000000000" pitchFamily="2" charset="2"/>
            <a:buNone/>
          </a:pPr>
          <a:r>
            <a:rPr lang="es-PY" sz="1400" b="1" u="sng" dirty="0">
              <a:solidFill>
                <a:srgbClr val="002060"/>
              </a:solidFill>
            </a:rPr>
            <a:t>Intervenciones y capacitaciones en territorio:</a:t>
          </a:r>
          <a:endParaRPr lang="en-US" sz="1400" b="1" u="sng" dirty="0">
            <a:solidFill>
              <a:srgbClr val="002060"/>
            </a:solidFill>
          </a:endParaRPr>
        </a:p>
      </dgm:t>
    </dgm:pt>
    <dgm:pt modelId="{2E79BE95-9D42-4A8F-A010-FABBF4D5CD37}" type="parTrans" cxnId="{86FF88EE-83BB-4D6B-A96C-354601C64E7A}">
      <dgm:prSet/>
      <dgm:spPr/>
      <dgm:t>
        <a:bodyPr/>
        <a:lstStyle/>
        <a:p>
          <a:endParaRPr lang="en-US" sz="4400"/>
        </a:p>
      </dgm:t>
    </dgm:pt>
    <dgm:pt modelId="{5C2B1789-05BC-4E8B-B49F-6BEDA5E2118E}" type="sibTrans" cxnId="{86FF88EE-83BB-4D6B-A96C-354601C64E7A}">
      <dgm:prSet/>
      <dgm:spPr/>
      <dgm:t>
        <a:bodyPr/>
        <a:lstStyle/>
        <a:p>
          <a:endParaRPr lang="en-US" sz="4400"/>
        </a:p>
      </dgm:t>
    </dgm:pt>
    <dgm:pt modelId="{E28A3E14-78BC-4B87-957A-507FD415E491}">
      <dgm:prSet phldrT="[Texto]" custT="1"/>
      <dgm:spPr/>
      <dgm:t>
        <a:bodyPr/>
        <a:lstStyle/>
        <a:p>
          <a:pPr>
            <a:buFont typeface="Wingdings" panose="05000000000000000000" pitchFamily="2" charset="2"/>
            <a:buChar char="ü"/>
          </a:pPr>
          <a:r>
            <a:rPr lang="es-PY" sz="1400" dirty="0">
              <a:solidFill>
                <a:srgbClr val="002060"/>
              </a:solidFill>
            </a:rPr>
            <a:t>Plataforma inclusiva </a:t>
          </a:r>
          <a:r>
            <a:rPr lang="es-PY" sz="1400" dirty="0" err="1">
              <a:solidFill>
                <a:srgbClr val="002060"/>
              </a:solidFill>
            </a:rPr>
            <a:t>Talent</a:t>
          </a:r>
          <a:r>
            <a:rPr lang="es-PY" sz="1400" dirty="0">
              <a:solidFill>
                <a:srgbClr val="002060"/>
              </a:solidFill>
            </a:rPr>
            <a:t> con  la Fundación </a:t>
          </a:r>
          <a:r>
            <a:rPr lang="es-PY" sz="1400" dirty="0" err="1">
              <a:solidFill>
                <a:srgbClr val="002060"/>
              </a:solidFill>
            </a:rPr>
            <a:t>Saraki</a:t>
          </a:r>
          <a:r>
            <a:rPr lang="es-PY" sz="1400" dirty="0">
              <a:solidFill>
                <a:srgbClr val="002060"/>
              </a:solidFill>
            </a:rPr>
            <a:t>.  Egresados: 170</a:t>
          </a:r>
          <a:endParaRPr lang="en-US" sz="1400" dirty="0">
            <a:solidFill>
              <a:srgbClr val="002060"/>
            </a:solidFill>
          </a:endParaRPr>
        </a:p>
      </dgm:t>
    </dgm:pt>
    <dgm:pt modelId="{A9E4943A-F54C-440D-9D08-F7E174EB51C7}" type="parTrans" cxnId="{F9304F43-B879-44C3-B4DA-40A838F982F0}">
      <dgm:prSet/>
      <dgm:spPr/>
      <dgm:t>
        <a:bodyPr/>
        <a:lstStyle/>
        <a:p>
          <a:endParaRPr lang="en-US" sz="4400"/>
        </a:p>
      </dgm:t>
    </dgm:pt>
    <dgm:pt modelId="{0FE54AE2-C44D-4119-B64A-428AF0870E06}" type="sibTrans" cxnId="{F9304F43-B879-44C3-B4DA-40A838F982F0}">
      <dgm:prSet/>
      <dgm:spPr/>
      <dgm:t>
        <a:bodyPr/>
        <a:lstStyle/>
        <a:p>
          <a:endParaRPr lang="en-US" sz="4400"/>
        </a:p>
      </dgm:t>
    </dgm:pt>
    <dgm:pt modelId="{F48D71E2-144B-4F34-8A39-FE02501956CC}">
      <dgm:prSet phldrT="[Texto]" custT="1"/>
      <dgm:spPr/>
      <dgm:t>
        <a:bodyPr/>
        <a:lstStyle/>
        <a:p>
          <a:pPr>
            <a:buFont typeface="Wingdings" panose="05000000000000000000" pitchFamily="2" charset="2"/>
            <a:buChar char="ü"/>
          </a:pPr>
          <a:r>
            <a:rPr lang="es-PY" sz="1400" dirty="0">
              <a:solidFill>
                <a:srgbClr val="002060"/>
              </a:solidFill>
            </a:rPr>
            <a:t>Programa Guía Emprende . Mas de 1.600 líderes emprendedores capacitados.</a:t>
          </a:r>
          <a:endParaRPr lang="en-US" sz="1400" dirty="0">
            <a:solidFill>
              <a:srgbClr val="002060"/>
            </a:solidFill>
          </a:endParaRPr>
        </a:p>
      </dgm:t>
    </dgm:pt>
    <dgm:pt modelId="{D18E5F16-2EB0-4E2E-9882-C58ED58BCC2C}" type="parTrans" cxnId="{59B99AD4-5A94-4F8A-B6DA-D0E141B5A607}">
      <dgm:prSet/>
      <dgm:spPr/>
      <dgm:t>
        <a:bodyPr/>
        <a:lstStyle/>
        <a:p>
          <a:endParaRPr lang="en-US" sz="4400"/>
        </a:p>
      </dgm:t>
    </dgm:pt>
    <dgm:pt modelId="{4C6DEFB2-6161-4F14-90AF-D7A43E22C6D9}" type="sibTrans" cxnId="{59B99AD4-5A94-4F8A-B6DA-D0E141B5A607}">
      <dgm:prSet/>
      <dgm:spPr/>
      <dgm:t>
        <a:bodyPr/>
        <a:lstStyle/>
        <a:p>
          <a:endParaRPr lang="en-US" sz="4400"/>
        </a:p>
      </dgm:t>
    </dgm:pt>
    <dgm:pt modelId="{75B90464-EFC0-4603-BF9D-6E25773CC3D4}">
      <dgm:prSet phldrT="[Texto]" custT="1"/>
      <dgm:spPr/>
      <dgm:t>
        <a:bodyPr/>
        <a:lstStyle/>
        <a:p>
          <a:pPr>
            <a:buFont typeface="Wingdings" panose="05000000000000000000" pitchFamily="2" charset="2"/>
            <a:buChar char="ü"/>
          </a:pPr>
          <a:r>
            <a:rPr lang="es-PY" sz="1400" dirty="0" err="1">
              <a:solidFill>
                <a:srgbClr val="002060"/>
              </a:solidFill>
            </a:rPr>
            <a:t>Webinars</a:t>
          </a:r>
          <a:r>
            <a:rPr lang="es-PY" sz="1400" dirty="0">
              <a:solidFill>
                <a:srgbClr val="002060"/>
              </a:solidFill>
            </a:rPr>
            <a:t> en formato zoom.</a:t>
          </a:r>
          <a:endParaRPr lang="en-US" sz="1400" dirty="0">
            <a:solidFill>
              <a:srgbClr val="002060"/>
            </a:solidFill>
          </a:endParaRPr>
        </a:p>
      </dgm:t>
    </dgm:pt>
    <dgm:pt modelId="{4E959599-B458-4D3E-9AE6-88E62DB21916}" type="parTrans" cxnId="{6DD15DB1-BCF7-4195-9DF0-AAFD20083456}">
      <dgm:prSet/>
      <dgm:spPr/>
      <dgm:t>
        <a:bodyPr/>
        <a:lstStyle/>
        <a:p>
          <a:endParaRPr lang="en-US" sz="4400"/>
        </a:p>
      </dgm:t>
    </dgm:pt>
    <dgm:pt modelId="{900FD787-398B-4A40-B559-9D56C985B1F3}" type="sibTrans" cxnId="{6DD15DB1-BCF7-4195-9DF0-AAFD20083456}">
      <dgm:prSet/>
      <dgm:spPr/>
      <dgm:t>
        <a:bodyPr/>
        <a:lstStyle/>
        <a:p>
          <a:endParaRPr lang="en-US" sz="4400"/>
        </a:p>
      </dgm:t>
    </dgm:pt>
    <dgm:pt modelId="{FF05FCC4-5D37-4250-BB08-A15B62189AEC}">
      <dgm:prSet phldrT="[Texto]" custT="1"/>
      <dgm:spPr>
        <a:solidFill>
          <a:srgbClr val="002060"/>
        </a:solidFill>
      </dgm:spPr>
      <dgm:t>
        <a:bodyPr/>
        <a:lstStyle/>
        <a:p>
          <a:r>
            <a:rPr lang="es-PY" sz="1800" dirty="0"/>
            <a:t>Para la campaña utilizamos las siguientes plataformas:</a:t>
          </a:r>
          <a:endParaRPr lang="en-US" sz="1800" dirty="0"/>
        </a:p>
      </dgm:t>
    </dgm:pt>
    <dgm:pt modelId="{91BCA999-3A22-4628-9DC9-61CFE6E198AB}" type="parTrans" cxnId="{AE15E3F2-41D5-4090-A5FF-33D1E07CF112}">
      <dgm:prSet/>
      <dgm:spPr/>
      <dgm:t>
        <a:bodyPr/>
        <a:lstStyle/>
        <a:p>
          <a:endParaRPr lang="en-US" sz="4400"/>
        </a:p>
      </dgm:t>
    </dgm:pt>
    <dgm:pt modelId="{7069A1D0-3B4A-4C39-9289-5C049B4A052E}" type="sibTrans" cxnId="{AE15E3F2-41D5-4090-A5FF-33D1E07CF112}">
      <dgm:prSet custT="1"/>
      <dgm:spPr>
        <a:noFill/>
        <a:ln w="28575">
          <a:noFill/>
        </a:ln>
      </dgm:spPr>
      <dgm:t>
        <a:bodyPr/>
        <a:lstStyle/>
        <a:p>
          <a:endParaRPr lang="en-US" sz="7200"/>
        </a:p>
      </dgm:t>
    </dgm:pt>
    <dgm:pt modelId="{CE837340-DBCC-46D7-9221-AA5FEDC23C8B}" type="pres">
      <dgm:prSet presAssocID="{275D26C2-776E-4505-88DB-180C91FA1DE5}" presName="Name0" presStyleCnt="0">
        <dgm:presLayoutVars>
          <dgm:chMax/>
          <dgm:chPref/>
          <dgm:dir/>
          <dgm:animLvl val="lvl"/>
        </dgm:presLayoutVars>
      </dgm:prSet>
      <dgm:spPr/>
      <dgm:t>
        <a:bodyPr/>
        <a:lstStyle/>
        <a:p>
          <a:endParaRPr lang="es-ES"/>
        </a:p>
      </dgm:t>
    </dgm:pt>
    <dgm:pt modelId="{EEDAE18F-8B58-4682-96AA-D7363117A744}" type="pres">
      <dgm:prSet presAssocID="{FF05FCC4-5D37-4250-BB08-A15B62189AEC}" presName="composite" presStyleCnt="0"/>
      <dgm:spPr/>
    </dgm:pt>
    <dgm:pt modelId="{0B9BE84C-CA56-45E2-84D8-1B902ADF8AA8}" type="pres">
      <dgm:prSet presAssocID="{FF05FCC4-5D37-4250-BB08-A15B62189AEC}" presName="Parent1" presStyleLbl="node1" presStyleIdx="0" presStyleCnt="2" custScaleX="154784" custScaleY="92261" custLinFactX="-13172" custLinFactNeighborX="-100000" custLinFactNeighborY="0">
        <dgm:presLayoutVars>
          <dgm:chMax val="1"/>
          <dgm:chPref val="1"/>
          <dgm:bulletEnabled val="1"/>
        </dgm:presLayoutVars>
      </dgm:prSet>
      <dgm:spPr>
        <a:prstGeom prst="flowChartAlternateProcess">
          <a:avLst/>
        </a:prstGeom>
      </dgm:spPr>
      <dgm:t>
        <a:bodyPr/>
        <a:lstStyle/>
        <a:p>
          <a:endParaRPr lang="es-ES"/>
        </a:p>
      </dgm:t>
    </dgm:pt>
    <dgm:pt modelId="{2F9F0308-EF2A-4C4B-AD9B-2A7C16299BC0}" type="pres">
      <dgm:prSet presAssocID="{FF05FCC4-5D37-4250-BB08-A15B62189AEC}" presName="Childtext1" presStyleLbl="revTx" presStyleIdx="0" presStyleCnt="1" custScaleX="218768" custScaleY="306363">
        <dgm:presLayoutVars>
          <dgm:chMax val="0"/>
          <dgm:chPref val="0"/>
          <dgm:bulletEnabled val="1"/>
        </dgm:presLayoutVars>
      </dgm:prSet>
      <dgm:spPr/>
      <dgm:t>
        <a:bodyPr/>
        <a:lstStyle/>
        <a:p>
          <a:endParaRPr lang="es-ES"/>
        </a:p>
      </dgm:t>
    </dgm:pt>
    <dgm:pt modelId="{376D72A0-C8C0-45F0-9A23-B5DAEFD2B0E7}" type="pres">
      <dgm:prSet presAssocID="{FF05FCC4-5D37-4250-BB08-A15B62189AEC}" presName="BalanceSpacing" presStyleCnt="0"/>
      <dgm:spPr/>
    </dgm:pt>
    <dgm:pt modelId="{C94ED134-C3A1-4D6F-A0B3-F28F1D2DCD50}" type="pres">
      <dgm:prSet presAssocID="{FF05FCC4-5D37-4250-BB08-A15B62189AEC}" presName="BalanceSpacing1" presStyleCnt="0"/>
      <dgm:spPr/>
    </dgm:pt>
    <dgm:pt modelId="{1CEC2F7F-7202-422E-BDD7-7075F3F95011}" type="pres">
      <dgm:prSet presAssocID="{7069A1D0-3B4A-4C39-9289-5C049B4A052E}" presName="Accent1Text" presStyleLbl="node1" presStyleIdx="1" presStyleCnt="2" custScaleX="71016" custScaleY="53222" custLinFactNeighborX="13843" custLinFactNeighborY="59646"/>
      <dgm:spPr/>
      <dgm:t>
        <a:bodyPr/>
        <a:lstStyle/>
        <a:p>
          <a:endParaRPr lang="es-ES"/>
        </a:p>
      </dgm:t>
    </dgm:pt>
  </dgm:ptLst>
  <dgm:cxnLst>
    <dgm:cxn modelId="{86FF88EE-83BB-4D6B-A96C-354601C64E7A}" srcId="{FF05FCC4-5D37-4250-BB08-A15B62189AEC}" destId="{8EBA5DAA-B42E-41F6-9B6A-3DB210FEF642}" srcOrd="0" destOrd="0" parTransId="{2E79BE95-9D42-4A8F-A010-FABBF4D5CD37}" sibTransId="{5C2B1789-05BC-4E8B-B49F-6BEDA5E2118E}"/>
    <dgm:cxn modelId="{F9304F43-B879-44C3-B4DA-40A838F982F0}" srcId="{FF05FCC4-5D37-4250-BB08-A15B62189AEC}" destId="{E28A3E14-78BC-4B87-957A-507FD415E491}" srcOrd="1" destOrd="0" parTransId="{A9E4943A-F54C-440D-9D08-F7E174EB51C7}" sibTransId="{0FE54AE2-C44D-4119-B64A-428AF0870E06}"/>
    <dgm:cxn modelId="{48A0A058-5D09-4CBC-A4B8-4437C0B7B88B}" type="presOf" srcId="{7069A1D0-3B4A-4C39-9289-5C049B4A052E}" destId="{1CEC2F7F-7202-422E-BDD7-7075F3F95011}" srcOrd="0" destOrd="0" presId="urn:microsoft.com/office/officeart/2008/layout/AlternatingHexagons"/>
    <dgm:cxn modelId="{E324B138-98B8-4583-8AD4-C8B20F30C2BC}" type="presOf" srcId="{8EBA5DAA-B42E-41F6-9B6A-3DB210FEF642}" destId="{2F9F0308-EF2A-4C4B-AD9B-2A7C16299BC0}" srcOrd="0" destOrd="0" presId="urn:microsoft.com/office/officeart/2008/layout/AlternatingHexagons"/>
    <dgm:cxn modelId="{014DE1F6-445A-44AA-999D-218D2208072A}" type="presOf" srcId="{275D26C2-776E-4505-88DB-180C91FA1DE5}" destId="{CE837340-DBCC-46D7-9221-AA5FEDC23C8B}" srcOrd="0" destOrd="0" presId="urn:microsoft.com/office/officeart/2008/layout/AlternatingHexagons"/>
    <dgm:cxn modelId="{2CEB3383-D9F9-45BE-900C-BBB6F88622DD}" type="presOf" srcId="{FF05FCC4-5D37-4250-BB08-A15B62189AEC}" destId="{0B9BE84C-CA56-45E2-84D8-1B902ADF8AA8}" srcOrd="0" destOrd="0" presId="urn:microsoft.com/office/officeart/2008/layout/AlternatingHexagons"/>
    <dgm:cxn modelId="{59B99AD4-5A94-4F8A-B6DA-D0E141B5A607}" srcId="{FF05FCC4-5D37-4250-BB08-A15B62189AEC}" destId="{F48D71E2-144B-4F34-8A39-FE02501956CC}" srcOrd="2" destOrd="0" parTransId="{D18E5F16-2EB0-4E2E-9882-C58ED58BCC2C}" sibTransId="{4C6DEFB2-6161-4F14-90AF-D7A43E22C6D9}"/>
    <dgm:cxn modelId="{458A7800-C1C7-4D3E-ABB7-71E7A5041A2F}" type="presOf" srcId="{F48D71E2-144B-4F34-8A39-FE02501956CC}" destId="{2F9F0308-EF2A-4C4B-AD9B-2A7C16299BC0}" srcOrd="0" destOrd="2" presId="urn:microsoft.com/office/officeart/2008/layout/AlternatingHexagons"/>
    <dgm:cxn modelId="{D8D5715A-A79D-4A54-B011-2DB1E067A445}" type="presOf" srcId="{75B90464-EFC0-4603-BF9D-6E25773CC3D4}" destId="{2F9F0308-EF2A-4C4B-AD9B-2A7C16299BC0}" srcOrd="0" destOrd="3" presId="urn:microsoft.com/office/officeart/2008/layout/AlternatingHexagons"/>
    <dgm:cxn modelId="{AE15E3F2-41D5-4090-A5FF-33D1E07CF112}" srcId="{275D26C2-776E-4505-88DB-180C91FA1DE5}" destId="{FF05FCC4-5D37-4250-BB08-A15B62189AEC}" srcOrd="0" destOrd="0" parTransId="{91BCA999-3A22-4628-9DC9-61CFE6E198AB}" sibTransId="{7069A1D0-3B4A-4C39-9289-5C049B4A052E}"/>
    <dgm:cxn modelId="{5ED5A155-7953-424F-89B1-2BB79AFACD25}" type="presOf" srcId="{E28A3E14-78BC-4B87-957A-507FD415E491}" destId="{2F9F0308-EF2A-4C4B-AD9B-2A7C16299BC0}" srcOrd="0" destOrd="1" presId="urn:microsoft.com/office/officeart/2008/layout/AlternatingHexagons"/>
    <dgm:cxn modelId="{6DD15DB1-BCF7-4195-9DF0-AAFD20083456}" srcId="{FF05FCC4-5D37-4250-BB08-A15B62189AEC}" destId="{75B90464-EFC0-4603-BF9D-6E25773CC3D4}" srcOrd="3" destOrd="0" parTransId="{4E959599-B458-4D3E-9AE6-88E62DB21916}" sibTransId="{900FD787-398B-4A40-B559-9D56C985B1F3}"/>
    <dgm:cxn modelId="{5F38756B-867C-411D-8D55-CE2129F4083E}" type="presParOf" srcId="{CE837340-DBCC-46D7-9221-AA5FEDC23C8B}" destId="{EEDAE18F-8B58-4682-96AA-D7363117A744}" srcOrd="0" destOrd="0" presId="urn:microsoft.com/office/officeart/2008/layout/AlternatingHexagons"/>
    <dgm:cxn modelId="{072B5CCE-213A-4538-A18F-63D0022EC287}" type="presParOf" srcId="{EEDAE18F-8B58-4682-96AA-D7363117A744}" destId="{0B9BE84C-CA56-45E2-84D8-1B902ADF8AA8}" srcOrd="0" destOrd="0" presId="urn:microsoft.com/office/officeart/2008/layout/AlternatingHexagons"/>
    <dgm:cxn modelId="{1B80E65D-7569-4E09-A59C-36B632DF2859}" type="presParOf" srcId="{EEDAE18F-8B58-4682-96AA-D7363117A744}" destId="{2F9F0308-EF2A-4C4B-AD9B-2A7C16299BC0}" srcOrd="1" destOrd="0" presId="urn:microsoft.com/office/officeart/2008/layout/AlternatingHexagons"/>
    <dgm:cxn modelId="{ADF62B07-4DD1-46A1-ACE6-3E0BE00B4536}" type="presParOf" srcId="{EEDAE18F-8B58-4682-96AA-D7363117A744}" destId="{376D72A0-C8C0-45F0-9A23-B5DAEFD2B0E7}" srcOrd="2" destOrd="0" presId="urn:microsoft.com/office/officeart/2008/layout/AlternatingHexagons"/>
    <dgm:cxn modelId="{2888C581-9120-4255-B80B-C23E0E58FF58}" type="presParOf" srcId="{EEDAE18F-8B58-4682-96AA-D7363117A744}" destId="{C94ED134-C3A1-4D6F-A0B3-F28F1D2DCD50}" srcOrd="3" destOrd="0" presId="urn:microsoft.com/office/officeart/2008/layout/AlternatingHexagons"/>
    <dgm:cxn modelId="{1F143F9A-82CC-45F2-9857-4738946C0BAA}" type="presParOf" srcId="{EEDAE18F-8B58-4682-96AA-D7363117A744}" destId="{1CEC2F7F-7202-422E-BDD7-7075F3F95011}"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8CCE6-07D2-4817-8EEC-B8DA80AE73CF}">
      <dsp:nvSpPr>
        <dsp:cNvPr id="0" name=""/>
        <dsp:cNvSpPr/>
      </dsp:nvSpPr>
      <dsp:spPr>
        <a:xfrm>
          <a:off x="-4284160" y="-657253"/>
          <a:ext cx="5104350" cy="5104350"/>
        </a:xfrm>
        <a:prstGeom prst="blockArc">
          <a:avLst>
            <a:gd name="adj1" fmla="val 18900000"/>
            <a:gd name="adj2" fmla="val 2700000"/>
            <a:gd name="adj3" fmla="val 423"/>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F58BA-98AE-4224-8A9C-BAAE5D806C6E}">
      <dsp:nvSpPr>
        <dsp:cNvPr id="0" name=""/>
        <dsp:cNvSpPr/>
      </dsp:nvSpPr>
      <dsp:spPr>
        <a:xfrm>
          <a:off x="359204" y="236789"/>
          <a:ext cx="7018494" cy="47388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44"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t>Capacitación</a:t>
          </a:r>
          <a:endParaRPr lang="es-ES" sz="2000" b="1" kern="1200" dirty="0"/>
        </a:p>
      </dsp:txBody>
      <dsp:txXfrm>
        <a:off x="359204" y="236789"/>
        <a:ext cx="7018494" cy="473882"/>
      </dsp:txXfrm>
    </dsp:sp>
    <dsp:sp modelId="{D7C8C66E-EC30-460A-901F-BD089C4F8EF5}">
      <dsp:nvSpPr>
        <dsp:cNvPr id="0" name=""/>
        <dsp:cNvSpPr/>
      </dsp:nvSpPr>
      <dsp:spPr>
        <a:xfrm>
          <a:off x="63028" y="177554"/>
          <a:ext cx="592352" cy="592352"/>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3B6600-6F6F-4B3B-9729-89DFA78C58ED}">
      <dsp:nvSpPr>
        <dsp:cNvPr id="0" name=""/>
        <dsp:cNvSpPr/>
      </dsp:nvSpPr>
      <dsp:spPr>
        <a:xfrm>
          <a:off x="698774" y="947385"/>
          <a:ext cx="6678924" cy="47388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44"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t>Certificación Ocupacional</a:t>
          </a:r>
          <a:endParaRPr lang="es-ES" sz="2000" b="1" kern="1200" dirty="0"/>
        </a:p>
      </dsp:txBody>
      <dsp:txXfrm>
        <a:off x="698774" y="947385"/>
        <a:ext cx="6678924" cy="473882"/>
      </dsp:txXfrm>
    </dsp:sp>
    <dsp:sp modelId="{0ED65A38-63F3-43E3-AF79-E75B63A949C5}">
      <dsp:nvSpPr>
        <dsp:cNvPr id="0" name=""/>
        <dsp:cNvSpPr/>
      </dsp:nvSpPr>
      <dsp:spPr>
        <a:xfrm>
          <a:off x="402598" y="888149"/>
          <a:ext cx="592352" cy="592352"/>
        </a:xfrm>
        <a:prstGeom prst="ellipse">
          <a:avLst/>
        </a:prstGeom>
        <a:solidFill>
          <a:schemeClr val="lt1">
            <a:hueOff val="0"/>
            <a:satOff val="0"/>
            <a:lumOff val="0"/>
            <a:alphaOff val="0"/>
          </a:schemeClr>
        </a:solidFill>
        <a:ln w="12700" cap="flat" cmpd="sng" algn="ctr">
          <a:solidFill>
            <a:schemeClr val="accent6">
              <a:shade val="50000"/>
              <a:hueOff val="125109"/>
              <a:satOff val="4914"/>
              <a:lumOff val="15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6312AE-1509-45D7-B3D5-2104584987D9}">
      <dsp:nvSpPr>
        <dsp:cNvPr id="0" name=""/>
        <dsp:cNvSpPr/>
      </dsp:nvSpPr>
      <dsp:spPr>
        <a:xfrm>
          <a:off x="802995" y="1657980"/>
          <a:ext cx="6574704" cy="473882"/>
        </a:xfrm>
        <a:prstGeom prst="rect">
          <a:avLst/>
        </a:prstGeom>
        <a:solidFill>
          <a:srgbClr val="F087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44" tIns="50800" rIns="50800" bIns="50800" numCol="1" spcCol="1270" anchor="ctr" anchorCtr="0">
          <a:noAutofit/>
        </a:bodyPr>
        <a:lstStyle/>
        <a:p>
          <a:pPr lvl="0" algn="l" defTabSz="889000">
            <a:lnSpc>
              <a:spcPct val="90000"/>
            </a:lnSpc>
            <a:spcBef>
              <a:spcPct val="0"/>
            </a:spcBef>
            <a:spcAft>
              <a:spcPct val="35000"/>
            </a:spcAft>
          </a:pPr>
          <a:r>
            <a:rPr lang="es-ES" sz="2000" b="1" kern="1200" dirty="0" err="1" smtClean="0"/>
            <a:t>Emprendedurismo</a:t>
          </a:r>
          <a:endParaRPr lang="es-ES" sz="2000" b="1" kern="1200" dirty="0"/>
        </a:p>
      </dsp:txBody>
      <dsp:txXfrm>
        <a:off x="802995" y="1657980"/>
        <a:ext cx="6574704" cy="473882"/>
      </dsp:txXfrm>
    </dsp:sp>
    <dsp:sp modelId="{44FCD130-2B05-4CD9-9A34-0F7123B3E757}">
      <dsp:nvSpPr>
        <dsp:cNvPr id="0" name=""/>
        <dsp:cNvSpPr/>
      </dsp:nvSpPr>
      <dsp:spPr>
        <a:xfrm>
          <a:off x="506818" y="1598745"/>
          <a:ext cx="592352" cy="592352"/>
        </a:xfrm>
        <a:prstGeom prst="ellipse">
          <a:avLst/>
        </a:prstGeom>
        <a:solidFill>
          <a:schemeClr val="lt1">
            <a:hueOff val="0"/>
            <a:satOff val="0"/>
            <a:lumOff val="0"/>
            <a:alphaOff val="0"/>
          </a:schemeClr>
        </a:solidFill>
        <a:ln w="12700" cap="flat" cmpd="sng" algn="ctr">
          <a:solidFill>
            <a:schemeClr val="accent6">
              <a:shade val="50000"/>
              <a:hueOff val="250218"/>
              <a:satOff val="9828"/>
              <a:lumOff val="314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6D0FD-7961-49F3-B178-830D5154C6DB}">
      <dsp:nvSpPr>
        <dsp:cNvPr id="0" name=""/>
        <dsp:cNvSpPr/>
      </dsp:nvSpPr>
      <dsp:spPr>
        <a:xfrm>
          <a:off x="698774" y="2368576"/>
          <a:ext cx="6678924" cy="47388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44"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t>Intermediación Laboral </a:t>
          </a:r>
          <a:endParaRPr lang="es-ES" sz="2000" b="1" kern="1200" dirty="0"/>
        </a:p>
      </dsp:txBody>
      <dsp:txXfrm>
        <a:off x="698774" y="2368576"/>
        <a:ext cx="6678924" cy="473882"/>
      </dsp:txXfrm>
    </dsp:sp>
    <dsp:sp modelId="{586CA55C-5707-4C4B-934F-C90793D09170}">
      <dsp:nvSpPr>
        <dsp:cNvPr id="0" name=""/>
        <dsp:cNvSpPr/>
      </dsp:nvSpPr>
      <dsp:spPr>
        <a:xfrm>
          <a:off x="402598" y="2309341"/>
          <a:ext cx="592352" cy="592352"/>
        </a:xfrm>
        <a:prstGeom prst="ellipse">
          <a:avLst/>
        </a:prstGeom>
        <a:solidFill>
          <a:schemeClr val="lt1">
            <a:hueOff val="0"/>
            <a:satOff val="0"/>
            <a:lumOff val="0"/>
            <a:alphaOff val="0"/>
          </a:schemeClr>
        </a:solidFill>
        <a:ln w="12700" cap="flat" cmpd="sng" algn="ctr">
          <a:solidFill>
            <a:schemeClr val="accent6">
              <a:shade val="50000"/>
              <a:hueOff val="250218"/>
              <a:satOff val="9828"/>
              <a:lumOff val="314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07F4A-268A-4172-83FE-4F3A0F517124}">
      <dsp:nvSpPr>
        <dsp:cNvPr id="0" name=""/>
        <dsp:cNvSpPr/>
      </dsp:nvSpPr>
      <dsp:spPr>
        <a:xfrm>
          <a:off x="359204" y="3079172"/>
          <a:ext cx="7018494" cy="47388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44"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t>Asesoramiento integral sobre los derechos laborales </a:t>
          </a:r>
          <a:endParaRPr lang="es-ES" sz="2000" b="1" kern="1200" dirty="0"/>
        </a:p>
      </dsp:txBody>
      <dsp:txXfrm>
        <a:off x="359204" y="3079172"/>
        <a:ext cx="7018494" cy="473882"/>
      </dsp:txXfrm>
    </dsp:sp>
    <dsp:sp modelId="{C178792F-2596-42E0-9B6F-F32931ABADED}">
      <dsp:nvSpPr>
        <dsp:cNvPr id="0" name=""/>
        <dsp:cNvSpPr/>
      </dsp:nvSpPr>
      <dsp:spPr>
        <a:xfrm>
          <a:off x="63028" y="3019937"/>
          <a:ext cx="592352" cy="592352"/>
        </a:xfrm>
        <a:prstGeom prst="ellipse">
          <a:avLst/>
        </a:prstGeom>
        <a:solidFill>
          <a:schemeClr val="lt1">
            <a:hueOff val="0"/>
            <a:satOff val="0"/>
            <a:lumOff val="0"/>
            <a:alphaOff val="0"/>
          </a:schemeClr>
        </a:solidFill>
        <a:ln w="12700" cap="flat" cmpd="sng" algn="ctr">
          <a:solidFill>
            <a:schemeClr val="accent6">
              <a:shade val="50000"/>
              <a:hueOff val="125109"/>
              <a:satOff val="4914"/>
              <a:lumOff val="1574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BE84C-CA56-45E2-84D8-1B902ADF8AA8}">
      <dsp:nvSpPr>
        <dsp:cNvPr id="0" name=""/>
        <dsp:cNvSpPr/>
      </dsp:nvSpPr>
      <dsp:spPr>
        <a:xfrm rot="5400000">
          <a:off x="356822" y="364955"/>
          <a:ext cx="1332311" cy="1944612"/>
        </a:xfrm>
        <a:prstGeom prst="flowChartAlternateProcess">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Y" sz="1800" kern="1200" dirty="0"/>
            <a:t>Para la campaña utilizamos las siguientes plataformas:</a:t>
          </a:r>
          <a:endParaRPr lang="en-US" sz="1800" kern="1200" dirty="0"/>
        </a:p>
      </dsp:txBody>
      <dsp:txXfrm rot="-5400000">
        <a:off x="115709" y="736142"/>
        <a:ext cx="1814538" cy="1202237"/>
      </dsp:txXfrm>
    </dsp:sp>
    <dsp:sp modelId="{2F9F0308-EF2A-4C4B-AD9B-2A7C16299BC0}">
      <dsp:nvSpPr>
        <dsp:cNvPr id="0" name=""/>
        <dsp:cNvSpPr/>
      </dsp:nvSpPr>
      <dsp:spPr>
        <a:xfrm>
          <a:off x="2154075" y="10034"/>
          <a:ext cx="3525622" cy="2654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Font typeface="Wingdings" panose="05000000000000000000" pitchFamily="2" charset="2"/>
            <a:buNone/>
          </a:pPr>
          <a:r>
            <a:rPr lang="es-PY" sz="1400" b="1" u="sng" kern="1200" dirty="0">
              <a:solidFill>
                <a:srgbClr val="002060"/>
              </a:solidFill>
            </a:rPr>
            <a:t>Plataforma e-</a:t>
          </a:r>
          <a:r>
            <a:rPr lang="es-PY" sz="1400" b="1" u="sng" kern="1200" dirty="0" err="1">
              <a:solidFill>
                <a:srgbClr val="002060"/>
              </a:solidFill>
            </a:rPr>
            <a:t>learning</a:t>
          </a:r>
          <a:r>
            <a:rPr lang="es-PY" sz="1400" b="1" u="sng" kern="1200" dirty="0">
              <a:solidFill>
                <a:srgbClr val="002060"/>
              </a:solidFill>
            </a:rPr>
            <a:t>.   </a:t>
          </a:r>
        </a:p>
        <a:p>
          <a:pPr lvl="0" algn="l" defTabSz="622300">
            <a:lnSpc>
              <a:spcPct val="90000"/>
            </a:lnSpc>
            <a:spcBef>
              <a:spcPct val="0"/>
            </a:spcBef>
            <a:spcAft>
              <a:spcPct val="35000"/>
            </a:spcAft>
            <a:buFont typeface="Wingdings" panose="05000000000000000000" pitchFamily="2" charset="2"/>
            <a:buNone/>
          </a:pPr>
          <a:r>
            <a:rPr lang="es-PY" sz="1400" kern="1200" dirty="0">
              <a:solidFill>
                <a:srgbClr val="002060"/>
              </a:solidFill>
            </a:rPr>
            <a:t>99 Cursos . Año  2020/21. 60  Cursos desarrollados  (30 alumnos por curso)</a:t>
          </a:r>
        </a:p>
        <a:p>
          <a:pPr lvl="0" algn="l" defTabSz="622300">
            <a:lnSpc>
              <a:spcPct val="90000"/>
            </a:lnSpc>
            <a:spcBef>
              <a:spcPct val="0"/>
            </a:spcBef>
            <a:spcAft>
              <a:spcPct val="35000"/>
            </a:spcAft>
            <a:buFont typeface="Wingdings" panose="05000000000000000000" pitchFamily="2" charset="2"/>
            <a:buNone/>
          </a:pPr>
          <a:r>
            <a:rPr lang="es-PY" sz="1400" kern="1200" dirty="0">
              <a:solidFill>
                <a:srgbClr val="002060"/>
              </a:solidFill>
            </a:rPr>
            <a:t>Egresados: </a:t>
          </a:r>
          <a:r>
            <a:rPr lang="es-PY" sz="1400" kern="1200" dirty="0" smtClean="0">
              <a:solidFill>
                <a:srgbClr val="002060"/>
              </a:solidFill>
            </a:rPr>
            <a:t>3.826</a:t>
          </a:r>
          <a:endParaRPr lang="es-PY" sz="1400" kern="1200" dirty="0">
            <a:solidFill>
              <a:srgbClr val="002060"/>
            </a:solidFill>
          </a:endParaRPr>
        </a:p>
        <a:p>
          <a:pPr lvl="0" algn="l" defTabSz="622300">
            <a:lnSpc>
              <a:spcPct val="90000"/>
            </a:lnSpc>
            <a:spcBef>
              <a:spcPct val="0"/>
            </a:spcBef>
            <a:spcAft>
              <a:spcPct val="35000"/>
            </a:spcAft>
            <a:buFont typeface="Wingdings" panose="05000000000000000000" pitchFamily="2" charset="2"/>
            <a:buNone/>
          </a:pPr>
          <a:r>
            <a:rPr lang="es-PY" sz="1400" b="1" u="sng" kern="1200" dirty="0">
              <a:solidFill>
                <a:srgbClr val="002060"/>
              </a:solidFill>
            </a:rPr>
            <a:t>Intervenciones y capacitaciones en territorio:</a:t>
          </a:r>
          <a:endParaRPr lang="en-US" sz="1400" b="1" u="sng" kern="1200" dirty="0">
            <a:solidFill>
              <a:srgbClr val="002060"/>
            </a:solidFill>
          </a:endParaRPr>
        </a:p>
        <a:p>
          <a:pPr lvl="0" algn="l" defTabSz="622300">
            <a:lnSpc>
              <a:spcPct val="90000"/>
            </a:lnSpc>
            <a:spcBef>
              <a:spcPct val="0"/>
            </a:spcBef>
            <a:spcAft>
              <a:spcPct val="35000"/>
            </a:spcAft>
            <a:buFont typeface="Wingdings" panose="05000000000000000000" pitchFamily="2" charset="2"/>
            <a:buChar char="ü"/>
          </a:pPr>
          <a:r>
            <a:rPr lang="es-PY" sz="1400" kern="1200" dirty="0">
              <a:solidFill>
                <a:srgbClr val="002060"/>
              </a:solidFill>
            </a:rPr>
            <a:t>Plataforma inclusiva </a:t>
          </a:r>
          <a:r>
            <a:rPr lang="es-PY" sz="1400" kern="1200" dirty="0" err="1">
              <a:solidFill>
                <a:srgbClr val="002060"/>
              </a:solidFill>
            </a:rPr>
            <a:t>Talent</a:t>
          </a:r>
          <a:r>
            <a:rPr lang="es-PY" sz="1400" kern="1200" dirty="0">
              <a:solidFill>
                <a:srgbClr val="002060"/>
              </a:solidFill>
            </a:rPr>
            <a:t> con  la Fundación </a:t>
          </a:r>
          <a:r>
            <a:rPr lang="es-PY" sz="1400" kern="1200" dirty="0" err="1">
              <a:solidFill>
                <a:srgbClr val="002060"/>
              </a:solidFill>
            </a:rPr>
            <a:t>Saraki</a:t>
          </a:r>
          <a:r>
            <a:rPr lang="es-PY" sz="1400" kern="1200" dirty="0">
              <a:solidFill>
                <a:srgbClr val="002060"/>
              </a:solidFill>
            </a:rPr>
            <a:t>.  Egresados: 170</a:t>
          </a:r>
          <a:endParaRPr lang="en-US" sz="1400" kern="1200" dirty="0">
            <a:solidFill>
              <a:srgbClr val="002060"/>
            </a:solidFill>
          </a:endParaRPr>
        </a:p>
        <a:p>
          <a:pPr lvl="0" algn="l" defTabSz="622300">
            <a:lnSpc>
              <a:spcPct val="90000"/>
            </a:lnSpc>
            <a:spcBef>
              <a:spcPct val="0"/>
            </a:spcBef>
            <a:spcAft>
              <a:spcPct val="35000"/>
            </a:spcAft>
            <a:buFont typeface="Wingdings" panose="05000000000000000000" pitchFamily="2" charset="2"/>
            <a:buChar char="ü"/>
          </a:pPr>
          <a:r>
            <a:rPr lang="es-PY" sz="1400" kern="1200" dirty="0">
              <a:solidFill>
                <a:srgbClr val="002060"/>
              </a:solidFill>
            </a:rPr>
            <a:t>Programa Guía Emprende . Mas de 1.600 líderes emprendedores capacitados.</a:t>
          </a:r>
          <a:endParaRPr lang="en-US" sz="1400" kern="1200" dirty="0">
            <a:solidFill>
              <a:srgbClr val="002060"/>
            </a:solidFill>
          </a:endParaRPr>
        </a:p>
        <a:p>
          <a:pPr lvl="0" algn="l" defTabSz="622300">
            <a:lnSpc>
              <a:spcPct val="90000"/>
            </a:lnSpc>
            <a:spcBef>
              <a:spcPct val="0"/>
            </a:spcBef>
            <a:spcAft>
              <a:spcPct val="35000"/>
            </a:spcAft>
            <a:buFont typeface="Wingdings" panose="05000000000000000000" pitchFamily="2" charset="2"/>
            <a:buChar char="ü"/>
          </a:pPr>
          <a:r>
            <a:rPr lang="es-PY" sz="1400" kern="1200" dirty="0" err="1">
              <a:solidFill>
                <a:srgbClr val="002060"/>
              </a:solidFill>
            </a:rPr>
            <a:t>Webinars</a:t>
          </a:r>
          <a:r>
            <a:rPr lang="es-PY" sz="1400" kern="1200" dirty="0">
              <a:solidFill>
                <a:srgbClr val="002060"/>
              </a:solidFill>
            </a:rPr>
            <a:t> en formato zoom.</a:t>
          </a:r>
          <a:endParaRPr lang="en-US" sz="1400" kern="1200" dirty="0">
            <a:solidFill>
              <a:srgbClr val="002060"/>
            </a:solidFill>
          </a:endParaRPr>
        </a:p>
      </dsp:txBody>
      <dsp:txXfrm>
        <a:off x="2154075" y="10034"/>
        <a:ext cx="3525622" cy="2654454"/>
      </dsp:txXfrm>
    </dsp:sp>
    <dsp:sp modelId="{1CEC2F7F-7202-422E-BDD7-7075F3F95011}">
      <dsp:nvSpPr>
        <dsp:cNvPr id="0" name=""/>
        <dsp:cNvSpPr/>
      </dsp:nvSpPr>
      <dsp:spPr>
        <a:xfrm rot="5400000">
          <a:off x="877590" y="1752489"/>
          <a:ext cx="768562" cy="892202"/>
        </a:xfrm>
        <a:prstGeom prst="hexagon">
          <a:avLst>
            <a:gd name="adj" fmla="val 25000"/>
            <a:gd name="vf" fmla="val 115470"/>
          </a:avLst>
        </a:prstGeom>
        <a:no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200400">
            <a:lnSpc>
              <a:spcPct val="90000"/>
            </a:lnSpc>
            <a:spcBef>
              <a:spcPct val="0"/>
            </a:spcBef>
            <a:spcAft>
              <a:spcPct val="35000"/>
            </a:spcAft>
          </a:pPr>
          <a:endParaRPr lang="en-US" sz="7200" kern="1200"/>
        </a:p>
      </dsp:txBody>
      <dsp:txXfrm rot="-5400000">
        <a:off x="964470" y="1942403"/>
        <a:ext cx="594802" cy="5123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2918830" cy="495028"/>
          </a:xfrm>
          <a:prstGeom prst="rect">
            <a:avLst/>
          </a:prstGeom>
        </p:spPr>
        <p:txBody>
          <a:bodyPr vert="horz" lIns="90763" tIns="45382" rIns="90763" bIns="45382" rtlCol="0"/>
          <a:lstStyle>
            <a:lvl1pPr algn="l">
              <a:defRPr sz="1200"/>
            </a:lvl1pPr>
          </a:lstStyle>
          <a:p>
            <a:endParaRPr lang="en-US"/>
          </a:p>
        </p:txBody>
      </p:sp>
      <p:sp>
        <p:nvSpPr>
          <p:cNvPr id="3" name="Marcador de fecha 2"/>
          <p:cNvSpPr>
            <a:spLocks noGrp="1"/>
          </p:cNvSpPr>
          <p:nvPr>
            <p:ph type="dt" idx="1"/>
          </p:nvPr>
        </p:nvSpPr>
        <p:spPr>
          <a:xfrm>
            <a:off x="3815376" y="2"/>
            <a:ext cx="2918830" cy="495028"/>
          </a:xfrm>
          <a:prstGeom prst="rect">
            <a:avLst/>
          </a:prstGeom>
        </p:spPr>
        <p:txBody>
          <a:bodyPr vert="horz" lIns="90763" tIns="45382" rIns="90763" bIns="45382" rtlCol="0"/>
          <a:lstStyle>
            <a:lvl1pPr algn="r">
              <a:defRPr sz="1200"/>
            </a:lvl1pPr>
          </a:lstStyle>
          <a:p>
            <a:fld id="{E7AEAB32-53BB-4DE4-9A56-802DE9CD0327}" type="datetimeFigureOut">
              <a:rPr lang="en-US" smtClean="0"/>
              <a:pPr/>
              <a:t>9/30/2021</a:t>
            </a:fld>
            <a:endParaRPr lang="en-U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en-US"/>
          </a:p>
        </p:txBody>
      </p:sp>
      <p:sp>
        <p:nvSpPr>
          <p:cNvPr id="5" name="Marcador de notas 4"/>
          <p:cNvSpPr>
            <a:spLocks noGrp="1"/>
          </p:cNvSpPr>
          <p:nvPr>
            <p:ph type="body" sz="quarter" idx="3"/>
          </p:nvPr>
        </p:nvSpPr>
        <p:spPr>
          <a:xfrm>
            <a:off x="673577" y="4748164"/>
            <a:ext cx="5388610" cy="3884861"/>
          </a:xfrm>
          <a:prstGeom prst="rect">
            <a:avLst/>
          </a:prstGeom>
        </p:spPr>
        <p:txBody>
          <a:bodyPr vert="horz" lIns="90763" tIns="45382" rIns="90763" bIns="4538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2" y="9371286"/>
            <a:ext cx="2918830" cy="495027"/>
          </a:xfrm>
          <a:prstGeom prst="rect">
            <a:avLst/>
          </a:prstGeom>
        </p:spPr>
        <p:txBody>
          <a:bodyPr vert="horz" lIns="90763" tIns="45382" rIns="90763" bIns="45382"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15376" y="9371286"/>
            <a:ext cx="2918830" cy="495027"/>
          </a:xfrm>
          <a:prstGeom prst="rect">
            <a:avLst/>
          </a:prstGeom>
        </p:spPr>
        <p:txBody>
          <a:bodyPr vert="horz" lIns="90763" tIns="45382" rIns="90763" bIns="45382" rtlCol="0" anchor="b"/>
          <a:lstStyle>
            <a:lvl1pPr algn="r">
              <a:defRPr sz="1200"/>
            </a:lvl1pPr>
          </a:lstStyle>
          <a:p>
            <a:fld id="{9D1AD38A-3EE6-4E2C-939A-2AFF621254BE}" type="slidenum">
              <a:rPr lang="en-US" smtClean="0"/>
              <a:pPr/>
              <a:t>‹Nº›</a:t>
            </a:fld>
            <a:endParaRPr lang="en-US"/>
          </a:p>
        </p:txBody>
      </p:sp>
    </p:spTree>
    <p:extLst>
      <p:ext uri="{BB962C8B-B14F-4D97-AF65-F5344CB8AC3E}">
        <p14:creationId xmlns:p14="http://schemas.microsoft.com/office/powerpoint/2010/main" val="15974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Malgun Gothic" panose="020B0503020000020004" pitchFamily="34" charset="-127"/>
                <a:cs typeface="Times New Roman" panose="02020603050405020304" pitchFamily="18" charset="0"/>
              </a:rPr>
              <a:t>Campaña Trabaja seguro: fomentamos la importancia de acatar las medidas de prevención ante el contagio de la COVID-19 en los ambientes laborales, lo cual permitirá que los trabajadores sigan desempeñando labores en sus lugares de trabajo posibilitando la dinamización de la economía. </a:t>
            </a:r>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9</a:t>
            </a:fld>
            <a:endParaRPr lang="en-US"/>
          </a:p>
        </p:txBody>
      </p:sp>
    </p:spTree>
    <p:extLst>
      <p:ext uri="{BB962C8B-B14F-4D97-AF65-F5344CB8AC3E}">
        <p14:creationId xmlns:p14="http://schemas.microsoft.com/office/powerpoint/2010/main" val="4095068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35</a:t>
            </a:fld>
            <a:endParaRPr lang="en-US"/>
          </a:p>
        </p:txBody>
      </p:sp>
    </p:spTree>
    <p:extLst>
      <p:ext uri="{BB962C8B-B14F-4D97-AF65-F5344CB8AC3E}">
        <p14:creationId xmlns:p14="http://schemas.microsoft.com/office/powerpoint/2010/main" val="39548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smtClean="0"/>
              <a:t>Resaltar </a:t>
            </a:r>
            <a:r>
              <a:rPr lang="es-PY" dirty="0" err="1" smtClean="0"/>
              <a:t>safra</a:t>
            </a:r>
            <a:r>
              <a:rPr lang="es-PY" dirty="0" smtClean="0"/>
              <a:t> y docente privado</a:t>
            </a:r>
          </a:p>
          <a:p>
            <a:r>
              <a:rPr lang="es-PY" dirty="0" smtClean="0"/>
              <a:t>Comparamos entre dos años a diciembre la perdida de empleo es de 8000</a:t>
            </a:r>
            <a:r>
              <a:rPr lang="es-PY" baseline="0" dirty="0" smtClean="0"/>
              <a:t> mil</a:t>
            </a:r>
            <a:endParaRPr lang="es-PY" dirty="0" smtClean="0"/>
          </a:p>
          <a:p>
            <a:endParaRPr lang="es-PY" dirty="0"/>
          </a:p>
        </p:txBody>
      </p:sp>
      <p:sp>
        <p:nvSpPr>
          <p:cNvPr id="4" name="Marcador de número de diapositiva 3"/>
          <p:cNvSpPr>
            <a:spLocks noGrp="1"/>
          </p:cNvSpPr>
          <p:nvPr>
            <p:ph type="sldNum" sz="quarter" idx="10"/>
          </p:nvPr>
        </p:nvSpPr>
        <p:spPr/>
        <p:txBody>
          <a:bodyPr/>
          <a:lstStyle/>
          <a:p>
            <a:fld id="{FDE4FBD1-F53F-4A42-A41A-8B4B527DE4B4}" type="slidenum">
              <a:rPr lang="es-PY" smtClean="0"/>
              <a:t>44</a:t>
            </a:fld>
            <a:endParaRPr lang="es-PY"/>
          </a:p>
        </p:txBody>
      </p:sp>
    </p:spTree>
    <p:extLst>
      <p:ext uri="{BB962C8B-B14F-4D97-AF65-F5344CB8AC3E}">
        <p14:creationId xmlns:p14="http://schemas.microsoft.com/office/powerpoint/2010/main" val="242002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FDE4FBD1-F53F-4A42-A41A-8B4B527DE4B4}" type="slidenum">
              <a:rPr lang="es-PY" smtClean="0"/>
              <a:t>45</a:t>
            </a:fld>
            <a:endParaRPr lang="es-PY"/>
          </a:p>
        </p:txBody>
      </p:sp>
    </p:spTree>
    <p:extLst>
      <p:ext uri="{BB962C8B-B14F-4D97-AF65-F5344CB8AC3E}">
        <p14:creationId xmlns:p14="http://schemas.microsoft.com/office/powerpoint/2010/main" val="230190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11</a:t>
            </a:fld>
            <a:endParaRPr lang="es-ES" noProof="0"/>
          </a:p>
        </p:txBody>
      </p:sp>
    </p:spTree>
    <p:extLst>
      <p:ext uri="{BB962C8B-B14F-4D97-AF65-F5344CB8AC3E}">
        <p14:creationId xmlns:p14="http://schemas.microsoft.com/office/powerpoint/2010/main" val="67467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Realizamos una convocatoria para seleccionar a los beneficiarios de la capacitación en operador de industria de celulosa a ser dictada por el SENAI. Un total de 421 personas pasaron la prueba básica de las cuales las primeras 350 con mejores puntajes pasan a la siguiente etapa del proceso de selección y 71 personas quedan en lista de espera.</a:t>
            </a:r>
          </a:p>
          <a:p>
            <a:r>
              <a:rPr lang="es-ES" dirty="0"/>
              <a:t>El cronograma para las clases de nivelación se está organizando de acuerdo a las metodologías previstas, los postulantes serán informados mediante el canal de información habilitado desde el Ministerio. </a:t>
            </a:r>
          </a:p>
          <a:p>
            <a:r>
              <a:rPr lang="es-ES" dirty="0"/>
              <a:t>2.	Iniciamos nuevos cursos para todo el departamento de Concepción, los cuales tienen como objetivo principal la rápida salida laboral. Entre estos cursos se encuentran la capacitación en: </a:t>
            </a:r>
          </a:p>
          <a:p>
            <a:r>
              <a:rPr lang="es-ES" dirty="0"/>
              <a:t>	Cimientos especiales.</a:t>
            </a:r>
          </a:p>
          <a:p>
            <a:r>
              <a:rPr lang="es-ES" dirty="0"/>
              <a:t>	Encargado de obra.</a:t>
            </a:r>
          </a:p>
          <a:p>
            <a:r>
              <a:rPr lang="es-ES" dirty="0"/>
              <a:t>	Mecánica de suelos.</a:t>
            </a:r>
          </a:p>
          <a:p>
            <a:r>
              <a:rPr lang="es-ES" dirty="0"/>
              <a:t>	Laboratorista de construcción</a:t>
            </a:r>
          </a:p>
          <a:p>
            <a:r>
              <a:rPr lang="es-ES" dirty="0"/>
              <a:t>	Auxiliar de topografía.</a:t>
            </a:r>
          </a:p>
          <a:p>
            <a:endParaRPr lang="es-ES" dirty="0"/>
          </a:p>
          <a:p>
            <a:r>
              <a:rPr lang="es-ES" dirty="0"/>
              <a:t>Los cursos van dirigidos a trabajadores del área de construcción y al público en general.</a:t>
            </a:r>
          </a:p>
          <a:p>
            <a:endParaRPr lang="es-ES" dirty="0"/>
          </a:p>
          <a:p>
            <a:r>
              <a:rPr lang="es-ES" dirty="0"/>
              <a:t>3.	Actualmente, 1.958 perfiles fueron cargados en la bolsa de trabajo específica para el área de construcción.</a:t>
            </a:r>
          </a:p>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17</a:t>
            </a:fld>
            <a:endParaRPr lang="en-US"/>
          </a:p>
        </p:txBody>
      </p:sp>
    </p:spTree>
    <p:extLst>
      <p:ext uri="{BB962C8B-B14F-4D97-AF65-F5344CB8AC3E}">
        <p14:creationId xmlns:p14="http://schemas.microsoft.com/office/powerpoint/2010/main" val="72218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Realizamos una convocatoria para seleccionar a los beneficiarios de la capacitación en operador de industria de celulosa a ser dictada por el SENAI. Un total de 421 personas pasaron la prueba básica de las cuales las primeras 350 con mejores puntajes pasan a la siguiente etapa del proceso de selección y 71 personas quedan en lista de espera.</a:t>
            </a:r>
          </a:p>
          <a:p>
            <a:r>
              <a:rPr lang="es-ES" dirty="0"/>
              <a:t>El cronograma para las clases de nivelación se está organizando de acuerdo a las metodologías previstas, los postulantes serán informados mediante el canal de información habilitado desde el Ministerio. </a:t>
            </a:r>
          </a:p>
          <a:p>
            <a:r>
              <a:rPr lang="es-ES" dirty="0"/>
              <a:t>2.	Iniciamos nuevos cursos para todo el departamento de Concepción, los cuales tienen como objetivo principal la rápida salida laboral. Entre estos cursos se encuentran la capacitación en: </a:t>
            </a:r>
          </a:p>
          <a:p>
            <a:r>
              <a:rPr lang="es-ES" dirty="0"/>
              <a:t>	Cimientos especiales.</a:t>
            </a:r>
          </a:p>
          <a:p>
            <a:r>
              <a:rPr lang="es-ES" dirty="0"/>
              <a:t>	Encargado de obra.</a:t>
            </a:r>
          </a:p>
          <a:p>
            <a:r>
              <a:rPr lang="es-ES" dirty="0"/>
              <a:t>	Mecánica de suelos.</a:t>
            </a:r>
          </a:p>
          <a:p>
            <a:r>
              <a:rPr lang="es-ES" dirty="0"/>
              <a:t>	Laboratorista de construcción</a:t>
            </a:r>
          </a:p>
          <a:p>
            <a:r>
              <a:rPr lang="es-ES" dirty="0"/>
              <a:t>	Auxiliar de topografía.</a:t>
            </a:r>
          </a:p>
          <a:p>
            <a:endParaRPr lang="es-ES" dirty="0"/>
          </a:p>
          <a:p>
            <a:r>
              <a:rPr lang="es-ES" dirty="0"/>
              <a:t>Los cursos van dirigidos a trabajadores del área de construcción y al público en general.</a:t>
            </a:r>
          </a:p>
          <a:p>
            <a:endParaRPr lang="es-ES" dirty="0"/>
          </a:p>
          <a:p>
            <a:r>
              <a:rPr lang="es-ES" dirty="0"/>
              <a:t>3.	Actualmente, 1.958 perfiles fueron cargados en la bolsa de trabajo específica para el área de construcción.</a:t>
            </a:r>
          </a:p>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18</a:t>
            </a:fld>
            <a:endParaRPr lang="en-US"/>
          </a:p>
        </p:txBody>
      </p:sp>
    </p:spTree>
    <p:extLst>
      <p:ext uri="{BB962C8B-B14F-4D97-AF65-F5344CB8AC3E}">
        <p14:creationId xmlns:p14="http://schemas.microsoft.com/office/powerpoint/2010/main" val="279776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Realizamos una convocatoria para seleccionar a los beneficiarios de la capacitación en operador de industria de celulosa a ser dictada por el SENAI. Un total de 421 personas pasaron la prueba básica de las cuales las primeras 350 con mejores puntajes pasan a la siguiente etapa del proceso de selección y 71 personas quedan en lista de espera.</a:t>
            </a:r>
          </a:p>
          <a:p>
            <a:r>
              <a:rPr lang="es-ES" dirty="0"/>
              <a:t>El cronograma para las clases de nivelación se está organizando de acuerdo a las metodologías previstas, los postulantes serán informados mediante el canal de información habilitado desde el Ministerio. </a:t>
            </a:r>
          </a:p>
          <a:p>
            <a:r>
              <a:rPr lang="es-ES" dirty="0"/>
              <a:t>2.	Iniciamos nuevos cursos para todo el departamento de Concepción, los cuales tienen como objetivo principal la rápida salida laboral. Entre estos cursos se encuentran la capacitación en: </a:t>
            </a:r>
          </a:p>
          <a:p>
            <a:r>
              <a:rPr lang="es-ES" dirty="0"/>
              <a:t>	Cimientos especiales.</a:t>
            </a:r>
          </a:p>
          <a:p>
            <a:r>
              <a:rPr lang="es-ES" dirty="0"/>
              <a:t>	Encargado de obra.</a:t>
            </a:r>
          </a:p>
          <a:p>
            <a:r>
              <a:rPr lang="es-ES" dirty="0"/>
              <a:t>	Mecánica de suelos.</a:t>
            </a:r>
          </a:p>
          <a:p>
            <a:r>
              <a:rPr lang="es-ES" dirty="0"/>
              <a:t>	Laboratorista de construcción</a:t>
            </a:r>
          </a:p>
          <a:p>
            <a:r>
              <a:rPr lang="es-ES" dirty="0"/>
              <a:t>	Auxiliar de topografía.</a:t>
            </a:r>
          </a:p>
          <a:p>
            <a:endParaRPr lang="es-ES" dirty="0"/>
          </a:p>
          <a:p>
            <a:r>
              <a:rPr lang="es-ES" dirty="0"/>
              <a:t>Los cursos van dirigidos a trabajadores del área de construcción y al público en general.</a:t>
            </a:r>
          </a:p>
          <a:p>
            <a:endParaRPr lang="es-ES" dirty="0"/>
          </a:p>
          <a:p>
            <a:r>
              <a:rPr lang="es-ES" dirty="0"/>
              <a:t>3.	Actualmente, 1.958 perfiles fueron cargados en la bolsa de trabajo específica para el área de construcción.</a:t>
            </a:r>
          </a:p>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19</a:t>
            </a:fld>
            <a:endParaRPr lang="en-US"/>
          </a:p>
        </p:txBody>
      </p:sp>
    </p:spTree>
    <p:extLst>
      <p:ext uri="{BB962C8B-B14F-4D97-AF65-F5344CB8AC3E}">
        <p14:creationId xmlns:p14="http://schemas.microsoft.com/office/powerpoint/2010/main" val="19623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Realizamos una convocatoria para seleccionar a los beneficiarios de la capacitación en operador de industria de celulosa a ser dictada por el SENAI. Un total de 421 personas pasaron la prueba básica de las cuales las primeras 350 con mejores puntajes pasan a la siguiente etapa del proceso de selección y 71 personas quedan en lista de espera.</a:t>
            </a:r>
          </a:p>
          <a:p>
            <a:r>
              <a:rPr lang="es-ES" dirty="0"/>
              <a:t>El cronograma para las clases de nivelación se está organizando de acuerdo a las metodologías previstas, los postulantes serán informados mediante el canal de información habilitado desde el Ministerio. </a:t>
            </a:r>
          </a:p>
          <a:p>
            <a:r>
              <a:rPr lang="es-ES" dirty="0"/>
              <a:t>2.	Iniciamos nuevos cursos para todo el departamento de Concepción, los cuales tienen como objetivo principal la rápida salida laboral. Entre estos cursos se encuentran la capacitación en: </a:t>
            </a:r>
          </a:p>
          <a:p>
            <a:r>
              <a:rPr lang="es-ES" dirty="0"/>
              <a:t>	Cimientos especiales.</a:t>
            </a:r>
          </a:p>
          <a:p>
            <a:r>
              <a:rPr lang="es-ES" dirty="0"/>
              <a:t>	Encargado de obra.</a:t>
            </a:r>
          </a:p>
          <a:p>
            <a:r>
              <a:rPr lang="es-ES" dirty="0"/>
              <a:t>	Mecánica de suelos.</a:t>
            </a:r>
          </a:p>
          <a:p>
            <a:r>
              <a:rPr lang="es-ES" dirty="0"/>
              <a:t>	Laboratorista de construcción</a:t>
            </a:r>
          </a:p>
          <a:p>
            <a:r>
              <a:rPr lang="es-ES" dirty="0"/>
              <a:t>	Auxiliar de topografía.</a:t>
            </a:r>
          </a:p>
          <a:p>
            <a:endParaRPr lang="es-ES" dirty="0"/>
          </a:p>
          <a:p>
            <a:r>
              <a:rPr lang="es-ES" dirty="0"/>
              <a:t>Los cursos van dirigidos a trabajadores del área de construcción y al público en general.</a:t>
            </a:r>
          </a:p>
          <a:p>
            <a:endParaRPr lang="es-ES" dirty="0"/>
          </a:p>
          <a:p>
            <a:r>
              <a:rPr lang="es-ES" dirty="0"/>
              <a:t>3.	Actualmente, 1.958 perfiles fueron cargados en la bolsa de trabajo específica para el área de construcción.</a:t>
            </a:r>
          </a:p>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20</a:t>
            </a:fld>
            <a:endParaRPr lang="en-US"/>
          </a:p>
        </p:txBody>
      </p:sp>
    </p:spTree>
    <p:extLst>
      <p:ext uri="{BB962C8B-B14F-4D97-AF65-F5344CB8AC3E}">
        <p14:creationId xmlns:p14="http://schemas.microsoft.com/office/powerpoint/2010/main" val="176214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Realizamos una convocatoria para seleccionar a los beneficiarios de la capacitación en operador de industria de celulosa a ser dictada por el SENAI. Un total de 421 personas pasaron la prueba básica de las cuales las primeras 350 con mejores puntajes pasan a la siguiente etapa del proceso de selección y 71 personas quedan en lista de espera.</a:t>
            </a:r>
          </a:p>
          <a:p>
            <a:r>
              <a:rPr lang="es-ES" dirty="0"/>
              <a:t>El cronograma para las clases de nivelación se está organizando de acuerdo a las metodologías previstas, los postulantes serán informados mediante el canal de información habilitado desde el Ministerio. </a:t>
            </a:r>
          </a:p>
          <a:p>
            <a:r>
              <a:rPr lang="es-ES" dirty="0"/>
              <a:t>2.	Iniciamos nuevos cursos para todo el departamento de Concepción, los cuales tienen como objetivo principal la rápida salida laboral. Entre estos cursos se encuentran la capacitación en: </a:t>
            </a:r>
          </a:p>
          <a:p>
            <a:r>
              <a:rPr lang="es-ES" dirty="0"/>
              <a:t>	Cimientos especiales.</a:t>
            </a:r>
          </a:p>
          <a:p>
            <a:r>
              <a:rPr lang="es-ES" dirty="0"/>
              <a:t>	Encargado de obra.</a:t>
            </a:r>
          </a:p>
          <a:p>
            <a:r>
              <a:rPr lang="es-ES" dirty="0"/>
              <a:t>	Mecánica de suelos.</a:t>
            </a:r>
          </a:p>
          <a:p>
            <a:r>
              <a:rPr lang="es-ES" dirty="0"/>
              <a:t>	Laboratorista de construcción</a:t>
            </a:r>
          </a:p>
          <a:p>
            <a:r>
              <a:rPr lang="es-ES" dirty="0"/>
              <a:t>	Auxiliar de topografía.</a:t>
            </a:r>
          </a:p>
          <a:p>
            <a:endParaRPr lang="es-ES" dirty="0"/>
          </a:p>
          <a:p>
            <a:r>
              <a:rPr lang="es-ES" dirty="0"/>
              <a:t>Los cursos van dirigidos a trabajadores del área de construcción y al público en general.</a:t>
            </a:r>
          </a:p>
          <a:p>
            <a:endParaRPr lang="es-ES" dirty="0"/>
          </a:p>
          <a:p>
            <a:r>
              <a:rPr lang="es-ES" dirty="0"/>
              <a:t>3.	Actualmente, 1.958 perfiles fueron cargados en la bolsa de trabajo específica para el área de construcción.</a:t>
            </a:r>
          </a:p>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21</a:t>
            </a:fld>
            <a:endParaRPr lang="en-US"/>
          </a:p>
        </p:txBody>
      </p:sp>
    </p:spTree>
    <p:extLst>
      <p:ext uri="{BB962C8B-B14F-4D97-AF65-F5344CB8AC3E}">
        <p14:creationId xmlns:p14="http://schemas.microsoft.com/office/powerpoint/2010/main" val="354820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30</a:t>
            </a:fld>
            <a:endParaRPr lang="es-ES" noProof="0"/>
          </a:p>
        </p:txBody>
      </p:sp>
    </p:spTree>
    <p:extLst>
      <p:ext uri="{BB962C8B-B14F-4D97-AF65-F5344CB8AC3E}">
        <p14:creationId xmlns:p14="http://schemas.microsoft.com/office/powerpoint/2010/main" val="251989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D1AD38A-3EE6-4E2C-939A-2AFF621254BE}" type="slidenum">
              <a:rPr lang="en-US" smtClean="0"/>
              <a:pPr/>
              <a:t>33</a:t>
            </a:fld>
            <a:endParaRPr lang="en-US"/>
          </a:p>
        </p:txBody>
      </p:sp>
    </p:spTree>
    <p:extLst>
      <p:ext uri="{BB962C8B-B14F-4D97-AF65-F5344CB8AC3E}">
        <p14:creationId xmlns:p14="http://schemas.microsoft.com/office/powerpoint/2010/main" val="114283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CFF27FB6-1AD9-4929-B380-4424B5194E00}" type="datetime1">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39476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CD462F4-E1F7-4DC3-BC98-0499E30BD73D}" type="datetime1">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76232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45264AD-F3A2-44F9-8074-6F9FC00BC3AA}" type="datetime1">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848731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54"/>
            <a:ext cx="9429906"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9262457" y="5963634"/>
            <a:ext cx="2937106"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16479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to de contenido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sz="2800">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731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to de contenido 2">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una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394589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1E4F7DC-F944-49CF-B6CF-952593687169}" type="datetime1">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79341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6353B51-1BAE-4C3C-82E8-E86D1756FCA0}" type="datetime1">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294956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1"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F5ECE0D-E195-47BB-B11D-934DF25DE3B2}" type="datetime1">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93195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6"/>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0E13644-187F-48A4-896B-777167D4CBCE}" type="datetime1">
              <a:rPr lang="en-US" smtClean="0"/>
              <a:t>9/30/2021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101882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510F35B-1206-45D7-85FD-2B9CC09B1274}" type="datetime1">
              <a:rPr lang="en-US" smtClean="0"/>
              <a:t>9/30/2021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8734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473B95-73F6-4A7E-8754-003CFE3A221D}" type="datetime1">
              <a:rPr lang="en-US" smtClean="0"/>
              <a:t>9/30/2021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198188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7D3A4B6-378D-4D9B-8271-398DDC1A1DF1}" type="datetime1">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141371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9C45971-6D87-4FE8-986C-0CD483DE19DE}" type="datetime1">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2D3F87-C99B-417D-84AD-077CB0842372}" type="slidenum">
              <a:rPr lang="en-US" smtClean="0"/>
              <a:pPr/>
              <a:t>‹Nº›</a:t>
            </a:fld>
            <a:endParaRPr lang="en-US"/>
          </a:p>
        </p:txBody>
      </p:sp>
    </p:spTree>
    <p:extLst>
      <p:ext uri="{BB962C8B-B14F-4D97-AF65-F5344CB8AC3E}">
        <p14:creationId xmlns:p14="http://schemas.microsoft.com/office/powerpoint/2010/main" val="122328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2456A-C786-446B-B9B3-E84A41B4599D}" type="datetime1">
              <a:rPr lang="en-US" smtClean="0"/>
              <a:t>9/30/2021</a:t>
            </a:fld>
            <a:endParaRPr lang="en-US"/>
          </a:p>
        </p:txBody>
      </p:sp>
      <p:sp>
        <p:nvSpPr>
          <p:cNvPr id="5" name="Marcador de pie de página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D3F87-C99B-417D-84AD-077CB0842372}" type="slidenum">
              <a:rPr lang="en-US" smtClean="0"/>
              <a:pPr/>
              <a:t>‹Nº›</a:t>
            </a:fld>
            <a:endParaRPr lang="en-US"/>
          </a:p>
        </p:txBody>
      </p:sp>
    </p:spTree>
    <p:extLst>
      <p:ext uri="{BB962C8B-B14F-4D97-AF65-F5344CB8AC3E}">
        <p14:creationId xmlns:p14="http://schemas.microsoft.com/office/powerpoint/2010/main" val="304137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14/relationships/chartEx" Target="../charts/chartEx1.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9.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wmf"/><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10.png"/><Relationship Id="rId9"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png"/><Relationship Id="rId7" Type="http://schemas.openxmlformats.org/officeDocument/2006/relationships/diagramData" Target="../diagrams/data2.xml"/><Relationship Id="rId12"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10.png"/><Relationship Id="rId10" Type="http://schemas.openxmlformats.org/officeDocument/2006/relationships/diagramColors" Target="../diagrams/colors2.xml"/><Relationship Id="rId4" Type="http://schemas.openxmlformats.org/officeDocument/2006/relationships/image" Target="../media/image9.png"/><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6.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7220" y="6157734"/>
            <a:ext cx="1631899" cy="494501"/>
          </a:xfrm>
          <a:prstGeom prst="rect">
            <a:avLst/>
          </a:prstGeom>
        </p:spPr>
      </p:pic>
      <p:pic>
        <p:nvPicPr>
          <p:cNvPr id="76"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54" y="6093113"/>
            <a:ext cx="2161082" cy="654855"/>
          </a:xfrm>
          <a:prstGeom prst="rect">
            <a:avLst/>
          </a:prstGeom>
        </p:spPr>
      </p:pic>
      <p:pic>
        <p:nvPicPr>
          <p:cNvPr id="77"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839" y="6112757"/>
            <a:ext cx="1131980" cy="565991"/>
          </a:xfrm>
          <a:prstGeom prst="rect">
            <a:avLst/>
          </a:prstGeom>
        </p:spPr>
      </p:pic>
      <p:grpSp>
        <p:nvGrpSpPr>
          <p:cNvPr id="19" name="9 Grupo"/>
          <p:cNvGrpSpPr/>
          <p:nvPr/>
        </p:nvGrpSpPr>
        <p:grpSpPr>
          <a:xfrm>
            <a:off x="12051742" y="2812497"/>
            <a:ext cx="140258" cy="471906"/>
            <a:chOff x="8702040" y="2321858"/>
            <a:chExt cx="159347" cy="497427"/>
          </a:xfrm>
        </p:grpSpPr>
        <p:sp>
          <p:nvSpPr>
            <p:cNvPr id="20"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21"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22"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cxnSp>
        <p:nvCxnSpPr>
          <p:cNvPr id="23" name="Conector recto de flecha 22">
            <a:extLst>
              <a:ext uri="{FF2B5EF4-FFF2-40B4-BE49-F238E27FC236}">
                <a16:creationId xmlns:a16="http://schemas.microsoft.com/office/drawing/2014/main" id="{BAFCBB29-9943-4790-A0EE-E1F11D74B162}"/>
              </a:ext>
            </a:extLst>
          </p:cNvPr>
          <p:cNvCxnSpPr/>
          <p:nvPr/>
        </p:nvCxnSpPr>
        <p:spPr>
          <a:xfrm flipV="1">
            <a:off x="2570136" y="2094888"/>
            <a:ext cx="7509319" cy="1"/>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sp>
        <p:nvSpPr>
          <p:cNvPr id="24" name="10 Rectángulo"/>
          <p:cNvSpPr/>
          <p:nvPr/>
        </p:nvSpPr>
        <p:spPr>
          <a:xfrm>
            <a:off x="1808232" y="2239388"/>
            <a:ext cx="8813926" cy="1569660"/>
          </a:xfrm>
          <a:prstGeom prst="rect">
            <a:avLst/>
          </a:prstGeom>
        </p:spPr>
        <p:txBody>
          <a:bodyPr wrap="square">
            <a:spAutoFit/>
          </a:bodyPr>
          <a:lstStyle/>
          <a:p>
            <a:pPr algn="ctr"/>
            <a:r>
              <a:rPr lang="es-PY" sz="4800" b="1" dirty="0">
                <a:solidFill>
                  <a:srgbClr val="002060"/>
                </a:solidFill>
                <a:cs typeface="Calibri"/>
              </a:rPr>
              <a:t>MINISTERIO DE TRABAJO, EMPLEO Y SEGURIDAD SOCIAL</a:t>
            </a:r>
          </a:p>
        </p:txBody>
      </p:sp>
      <p:pic>
        <p:nvPicPr>
          <p:cNvPr id="25" name="Imagen 24">
            <a:extLst>
              <a:ext uri="{FF2B5EF4-FFF2-40B4-BE49-F238E27FC236}">
                <a16:creationId xmlns:a16="http://schemas.microsoft.com/office/drawing/2014/main" id="{74BF128F-65CE-453D-8FD9-26A991C81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390" y="104435"/>
            <a:ext cx="1846074" cy="1829792"/>
          </a:xfrm>
          <a:prstGeom prst="rect">
            <a:avLst/>
          </a:prstGeom>
        </p:spPr>
      </p:pic>
      <p:cxnSp>
        <p:nvCxnSpPr>
          <p:cNvPr id="12" name="Conector recto de flecha 11">
            <a:extLst>
              <a:ext uri="{FF2B5EF4-FFF2-40B4-BE49-F238E27FC236}">
                <a16:creationId xmlns:a16="http://schemas.microsoft.com/office/drawing/2014/main" id="{BAFCBB29-9943-4790-A0EE-E1F11D74B162}"/>
              </a:ext>
            </a:extLst>
          </p:cNvPr>
          <p:cNvCxnSpPr/>
          <p:nvPr/>
        </p:nvCxnSpPr>
        <p:spPr>
          <a:xfrm flipV="1">
            <a:off x="2570135" y="3959187"/>
            <a:ext cx="7509319" cy="1"/>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sp>
        <p:nvSpPr>
          <p:cNvPr id="13" name="10 Rectángulo"/>
          <p:cNvSpPr/>
          <p:nvPr/>
        </p:nvSpPr>
        <p:spPr>
          <a:xfrm>
            <a:off x="1450434" y="4667592"/>
            <a:ext cx="9623395" cy="461665"/>
          </a:xfrm>
          <a:prstGeom prst="rect">
            <a:avLst/>
          </a:prstGeom>
        </p:spPr>
        <p:txBody>
          <a:bodyPr wrap="square">
            <a:spAutoFit/>
          </a:bodyPr>
          <a:lstStyle/>
          <a:p>
            <a:pPr algn="ctr"/>
            <a:r>
              <a:rPr lang="es-ES" sz="2400" b="1" dirty="0">
                <a:solidFill>
                  <a:srgbClr val="002060"/>
                </a:solidFill>
                <a:cs typeface="Calibri"/>
              </a:rPr>
              <a:t>Resultados de las políticas laborales impulsadas durante la pandemia</a:t>
            </a:r>
            <a:endParaRPr lang="es-PY" sz="2400" b="1" dirty="0">
              <a:solidFill>
                <a:srgbClr val="002060"/>
              </a:solidFill>
              <a:cs typeface="Calibri"/>
            </a:endParaRP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1</a:t>
            </a:fld>
            <a:endParaRPr lang="en-US"/>
          </a:p>
        </p:txBody>
      </p:sp>
    </p:spTree>
    <p:extLst>
      <p:ext uri="{BB962C8B-B14F-4D97-AF65-F5344CB8AC3E}">
        <p14:creationId xmlns:p14="http://schemas.microsoft.com/office/powerpoint/2010/main" val="428044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16383" y="845810"/>
            <a:ext cx="9996563" cy="465450"/>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800" b="1" dirty="0">
                <a:solidFill>
                  <a:schemeClr val="bg1"/>
                </a:solidFill>
              </a:rPr>
              <a:t>VERIFICACIÓN DE AMBIENTES LABORALES</a:t>
            </a:r>
            <a:endParaRPr sz="2800" b="1" dirty="0">
              <a:solidFill>
                <a:schemeClr val="bg1"/>
              </a:solidFill>
            </a:endParaRP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133" name="Rectángulo 132">
            <a:extLst>
              <a:ext uri="{FF2B5EF4-FFF2-40B4-BE49-F238E27FC236}">
                <a16:creationId xmlns:a16="http://schemas.microsoft.com/office/drawing/2014/main" id="{AEBDDDE2-079C-44CE-A1DB-0CEB89D321EB}"/>
              </a:ext>
            </a:extLst>
          </p:cNvPr>
          <p:cNvSpPr/>
          <p:nvPr/>
        </p:nvSpPr>
        <p:spPr>
          <a:xfrm>
            <a:off x="6662486" y="1932845"/>
            <a:ext cx="4422435" cy="3565079"/>
          </a:xfrm>
          <a:prstGeom prst="rect">
            <a:avLst/>
          </a:prstGeom>
        </p:spPr>
        <p:txBody>
          <a:bodyPr wrap="square">
            <a:spAutoFit/>
          </a:bodyPr>
          <a:lstStyle/>
          <a:p>
            <a:pPr algn="ctr">
              <a:spcAft>
                <a:spcPts val="975"/>
              </a:spcAft>
            </a:pPr>
            <a:r>
              <a:rPr lang="es-PY" sz="24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16.468</a:t>
            </a:r>
            <a:endParaRPr lang="es-PY" sz="24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ctr">
              <a:spcAft>
                <a:spcPts val="975"/>
              </a:spcAft>
            </a:pPr>
            <a:r>
              <a:rPr lang="es-PY"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verificaciones en empresas para el control de cumplimiento de normas de salud y seguridad ocupacional en todo el país, a través de fiscalizadores del MTESS.</a:t>
            </a:r>
          </a:p>
          <a:p>
            <a:pPr algn="ctr">
              <a:spcAft>
                <a:spcPts val="975"/>
              </a:spcAft>
            </a:pPr>
            <a:r>
              <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rPr>
              <a:t>*Articulación con la Policía Nacional  y el </a:t>
            </a:r>
            <a:r>
              <a:rPr lang="es-PY" sz="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MSPYBS</a:t>
            </a:r>
            <a:endParaRPr lang="es-PY" sz="12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ctr">
              <a:spcAft>
                <a:spcPts val="975"/>
              </a:spcAft>
            </a:pPr>
            <a:endParaRPr lang="es-PY" sz="1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ctr">
              <a:spcAft>
                <a:spcPts val="975"/>
              </a:spcAft>
            </a:pPr>
            <a:r>
              <a:rPr lang="es-PY" sz="24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238 </a:t>
            </a:r>
            <a:endParaRPr lang="es-PY" sz="24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ctr">
              <a:spcAft>
                <a:spcPts val="975"/>
              </a:spcAft>
            </a:pPr>
            <a:r>
              <a:rPr lang="es-PY" sz="16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inspecciones y fiscalizaciones realizadas a empresas para el control del cumplimiento de la normativa laboral </a:t>
            </a:r>
            <a:endParaRPr lang="es-PY"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CuadroTexto 27">
            <a:extLst>
              <a:ext uri="{FF2B5EF4-FFF2-40B4-BE49-F238E27FC236}">
                <a16:creationId xmlns:a16="http://schemas.microsoft.com/office/drawing/2014/main" id="{7ED00C0F-6F4B-4F11-9B6E-7163DE40A05A}"/>
              </a:ext>
            </a:extLst>
          </p:cNvPr>
          <p:cNvSpPr txBox="1"/>
          <p:nvPr/>
        </p:nvSpPr>
        <p:spPr>
          <a:xfrm>
            <a:off x="29251" y="6254683"/>
            <a:ext cx="8155961" cy="253916"/>
          </a:xfrm>
          <a:prstGeom prst="rect">
            <a:avLst/>
          </a:prstGeom>
          <a:noFill/>
        </p:spPr>
        <p:txBody>
          <a:bodyPr wrap="square">
            <a:spAutoFit/>
          </a:bodyPr>
          <a:lstStyle/>
          <a:p>
            <a:pPr lvl="0" algn="just" eaLnBrk="0" fontAlgn="base" hangingPunct="0">
              <a:spcBef>
                <a:spcPct val="0"/>
              </a:spcBef>
              <a:spcAft>
                <a:spcPct val="0"/>
              </a:spcAft>
            </a:pPr>
            <a:r>
              <a:rPr kumimoji="0" lang="es-ES" altLang="en-US" sz="105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ES" altLang="en-US" sz="105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datos de la Dirección General de Inspección y Fiscalización del MTESS. Corte</a:t>
            </a:r>
            <a:r>
              <a:rPr lang="es-ES" altLang="en-US" sz="1050" dirty="0">
                <a:solidFill>
                  <a:srgbClr val="002060"/>
                </a:solidFill>
                <a:ea typeface="Calibri" panose="020F0502020204030204" pitchFamily="34" charset="0"/>
                <a:cs typeface="Calibri" panose="020F0502020204030204" pitchFamily="34" charset="0"/>
              </a:rPr>
              <a:t> 24.04.20 al </a:t>
            </a:r>
            <a:r>
              <a:rPr lang="es-ES" altLang="en-US" sz="1050" dirty="0" smtClean="0">
                <a:solidFill>
                  <a:srgbClr val="002060"/>
                </a:solidFill>
                <a:ea typeface="Calibri" panose="020F0502020204030204" pitchFamily="34" charset="0"/>
                <a:cs typeface="Calibri" panose="020F0502020204030204" pitchFamily="34" charset="0"/>
              </a:rPr>
              <a:t>29</a:t>
            </a:r>
            <a:r>
              <a:rPr lang="es-ES" altLang="en-US" sz="1050" dirty="0" smtClean="0">
                <a:solidFill>
                  <a:srgbClr val="002060"/>
                </a:solidFill>
                <a:ea typeface="Calibri" panose="020F0502020204030204" pitchFamily="34" charset="0"/>
                <a:cs typeface="Calibri" panose="020F0502020204030204" pitchFamily="34" charset="0"/>
              </a:rPr>
              <a:t>.09.2021</a:t>
            </a:r>
            <a:r>
              <a:rPr lang="es-ES" altLang="en-US" sz="1050" dirty="0">
                <a:solidFill>
                  <a:srgbClr val="002060"/>
                </a:solidFill>
                <a:ea typeface="Calibri" panose="020F0502020204030204" pitchFamily="34" charset="0"/>
                <a:cs typeface="Calibri" panose="020F0502020204030204" pitchFamily="34" charset="0"/>
              </a:rPr>
              <a:t>.</a:t>
            </a:r>
            <a:endParaRPr lang="es-PY" altLang="en-US" sz="1050" dirty="0">
              <a:solidFill>
                <a:srgbClr val="002060"/>
              </a:solidFill>
              <a:ea typeface="Calibri" panose="020F0502020204030204" pitchFamily="34" charset="0"/>
              <a:cs typeface="Calibri" panose="020F0502020204030204" pitchFamily="34" charset="0"/>
            </a:endParaRPr>
          </a:p>
        </p:txBody>
      </p:sp>
      <p:sp>
        <p:nvSpPr>
          <p:cNvPr id="19" name="Marcador de número de diapositiva 4">
            <a:extLst>
              <a:ext uri="{FF2B5EF4-FFF2-40B4-BE49-F238E27FC236}">
                <a16:creationId xmlns:a16="http://schemas.microsoft.com/office/drawing/2014/main" id="{5643F672-4F7E-4752-8465-EE05DC1D830C}"/>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10</a:t>
            </a:fld>
            <a:endParaRPr lang="es-PY"/>
          </a:p>
        </p:txBody>
      </p:sp>
      <mc:AlternateContent xmlns:mc="http://schemas.openxmlformats.org/markup-compatibility/2006">
        <mc:Choice xmlns:cx4="http://schemas.microsoft.com/office/drawing/2016/5/10/chartex" xmlns="" Requires="cx4">
          <p:graphicFrame>
            <p:nvGraphicFramePr>
              <p:cNvPr id="20" name="Gráfico 19">
                <a:extLst>
                  <a:ext uri="{FF2B5EF4-FFF2-40B4-BE49-F238E27FC236}">
                    <a16:creationId xmlns:a16="http://schemas.microsoft.com/office/drawing/2014/main" id="{F40F9CDD-5B4E-4FC7-9AF9-97DFB1D14985}"/>
                  </a:ext>
                </a:extLst>
              </p:cNvPr>
              <p:cNvGraphicFramePr/>
              <p:nvPr>
                <p:extLst>
                  <p:ext uri="{D42A27DB-BD31-4B8C-83A1-F6EECF244321}">
                    <p14:modId xmlns:p14="http://schemas.microsoft.com/office/powerpoint/2010/main" val="2589404117"/>
                  </p:ext>
                </p:extLst>
              </p:nvPr>
            </p:nvGraphicFramePr>
            <p:xfrm>
              <a:off x="553573" y="1414256"/>
              <a:ext cx="6841526" cy="4764602"/>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20" name="Gráfico 19">
                <a:extLst>
                  <a:ext uri="{FF2B5EF4-FFF2-40B4-BE49-F238E27FC236}">
                    <a16:creationId xmlns:a16="http://schemas.microsoft.com/office/drawing/2014/main" id="{F40F9CDD-5B4E-4FC7-9AF9-97DFB1D14985}"/>
                  </a:ext>
                </a:extLst>
              </p:cNvPr>
              <p:cNvPicPr>
                <a:picLocks noGrp="1" noRot="1" noChangeAspect="1" noMove="1" noResize="1" noEditPoints="1" noAdjustHandles="1" noChangeArrowheads="1" noChangeShapeType="1"/>
              </p:cNvPicPr>
              <p:nvPr/>
            </p:nvPicPr>
            <p:blipFill>
              <a:blip r:embed="rId7"/>
              <a:stretch>
                <a:fillRect/>
              </a:stretch>
            </p:blipFill>
            <p:spPr>
              <a:xfrm>
                <a:off x="553573" y="1414256"/>
                <a:ext cx="6841526" cy="4764602"/>
              </a:xfrm>
              <a:prstGeom prst="rect">
                <a:avLst/>
              </a:prstGeom>
            </p:spPr>
          </p:pic>
        </mc:Fallback>
      </mc:AlternateContent>
    </p:spTree>
    <p:extLst>
      <p:ext uri="{BB962C8B-B14F-4D97-AF65-F5344CB8AC3E}">
        <p14:creationId xmlns:p14="http://schemas.microsoft.com/office/powerpoint/2010/main" val="183195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4 Conector recto">
            <a:extLst>
              <a:ext uri="{FF2B5EF4-FFF2-40B4-BE49-F238E27FC236}">
                <a16:creationId xmlns:a16="http://schemas.microsoft.com/office/drawing/2014/main" id="{996F5BCB-50C6-4603-A608-9C4EDB79B2F1}"/>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14 Conector recto">
            <a:extLst>
              <a:ext uri="{FF2B5EF4-FFF2-40B4-BE49-F238E27FC236}">
                <a16:creationId xmlns:a16="http://schemas.microsoft.com/office/drawing/2014/main" id="{E4F05E9D-D464-46EF-9104-7F5005D93869}"/>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5" name="13 Imagen">
            <a:extLst>
              <a:ext uri="{FF2B5EF4-FFF2-40B4-BE49-F238E27FC236}">
                <a16:creationId xmlns:a16="http://schemas.microsoft.com/office/drawing/2014/main" id="{18148D88-2D85-4FA8-B1D4-029BFCD4D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grpSp>
        <p:nvGrpSpPr>
          <p:cNvPr id="16" name="object 4">
            <a:extLst>
              <a:ext uri="{FF2B5EF4-FFF2-40B4-BE49-F238E27FC236}">
                <a16:creationId xmlns:a16="http://schemas.microsoft.com/office/drawing/2014/main" id="{5FF24C90-16C1-445B-B472-C8E2D7569D32}"/>
              </a:ext>
            </a:extLst>
          </p:cNvPr>
          <p:cNvGrpSpPr/>
          <p:nvPr/>
        </p:nvGrpSpPr>
        <p:grpSpPr>
          <a:xfrm>
            <a:off x="12026405" y="546799"/>
            <a:ext cx="165595" cy="596203"/>
            <a:chOff x="19762519" y="1922873"/>
            <a:chExt cx="341630" cy="1229995"/>
          </a:xfrm>
        </p:grpSpPr>
        <p:sp>
          <p:nvSpPr>
            <p:cNvPr id="17" name="object 5">
              <a:extLst>
                <a:ext uri="{FF2B5EF4-FFF2-40B4-BE49-F238E27FC236}">
                  <a16:creationId xmlns:a16="http://schemas.microsoft.com/office/drawing/2014/main" id="{8B13AC8E-76FD-4D9C-BA91-1C2FC0F7E271}"/>
                </a:ext>
              </a:extLst>
            </p:cNvPr>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a:extLst>
                <a:ext uri="{FF2B5EF4-FFF2-40B4-BE49-F238E27FC236}">
                  <a16:creationId xmlns:a16="http://schemas.microsoft.com/office/drawing/2014/main" id="{1F743232-7AF7-4B53-84F7-0E63680061AA}"/>
                </a:ext>
              </a:extLst>
            </p:cNvPr>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19" name="object 7">
              <a:extLst>
                <a:ext uri="{FF2B5EF4-FFF2-40B4-BE49-F238E27FC236}">
                  <a16:creationId xmlns:a16="http://schemas.microsoft.com/office/drawing/2014/main" id="{19A2181B-E810-4AE5-8A9C-0092278750D5}"/>
                </a:ext>
              </a:extLst>
            </p:cNvPr>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0" name="Imagen 2">
            <a:extLst>
              <a:ext uri="{FF2B5EF4-FFF2-40B4-BE49-F238E27FC236}">
                <a16:creationId xmlns:a16="http://schemas.microsoft.com/office/drawing/2014/main" id="{C0E0CD16-A3D8-428A-B523-BB5B3597A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1" name="Imagen 4">
            <a:extLst>
              <a:ext uri="{FF2B5EF4-FFF2-40B4-BE49-F238E27FC236}">
                <a16:creationId xmlns:a16="http://schemas.microsoft.com/office/drawing/2014/main" id="{8D643C0A-5ACE-4281-81D2-FA40933A5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2" name="2 Conector recto">
            <a:extLst>
              <a:ext uri="{FF2B5EF4-FFF2-40B4-BE49-F238E27FC236}">
                <a16:creationId xmlns:a16="http://schemas.microsoft.com/office/drawing/2014/main" id="{0E962D3D-CA32-4007-A745-A345EAF6C250}"/>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9F3E70C8-F621-4A81-A479-43E99A68E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sp>
        <p:nvSpPr>
          <p:cNvPr id="26" name="Google Shape;150;p27">
            <a:extLst>
              <a:ext uri="{FF2B5EF4-FFF2-40B4-BE49-F238E27FC236}">
                <a16:creationId xmlns:a16="http://schemas.microsoft.com/office/drawing/2014/main" id="{AE67FD84-F840-4D92-8951-411D3488508E}"/>
              </a:ext>
            </a:extLst>
          </p:cNvPr>
          <p:cNvSpPr/>
          <p:nvPr/>
        </p:nvSpPr>
        <p:spPr>
          <a:xfrm>
            <a:off x="688400" y="859037"/>
            <a:ext cx="4892927" cy="887737"/>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800" b="1" dirty="0">
                <a:solidFill>
                  <a:schemeClr val="bg1"/>
                </a:solidFill>
              </a:rPr>
              <a:t>FORTALECIMIENTO DE INSTANCIAS TRIPARTITAS</a:t>
            </a:r>
          </a:p>
        </p:txBody>
      </p:sp>
      <p:sp>
        <p:nvSpPr>
          <p:cNvPr id="27" name="Rectángulo redondeado 37">
            <a:extLst>
              <a:ext uri="{FF2B5EF4-FFF2-40B4-BE49-F238E27FC236}">
                <a16:creationId xmlns:a16="http://schemas.microsoft.com/office/drawing/2014/main" id="{EEE99A29-1CDC-41CD-8150-91D346E17691}"/>
              </a:ext>
            </a:extLst>
          </p:cNvPr>
          <p:cNvSpPr/>
          <p:nvPr/>
        </p:nvSpPr>
        <p:spPr>
          <a:xfrm>
            <a:off x="215580" y="2675297"/>
            <a:ext cx="2584068" cy="1115838"/>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CONSEJO CONSULTIVO TRIPARTITO</a:t>
            </a:r>
          </a:p>
        </p:txBody>
      </p:sp>
      <p:sp>
        <p:nvSpPr>
          <p:cNvPr id="28" name="Rectángulo redondeado 37">
            <a:extLst>
              <a:ext uri="{FF2B5EF4-FFF2-40B4-BE49-F238E27FC236}">
                <a16:creationId xmlns:a16="http://schemas.microsoft.com/office/drawing/2014/main" id="{140DE21E-8009-4235-9D37-98D69A56CE85}"/>
              </a:ext>
            </a:extLst>
          </p:cNvPr>
          <p:cNvSpPr/>
          <p:nvPr/>
        </p:nvSpPr>
        <p:spPr>
          <a:xfrm>
            <a:off x="3511932" y="2675297"/>
            <a:ext cx="2584068" cy="1115838"/>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MESA DE POLÍTICA LABORAL</a:t>
            </a:r>
          </a:p>
          <a:p>
            <a:pPr algn="ctr"/>
            <a:r>
              <a:rPr lang="es-PY" sz="1600" dirty="0">
                <a:solidFill>
                  <a:srgbClr val="002060"/>
                </a:solidFill>
              </a:rPr>
              <a:t>(150 miembros)</a:t>
            </a:r>
          </a:p>
        </p:txBody>
      </p:sp>
      <p:cxnSp>
        <p:nvCxnSpPr>
          <p:cNvPr id="24" name="Conector: angular 23">
            <a:extLst>
              <a:ext uri="{FF2B5EF4-FFF2-40B4-BE49-F238E27FC236}">
                <a16:creationId xmlns:a16="http://schemas.microsoft.com/office/drawing/2014/main" id="{D071A035-7393-4949-9C05-B721EE0E0053}"/>
              </a:ext>
            </a:extLst>
          </p:cNvPr>
          <p:cNvCxnSpPr>
            <a:stCxn id="26" idx="2"/>
            <a:endCxn id="27" idx="0"/>
          </p:cNvCxnSpPr>
          <p:nvPr/>
        </p:nvCxnSpPr>
        <p:spPr>
          <a:xfrm rot="5400000">
            <a:off x="1856978" y="1397410"/>
            <a:ext cx="928523" cy="1627250"/>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30" name="Conector: angular 29">
            <a:extLst>
              <a:ext uri="{FF2B5EF4-FFF2-40B4-BE49-F238E27FC236}">
                <a16:creationId xmlns:a16="http://schemas.microsoft.com/office/drawing/2014/main" id="{54AD32DF-3D29-4E5B-8CB4-8AC2410DF9DB}"/>
              </a:ext>
            </a:extLst>
          </p:cNvPr>
          <p:cNvCxnSpPr>
            <a:stCxn id="26" idx="2"/>
            <a:endCxn id="28" idx="0"/>
          </p:cNvCxnSpPr>
          <p:nvPr/>
        </p:nvCxnSpPr>
        <p:spPr>
          <a:xfrm rot="16200000" flipH="1">
            <a:off x="3505154" y="1376484"/>
            <a:ext cx="928523" cy="1669102"/>
          </a:xfrm>
          <a:prstGeom prst="bentConnector3">
            <a:avLst/>
          </a:prstGeom>
        </p:spPr>
        <p:style>
          <a:lnRef idx="3">
            <a:schemeClr val="accent2"/>
          </a:lnRef>
          <a:fillRef idx="0">
            <a:schemeClr val="accent2"/>
          </a:fillRef>
          <a:effectRef idx="2">
            <a:schemeClr val="accent2"/>
          </a:effectRef>
          <a:fontRef idx="minor">
            <a:schemeClr val="tx1"/>
          </a:fontRef>
        </p:style>
      </p:cxnSp>
      <p:sp>
        <p:nvSpPr>
          <p:cNvPr id="35" name="Google Shape;169;p28">
            <a:extLst>
              <a:ext uri="{FF2B5EF4-FFF2-40B4-BE49-F238E27FC236}">
                <a16:creationId xmlns:a16="http://schemas.microsoft.com/office/drawing/2014/main" id="{97E6DF1D-68F0-416E-B37A-341262DFB5A4}"/>
              </a:ext>
            </a:extLst>
          </p:cNvPr>
          <p:cNvSpPr txBox="1">
            <a:spLocks/>
          </p:cNvSpPr>
          <p:nvPr/>
        </p:nvSpPr>
        <p:spPr>
          <a:xfrm>
            <a:off x="1750678" y="5639679"/>
            <a:ext cx="2768369" cy="805566"/>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SzPts val="1100"/>
            </a:pPr>
            <a:r>
              <a:rPr lang="es-ES" sz="1400" b="1" dirty="0">
                <a:solidFill>
                  <a:srgbClr val="002060"/>
                </a:solidFill>
              </a:rPr>
              <a:t>Participación activa, debates y consensos para el beneficio de trabajadores y empleadores.</a:t>
            </a:r>
          </a:p>
        </p:txBody>
      </p:sp>
      <p:sp>
        <p:nvSpPr>
          <p:cNvPr id="25" name="Marcador de número de diapositiva 4">
            <a:extLst>
              <a:ext uri="{FF2B5EF4-FFF2-40B4-BE49-F238E27FC236}">
                <a16:creationId xmlns:a16="http://schemas.microsoft.com/office/drawing/2014/main" id="{C6C2ED49-7DFA-4CD3-9123-DE9331CD18B2}"/>
              </a:ext>
            </a:extLst>
          </p:cNvPr>
          <p:cNvSpPr txBox="1">
            <a:spLocks/>
          </p:cNvSpPr>
          <p:nvPr/>
        </p:nvSpPr>
        <p:spPr>
          <a:xfrm>
            <a:off x="9419549" y="64215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E288DB8-8A5E-42E2-BB4E-445C44E79A0F}" type="slidenum">
              <a:rPr lang="es-PY" sz="1200" smtClean="0">
                <a:solidFill>
                  <a:schemeClr val="bg2">
                    <a:lumMod val="75000"/>
                  </a:schemeClr>
                </a:solidFill>
              </a:rPr>
              <a:pPr algn="r"/>
              <a:t>11</a:t>
            </a:fld>
            <a:endParaRPr lang="es-PY" sz="1200">
              <a:solidFill>
                <a:schemeClr val="bg2">
                  <a:lumMod val="75000"/>
                </a:schemeClr>
              </a:solidFill>
            </a:endParaRPr>
          </a:p>
        </p:txBody>
      </p:sp>
      <p:sp>
        <p:nvSpPr>
          <p:cNvPr id="31" name="Rectángulo redondeado 37">
            <a:extLst>
              <a:ext uri="{FF2B5EF4-FFF2-40B4-BE49-F238E27FC236}">
                <a16:creationId xmlns:a16="http://schemas.microsoft.com/office/drawing/2014/main" id="{6081210B-7091-47D2-94B0-AC9846602D35}"/>
              </a:ext>
            </a:extLst>
          </p:cNvPr>
          <p:cNvSpPr/>
          <p:nvPr/>
        </p:nvSpPr>
        <p:spPr>
          <a:xfrm>
            <a:off x="332559" y="4259453"/>
            <a:ext cx="2388967" cy="562195"/>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ÓRGANO RECTOR SINAFOCAL</a:t>
            </a:r>
          </a:p>
        </p:txBody>
      </p:sp>
      <p:sp>
        <p:nvSpPr>
          <p:cNvPr id="32" name="Rectángulo redondeado 37">
            <a:extLst>
              <a:ext uri="{FF2B5EF4-FFF2-40B4-BE49-F238E27FC236}">
                <a16:creationId xmlns:a16="http://schemas.microsoft.com/office/drawing/2014/main" id="{ADC9B29F-42A0-461D-A6FA-2749F5EF268C}"/>
              </a:ext>
            </a:extLst>
          </p:cNvPr>
          <p:cNvSpPr/>
          <p:nvPr/>
        </p:nvSpPr>
        <p:spPr>
          <a:xfrm>
            <a:off x="3664706" y="4151604"/>
            <a:ext cx="2222500" cy="818030"/>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a:solidFill>
                  <a:srgbClr val="002060"/>
                </a:solidFill>
              </a:rPr>
              <a:t>15 MESAS SECTORIALES DEL SNPP</a:t>
            </a:r>
          </a:p>
          <a:p>
            <a:pPr algn="ctr"/>
            <a:r>
              <a:rPr lang="es-PY" sz="1400" dirty="0">
                <a:solidFill>
                  <a:srgbClr val="002060"/>
                </a:solidFill>
              </a:rPr>
              <a:t>(370 empresas)</a:t>
            </a:r>
          </a:p>
        </p:txBody>
      </p:sp>
      <p:cxnSp>
        <p:nvCxnSpPr>
          <p:cNvPr id="10" name="Conector recto 9">
            <a:extLst>
              <a:ext uri="{FF2B5EF4-FFF2-40B4-BE49-F238E27FC236}">
                <a16:creationId xmlns:a16="http://schemas.microsoft.com/office/drawing/2014/main" id="{FE91647A-D6B0-4E37-8F25-0F33E5436BD0}"/>
              </a:ext>
            </a:extLst>
          </p:cNvPr>
          <p:cNvCxnSpPr/>
          <p:nvPr/>
        </p:nvCxnSpPr>
        <p:spPr>
          <a:xfrm>
            <a:off x="1507613" y="3519186"/>
            <a:ext cx="0" cy="632417"/>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Conector recto 28">
            <a:extLst>
              <a:ext uri="{FF2B5EF4-FFF2-40B4-BE49-F238E27FC236}">
                <a16:creationId xmlns:a16="http://schemas.microsoft.com/office/drawing/2014/main" id="{964C24AB-3584-4DDF-ACCE-DEAED5956D1F}"/>
              </a:ext>
            </a:extLst>
          </p:cNvPr>
          <p:cNvCxnSpPr>
            <a:stCxn id="28" idx="2"/>
          </p:cNvCxnSpPr>
          <p:nvPr/>
        </p:nvCxnSpPr>
        <p:spPr>
          <a:xfrm>
            <a:off x="4803966" y="3791135"/>
            <a:ext cx="1" cy="36046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Conector: angular 37">
            <a:extLst>
              <a:ext uri="{FF2B5EF4-FFF2-40B4-BE49-F238E27FC236}">
                <a16:creationId xmlns:a16="http://schemas.microsoft.com/office/drawing/2014/main" id="{88C642AF-57FB-4D41-864E-5C0211032684}"/>
              </a:ext>
            </a:extLst>
          </p:cNvPr>
          <p:cNvCxnSpPr>
            <a:cxnSpLocks/>
            <a:stCxn id="32" idx="2"/>
            <a:endCxn id="35" idx="0"/>
          </p:cNvCxnSpPr>
          <p:nvPr/>
        </p:nvCxnSpPr>
        <p:spPr>
          <a:xfrm rot="5400000">
            <a:off x="3620388" y="4484110"/>
            <a:ext cx="670045" cy="1641093"/>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40" name="Conector: angular 39">
            <a:extLst>
              <a:ext uri="{FF2B5EF4-FFF2-40B4-BE49-F238E27FC236}">
                <a16:creationId xmlns:a16="http://schemas.microsoft.com/office/drawing/2014/main" id="{41684B38-9F16-46A9-94E6-E3B276734E2A}"/>
              </a:ext>
            </a:extLst>
          </p:cNvPr>
          <p:cNvCxnSpPr>
            <a:stCxn id="31" idx="2"/>
            <a:endCxn id="35" idx="0"/>
          </p:cNvCxnSpPr>
          <p:nvPr/>
        </p:nvCxnSpPr>
        <p:spPr>
          <a:xfrm rot="16200000" flipH="1">
            <a:off x="1921938" y="4426753"/>
            <a:ext cx="818031" cy="1607820"/>
          </a:xfrm>
          <a:prstGeom prst="bentConnector3">
            <a:avLst/>
          </a:prstGeom>
        </p:spPr>
        <p:style>
          <a:lnRef idx="3">
            <a:schemeClr val="accent2"/>
          </a:lnRef>
          <a:fillRef idx="0">
            <a:schemeClr val="accent2"/>
          </a:fillRef>
          <a:effectRef idx="2">
            <a:schemeClr val="accent2"/>
          </a:effectRef>
          <a:fontRef idx="minor">
            <a:schemeClr val="tx1"/>
          </a:fontRef>
        </p:style>
      </p:cxnSp>
      <p:pic>
        <p:nvPicPr>
          <p:cNvPr id="1030" name="Picture 6" descr="Fundación y centrales dan apoya al MTESS - Locales - ABC Color"/>
          <p:cNvPicPr>
            <a:picLocks noChangeAspect="1" noChangeArrowheads="1"/>
          </p:cNvPicPr>
          <p:nvPr/>
        </p:nvPicPr>
        <p:blipFill rotWithShape="1">
          <a:blip r:embed="rId7">
            <a:extLst>
              <a:ext uri="{28A0092B-C50C-407E-A947-70E740481C1C}">
                <a14:useLocalDpi xmlns:a14="http://schemas.microsoft.com/office/drawing/2010/main" val="0"/>
              </a:ext>
            </a:extLst>
          </a:blip>
          <a:srcRect r="261" b="25727"/>
          <a:stretch/>
        </p:blipFill>
        <p:spPr bwMode="auto">
          <a:xfrm>
            <a:off x="6015913" y="699352"/>
            <a:ext cx="5401024" cy="2607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PP - Ministra de Trabajo presentó las políticas laborales al Consejo  Consultivo del SNPP"/>
          <p:cNvPicPr>
            <a:picLocks noChangeAspect="1" noChangeArrowheads="1"/>
          </p:cNvPicPr>
          <p:nvPr/>
        </p:nvPicPr>
        <p:blipFill rotWithShape="1">
          <a:blip r:embed="rId8">
            <a:extLst>
              <a:ext uri="{28A0092B-C50C-407E-A947-70E740481C1C}">
                <a14:useLocalDpi xmlns:a14="http://schemas.microsoft.com/office/drawing/2010/main" val="0"/>
              </a:ext>
            </a:extLst>
          </a:blip>
          <a:srcRect r="1016" b="30640"/>
          <a:stretch/>
        </p:blipFill>
        <p:spPr bwMode="auto">
          <a:xfrm>
            <a:off x="6015913" y="3307162"/>
            <a:ext cx="5418489" cy="268150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33"/>
          </p:nvPr>
        </p:nvSpPr>
        <p:spPr/>
        <p:txBody>
          <a:bodyPr/>
          <a:lstStyle/>
          <a:p>
            <a:pPr rtl="0"/>
            <a:fld id="{19B51A1E-902D-48AF-9020-955120F399B6}" type="slidenum">
              <a:rPr lang="es-ES" noProof="0" smtClean="0"/>
              <a:pPr rtl="0"/>
              <a:t>11</a:t>
            </a:fld>
            <a:endParaRPr lang="es-ES" noProof="0"/>
          </a:p>
        </p:txBody>
      </p:sp>
    </p:spTree>
    <p:extLst>
      <p:ext uri="{BB962C8B-B14F-4D97-AF65-F5344CB8AC3E}">
        <p14:creationId xmlns:p14="http://schemas.microsoft.com/office/powerpoint/2010/main" val="364070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9;p28"/>
          <p:cNvSpPr txBox="1">
            <a:spLocks/>
          </p:cNvSpPr>
          <p:nvPr/>
        </p:nvSpPr>
        <p:spPr>
          <a:xfrm>
            <a:off x="1376039" y="1480264"/>
            <a:ext cx="5166646" cy="929487"/>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SzPts val="1100"/>
            </a:pPr>
            <a:r>
              <a:rPr lang="es-ES" sz="1600" b="1" dirty="0">
                <a:solidFill>
                  <a:srgbClr val="002060"/>
                </a:solidFill>
              </a:rPr>
              <a:t>SERVICIO DE ATENCIÓN DE ASUNTOS LABORALES  (servicio de atención a mujeres trabajadoras en general y servicio doméstico)</a:t>
            </a:r>
          </a:p>
        </p:txBody>
      </p:sp>
      <p:sp>
        <p:nvSpPr>
          <p:cNvPr id="22" name="Google Shape;150;p27"/>
          <p:cNvSpPr/>
          <p:nvPr/>
        </p:nvSpPr>
        <p:spPr>
          <a:xfrm>
            <a:off x="1016383" y="845810"/>
            <a:ext cx="9996563" cy="465450"/>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800" b="1" dirty="0">
                <a:solidFill>
                  <a:schemeClr val="bg1"/>
                </a:solidFill>
              </a:rPr>
              <a:t>EMPLEA IGUALDAD - ATENCIÓN A MUJERES TRABAJADORAS</a:t>
            </a:r>
            <a:endParaRPr sz="2800" b="1" dirty="0">
              <a:solidFill>
                <a:schemeClr val="bg1"/>
              </a:solidFill>
            </a:endParaRP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126" name="Google Shape;169;p28">
            <a:extLst>
              <a:ext uri="{FF2B5EF4-FFF2-40B4-BE49-F238E27FC236}">
                <a16:creationId xmlns:a16="http://schemas.microsoft.com/office/drawing/2014/main" id="{E923419C-62FC-4428-AA2A-E223ECEE153B}"/>
              </a:ext>
            </a:extLst>
          </p:cNvPr>
          <p:cNvSpPr txBox="1">
            <a:spLocks/>
          </p:cNvSpPr>
          <p:nvPr/>
        </p:nvSpPr>
        <p:spPr>
          <a:xfrm>
            <a:off x="1376039" y="2642889"/>
            <a:ext cx="5125398" cy="685960"/>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ES" sz="1600" b="1" dirty="0">
                <a:solidFill>
                  <a:srgbClr val="002060"/>
                </a:solidFill>
              </a:rPr>
              <a:t>Oficina de Atención y Prevención de la Violencia Laboral </a:t>
            </a:r>
          </a:p>
        </p:txBody>
      </p:sp>
      <p:sp>
        <p:nvSpPr>
          <p:cNvPr id="127" name="Google Shape;169;p28">
            <a:extLst>
              <a:ext uri="{FF2B5EF4-FFF2-40B4-BE49-F238E27FC236}">
                <a16:creationId xmlns:a16="http://schemas.microsoft.com/office/drawing/2014/main" id="{E15C4E61-B2B7-4072-B374-E8CF9A87ED1F}"/>
              </a:ext>
            </a:extLst>
          </p:cNvPr>
          <p:cNvSpPr txBox="1">
            <a:spLocks/>
          </p:cNvSpPr>
          <p:nvPr/>
        </p:nvSpPr>
        <p:spPr>
          <a:xfrm>
            <a:off x="1376039" y="3679780"/>
            <a:ext cx="5166646" cy="822647"/>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ES" sz="1600" b="1" dirty="0">
                <a:solidFill>
                  <a:srgbClr val="002060"/>
                </a:solidFill>
              </a:rPr>
              <a:t>Empoderamiento Económico (SNPP – SINAFOCAL- Centro del Entrenamiento del Emprendedor)</a:t>
            </a:r>
          </a:p>
        </p:txBody>
      </p:sp>
      <p:sp>
        <p:nvSpPr>
          <p:cNvPr id="128" name="Rectángulo 127">
            <a:extLst>
              <a:ext uri="{FF2B5EF4-FFF2-40B4-BE49-F238E27FC236}">
                <a16:creationId xmlns:a16="http://schemas.microsoft.com/office/drawing/2014/main" id="{B106F621-920A-473D-B38A-37765E226966}"/>
              </a:ext>
            </a:extLst>
          </p:cNvPr>
          <p:cNvSpPr/>
          <p:nvPr/>
        </p:nvSpPr>
        <p:spPr>
          <a:xfrm>
            <a:off x="7937400" y="2574873"/>
            <a:ext cx="1685924" cy="400110"/>
          </a:xfrm>
          <a:prstGeom prst="rect">
            <a:avLst/>
          </a:prstGeom>
        </p:spPr>
        <p:txBody>
          <a:bodyPr wrap="square">
            <a:spAutoFit/>
          </a:bodyPr>
          <a:lstStyle/>
          <a:p>
            <a:pPr algn="ctr">
              <a:spcAft>
                <a:spcPts val="975"/>
              </a:spcAft>
            </a:pPr>
            <a:r>
              <a:rPr lang="es-PY" sz="2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3.725</a:t>
            </a:r>
            <a:endParaRPr lang="es-PY" sz="16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29" name="Rectángulo 128">
            <a:extLst>
              <a:ext uri="{FF2B5EF4-FFF2-40B4-BE49-F238E27FC236}">
                <a16:creationId xmlns:a16="http://schemas.microsoft.com/office/drawing/2014/main" id="{7BE933DD-4DBE-400C-9475-F1ABB54269CA}"/>
              </a:ext>
            </a:extLst>
          </p:cNvPr>
          <p:cNvSpPr/>
          <p:nvPr/>
        </p:nvSpPr>
        <p:spPr>
          <a:xfrm>
            <a:off x="7937400" y="3934286"/>
            <a:ext cx="1649870" cy="400110"/>
          </a:xfrm>
          <a:prstGeom prst="rect">
            <a:avLst/>
          </a:prstGeom>
        </p:spPr>
        <p:txBody>
          <a:bodyPr wrap="square">
            <a:spAutoFit/>
          </a:bodyPr>
          <a:lstStyle/>
          <a:p>
            <a:pPr algn="ctr">
              <a:spcAft>
                <a:spcPts val="975"/>
              </a:spcAft>
            </a:pPr>
            <a:r>
              <a:rPr lang="es-PY" sz="2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234.632</a:t>
            </a:r>
            <a:endParaRPr lang="es-PY" sz="16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Rectángulo 129">
            <a:extLst>
              <a:ext uri="{FF2B5EF4-FFF2-40B4-BE49-F238E27FC236}">
                <a16:creationId xmlns:a16="http://schemas.microsoft.com/office/drawing/2014/main" id="{D871E5E5-198E-416F-82F6-0513A4B466B2}"/>
              </a:ext>
            </a:extLst>
          </p:cNvPr>
          <p:cNvSpPr/>
          <p:nvPr/>
        </p:nvSpPr>
        <p:spPr>
          <a:xfrm>
            <a:off x="7717895" y="1615451"/>
            <a:ext cx="1974151" cy="400110"/>
          </a:xfrm>
          <a:prstGeom prst="rect">
            <a:avLst/>
          </a:prstGeom>
        </p:spPr>
        <p:txBody>
          <a:bodyPr wrap="square">
            <a:spAutoFit/>
          </a:bodyPr>
          <a:lstStyle/>
          <a:p>
            <a:pPr algn="ctr">
              <a:spcAft>
                <a:spcPts val="975"/>
              </a:spcAft>
            </a:pPr>
            <a:r>
              <a:rPr lang="es-PY" sz="2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69.003</a:t>
            </a:r>
            <a:endParaRPr lang="es-PY" sz="16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1" name="Conector recto 130">
            <a:extLst>
              <a:ext uri="{FF2B5EF4-FFF2-40B4-BE49-F238E27FC236}">
                <a16:creationId xmlns:a16="http://schemas.microsoft.com/office/drawing/2014/main" id="{9987BD28-FEE6-4BFF-8123-51E3D89116F7}"/>
              </a:ext>
            </a:extLst>
          </p:cNvPr>
          <p:cNvCxnSpPr>
            <a:cxnSpLocks/>
          </p:cNvCxnSpPr>
          <p:nvPr/>
        </p:nvCxnSpPr>
        <p:spPr>
          <a:xfrm>
            <a:off x="1376039" y="4863062"/>
            <a:ext cx="8316007" cy="0"/>
          </a:xfrm>
          <a:prstGeom prst="line">
            <a:avLst/>
          </a:prstGeom>
        </p:spPr>
        <p:style>
          <a:lnRef idx="3">
            <a:schemeClr val="dk1"/>
          </a:lnRef>
          <a:fillRef idx="0">
            <a:schemeClr val="dk1"/>
          </a:fillRef>
          <a:effectRef idx="2">
            <a:schemeClr val="dk1"/>
          </a:effectRef>
          <a:fontRef idx="minor">
            <a:schemeClr val="tx1"/>
          </a:fontRef>
        </p:style>
      </p:cxnSp>
      <p:sp>
        <p:nvSpPr>
          <p:cNvPr id="132" name="Google Shape;169;p28">
            <a:extLst>
              <a:ext uri="{FF2B5EF4-FFF2-40B4-BE49-F238E27FC236}">
                <a16:creationId xmlns:a16="http://schemas.microsoft.com/office/drawing/2014/main" id="{5A5679C8-3F6D-4ABE-AF87-1CC0E29A8906}"/>
              </a:ext>
            </a:extLst>
          </p:cNvPr>
          <p:cNvSpPr txBox="1">
            <a:spLocks/>
          </p:cNvSpPr>
          <p:nvPr/>
        </p:nvSpPr>
        <p:spPr>
          <a:xfrm>
            <a:off x="1376039" y="5151020"/>
            <a:ext cx="5354135" cy="416154"/>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SzPts val="1100"/>
            </a:pPr>
            <a:r>
              <a:rPr lang="es-ES" sz="1600" b="1" dirty="0">
                <a:solidFill>
                  <a:srgbClr val="002060"/>
                </a:solidFill>
              </a:rPr>
              <a:t>TOTAL DE SERVICIOS A MUJERES</a:t>
            </a:r>
          </a:p>
        </p:txBody>
      </p:sp>
      <p:sp>
        <p:nvSpPr>
          <p:cNvPr id="133" name="Rectángulo 132">
            <a:extLst>
              <a:ext uri="{FF2B5EF4-FFF2-40B4-BE49-F238E27FC236}">
                <a16:creationId xmlns:a16="http://schemas.microsoft.com/office/drawing/2014/main" id="{AEBDDDE2-079C-44CE-A1DB-0CEB89D321EB}"/>
              </a:ext>
            </a:extLst>
          </p:cNvPr>
          <p:cNvSpPr/>
          <p:nvPr/>
        </p:nvSpPr>
        <p:spPr>
          <a:xfrm>
            <a:off x="7371279" y="5074867"/>
            <a:ext cx="2597121" cy="523220"/>
          </a:xfrm>
          <a:prstGeom prst="rect">
            <a:avLst/>
          </a:prstGeom>
        </p:spPr>
        <p:txBody>
          <a:bodyPr wrap="square">
            <a:spAutoFit/>
          </a:bodyPr>
          <a:lstStyle/>
          <a:p>
            <a:pPr algn="ctr">
              <a:spcAft>
                <a:spcPts val="975"/>
              </a:spcAft>
            </a:pPr>
            <a:r>
              <a:rPr lang="es-PY"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307</a:t>
            </a:r>
            <a:r>
              <a:rPr lang="es-PY"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.360</a:t>
            </a:r>
            <a:endParaRPr lang="es-PY" sz="2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0" name="Conector: angular 9">
            <a:extLst>
              <a:ext uri="{FF2B5EF4-FFF2-40B4-BE49-F238E27FC236}">
                <a16:creationId xmlns:a16="http://schemas.microsoft.com/office/drawing/2014/main" id="{D09B637F-E51D-4483-8229-EFC693C8655F}"/>
              </a:ext>
            </a:extLst>
          </p:cNvPr>
          <p:cNvCxnSpPr>
            <a:cxnSpLocks/>
          </p:cNvCxnSpPr>
          <p:nvPr/>
        </p:nvCxnSpPr>
        <p:spPr>
          <a:xfrm>
            <a:off x="6542685" y="1556647"/>
            <a:ext cx="1657189" cy="377986"/>
          </a:xfrm>
          <a:prstGeom prst="bentConnector3">
            <a:avLst/>
          </a:prstGeom>
        </p:spPr>
        <p:style>
          <a:lnRef idx="2">
            <a:schemeClr val="accent5"/>
          </a:lnRef>
          <a:fillRef idx="0">
            <a:schemeClr val="accent5"/>
          </a:fillRef>
          <a:effectRef idx="1">
            <a:schemeClr val="accent5"/>
          </a:effectRef>
          <a:fontRef idx="minor">
            <a:schemeClr val="tx1"/>
          </a:fontRef>
        </p:style>
      </p:cxnSp>
      <p:cxnSp>
        <p:nvCxnSpPr>
          <p:cNvPr id="13" name="Conector: angular 12">
            <a:extLst>
              <a:ext uri="{FF2B5EF4-FFF2-40B4-BE49-F238E27FC236}">
                <a16:creationId xmlns:a16="http://schemas.microsoft.com/office/drawing/2014/main" id="{E73BC085-023A-4029-BD9A-8C9761723D25}"/>
              </a:ext>
            </a:extLst>
          </p:cNvPr>
          <p:cNvCxnSpPr>
            <a:cxnSpLocks/>
            <a:stCxn id="126" idx="3"/>
          </p:cNvCxnSpPr>
          <p:nvPr/>
        </p:nvCxnSpPr>
        <p:spPr>
          <a:xfrm flipV="1">
            <a:off x="6501437" y="2697709"/>
            <a:ext cx="1698437" cy="288160"/>
          </a:xfrm>
          <a:prstGeom prst="bentConnector3">
            <a:avLst/>
          </a:prstGeom>
        </p:spPr>
        <p:style>
          <a:lnRef idx="2">
            <a:schemeClr val="accent5"/>
          </a:lnRef>
          <a:fillRef idx="0">
            <a:schemeClr val="accent5"/>
          </a:fillRef>
          <a:effectRef idx="1">
            <a:schemeClr val="accent5"/>
          </a:effectRef>
          <a:fontRef idx="minor">
            <a:schemeClr val="tx1"/>
          </a:fontRef>
        </p:style>
      </p:cxnSp>
      <p:cxnSp>
        <p:nvCxnSpPr>
          <p:cNvPr id="19" name="Conector: angular 18">
            <a:extLst>
              <a:ext uri="{FF2B5EF4-FFF2-40B4-BE49-F238E27FC236}">
                <a16:creationId xmlns:a16="http://schemas.microsoft.com/office/drawing/2014/main" id="{C219C1E6-0DF3-4181-B2B5-E6CD968D33CF}"/>
              </a:ext>
            </a:extLst>
          </p:cNvPr>
          <p:cNvCxnSpPr>
            <a:cxnSpLocks/>
          </p:cNvCxnSpPr>
          <p:nvPr/>
        </p:nvCxnSpPr>
        <p:spPr>
          <a:xfrm>
            <a:off x="6542685" y="3679780"/>
            <a:ext cx="1850799" cy="632382"/>
          </a:xfrm>
          <a:prstGeom prst="bentConnector3">
            <a:avLst/>
          </a:prstGeom>
        </p:spPr>
        <p:style>
          <a:lnRef idx="2">
            <a:schemeClr val="accent5"/>
          </a:lnRef>
          <a:fillRef idx="0">
            <a:schemeClr val="accent5"/>
          </a:fillRef>
          <a:effectRef idx="1">
            <a:schemeClr val="accent5"/>
          </a:effectRef>
          <a:fontRef idx="minor">
            <a:schemeClr val="tx1"/>
          </a:fontRef>
        </p:style>
      </p:cxnSp>
      <p:sp>
        <p:nvSpPr>
          <p:cNvPr id="134" name="CuadroTexto 133">
            <a:extLst>
              <a:ext uri="{FF2B5EF4-FFF2-40B4-BE49-F238E27FC236}">
                <a16:creationId xmlns:a16="http://schemas.microsoft.com/office/drawing/2014/main" id="{9899DD48-1561-452B-AF48-32E1E1A68B73}"/>
              </a:ext>
            </a:extLst>
          </p:cNvPr>
          <p:cNvSpPr txBox="1"/>
          <p:nvPr/>
        </p:nvSpPr>
        <p:spPr>
          <a:xfrm>
            <a:off x="553574" y="6098673"/>
            <a:ext cx="5036670" cy="461665"/>
          </a:xfrm>
          <a:prstGeom prst="rect">
            <a:avLst/>
          </a:prstGeom>
          <a:noFill/>
        </p:spPr>
        <p:txBody>
          <a:bodyPr wrap="square">
            <a:spAutoFit/>
          </a:bodyPr>
          <a:lstStyle/>
          <a:p>
            <a:pPr lvl="0" algn="just" eaLnBrk="0" fontAlgn="base" hangingPunct="0">
              <a:spcBef>
                <a:spcPct val="0"/>
              </a:spcBef>
              <a:spcAft>
                <a:spcPct val="0"/>
              </a:spcAft>
            </a:pPr>
            <a:r>
              <a:rPr lang="es-PY" altLang="en-US" sz="1200" b="1" dirty="0">
                <a:solidFill>
                  <a:srgbClr val="002060"/>
                </a:solidFill>
                <a:ea typeface="Calibri" panose="020F0502020204030204" pitchFamily="34" charset="0"/>
                <a:cs typeface="Calibri" panose="020F0502020204030204" pitchFamily="34" charset="0"/>
              </a:rPr>
              <a:t>Fuente: </a:t>
            </a:r>
            <a:r>
              <a:rPr lang="es-PY" altLang="en-US" sz="1200" dirty="0">
                <a:solidFill>
                  <a:srgbClr val="002060"/>
                </a:solidFill>
                <a:ea typeface="Calibri" panose="020F0502020204030204" pitchFamily="34" charset="0"/>
                <a:cs typeface="Calibri" panose="020F0502020204030204" pitchFamily="34" charset="0"/>
              </a:rPr>
              <a:t>Proveído por la Dirección General de Promoción a la Mujer Trabajadora del MTESS. Corte 13.03.20 al </a:t>
            </a:r>
            <a:r>
              <a:rPr lang="es-PY" altLang="en-US" sz="1200" dirty="0" smtClean="0">
                <a:solidFill>
                  <a:srgbClr val="002060"/>
                </a:solidFill>
                <a:ea typeface="Calibri" panose="020F0502020204030204" pitchFamily="34" charset="0"/>
                <a:cs typeface="Calibri" panose="020F0502020204030204" pitchFamily="34" charset="0"/>
              </a:rPr>
              <a:t>29</a:t>
            </a:r>
            <a:r>
              <a:rPr lang="es-PY" altLang="en-US" sz="1200" dirty="0" smtClean="0">
                <a:solidFill>
                  <a:srgbClr val="002060"/>
                </a:solidFill>
                <a:ea typeface="Calibri" panose="020F0502020204030204" pitchFamily="34" charset="0"/>
                <a:cs typeface="Calibri" panose="020F0502020204030204" pitchFamily="34" charset="0"/>
              </a:rPr>
              <a:t>.09.21</a:t>
            </a:r>
            <a:r>
              <a:rPr lang="es-PY" altLang="en-US" sz="1200" dirty="0">
                <a:solidFill>
                  <a:srgbClr val="002060"/>
                </a:solidFill>
                <a:ea typeface="Calibri" panose="020F0502020204030204" pitchFamily="34" charset="0"/>
                <a:cs typeface="Calibri" panose="020F0502020204030204" pitchFamily="34" charset="0"/>
              </a:rPr>
              <a:t>, SNPP, SINAFOCAL y CEE.</a:t>
            </a:r>
            <a:endParaRPr kumimoji="0" lang="es-PY"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sp>
        <p:nvSpPr>
          <p:cNvPr id="28" name="Marcador de número de diapositiva 4">
            <a:extLst>
              <a:ext uri="{FF2B5EF4-FFF2-40B4-BE49-F238E27FC236}">
                <a16:creationId xmlns:a16="http://schemas.microsoft.com/office/drawing/2014/main" id="{DD19AE1A-5756-41AA-B02A-1D3ABA3B412F}"/>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12</a:t>
            </a:fld>
            <a:endParaRPr lang="es-PY" dirty="0"/>
          </a:p>
        </p:txBody>
      </p:sp>
    </p:spTree>
    <p:extLst>
      <p:ext uri="{BB962C8B-B14F-4D97-AF65-F5344CB8AC3E}">
        <p14:creationId xmlns:p14="http://schemas.microsoft.com/office/powerpoint/2010/main" val="2356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2" cy="8124827"/>
          </a:xfrm>
        </p:spPr>
      </p:pic>
      <p:sp>
        <p:nvSpPr>
          <p:cNvPr id="5" name="Rectángulo 4">
            <a:extLst>
              <a:ext uri="{FF2B5EF4-FFF2-40B4-BE49-F238E27FC236}">
                <a16:creationId xmlns:a16="http://schemas.microsoft.com/office/drawing/2014/main" id="{DA76AE2C-1AC5-473F-9D49-41357C391211}"/>
              </a:ext>
            </a:extLst>
          </p:cNvPr>
          <p:cNvSpPr/>
          <p:nvPr/>
        </p:nvSpPr>
        <p:spPr>
          <a:xfrm>
            <a:off x="0" y="3088608"/>
            <a:ext cx="10992679" cy="1906438"/>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6" name="Rectángulo 5"/>
          <p:cNvSpPr/>
          <p:nvPr/>
        </p:nvSpPr>
        <p:spPr>
          <a:xfrm>
            <a:off x="0" y="3277582"/>
            <a:ext cx="11105132" cy="1569660"/>
          </a:xfrm>
          <a:prstGeom prst="rect">
            <a:avLst/>
          </a:prstGeom>
        </p:spPr>
        <p:txBody>
          <a:bodyPr wrap="square">
            <a:spAutoFit/>
          </a:bodyPr>
          <a:lstStyle/>
          <a:p>
            <a:r>
              <a:rPr lang="es-ES" sz="4800" b="1" dirty="0">
                <a:solidFill>
                  <a:schemeClr val="bg1"/>
                </a:solidFill>
              </a:rPr>
              <a:t>EJE 2 - Impulsar la generación de empleo formal</a:t>
            </a:r>
          </a:p>
        </p:txBody>
      </p:sp>
      <p:grpSp>
        <p:nvGrpSpPr>
          <p:cNvPr id="7" name="9 Grupo"/>
          <p:cNvGrpSpPr/>
          <p:nvPr/>
        </p:nvGrpSpPr>
        <p:grpSpPr>
          <a:xfrm>
            <a:off x="11953876" y="2949092"/>
            <a:ext cx="238126" cy="801179"/>
            <a:chOff x="8702040" y="2321858"/>
            <a:chExt cx="159347" cy="497427"/>
          </a:xfrm>
        </p:grpSpPr>
        <p:sp>
          <p:nvSpPr>
            <p:cNvPr id="8"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9"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0"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sp>
        <p:nvSpPr>
          <p:cNvPr id="11" name="Google Shape;169;p28">
            <a:extLst>
              <a:ext uri="{FF2B5EF4-FFF2-40B4-BE49-F238E27FC236}">
                <a16:creationId xmlns:a16="http://schemas.microsoft.com/office/drawing/2014/main" id="{0F15208E-33D4-4EEA-B38C-CC156B166D87}"/>
              </a:ext>
            </a:extLst>
          </p:cNvPr>
          <p:cNvSpPr txBox="1">
            <a:spLocks/>
          </p:cNvSpPr>
          <p:nvPr/>
        </p:nvSpPr>
        <p:spPr>
          <a:xfrm>
            <a:off x="134583" y="5184020"/>
            <a:ext cx="10723511" cy="1353940"/>
          </a:xfrm>
          <a:prstGeom prst="rect">
            <a:avLst/>
          </a:prstGeom>
          <a:solidFill>
            <a:schemeClr val="bg1">
              <a:lumMod val="95000"/>
              <a:alpha val="7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924" indent="-207924">
              <a:buSzPts val="1100"/>
              <a:buFont typeface="Wingdings" panose="05000000000000000000" pitchFamily="2" charset="2"/>
              <a:buChar char="§"/>
            </a:pPr>
            <a:r>
              <a:rPr lang="es-ES" sz="1400" b="1" dirty="0">
                <a:solidFill>
                  <a:srgbClr val="002060"/>
                </a:solidFill>
              </a:rPr>
              <a:t>Estimulo de la demanda de empleo.</a:t>
            </a:r>
          </a:p>
          <a:p>
            <a:pPr marL="207924" indent="-207924">
              <a:buSzPts val="1100"/>
              <a:buFont typeface="Wingdings" panose="05000000000000000000" pitchFamily="2" charset="2"/>
              <a:buChar char="§"/>
            </a:pPr>
            <a:r>
              <a:rPr lang="es-ES" sz="1400" b="1" dirty="0">
                <a:solidFill>
                  <a:srgbClr val="002060"/>
                </a:solidFill>
              </a:rPr>
              <a:t>Aumento de la inversión pública (construcción masiva de viviendas sociales y obras). </a:t>
            </a:r>
          </a:p>
          <a:p>
            <a:pPr marL="207924" indent="-207924">
              <a:buSzPts val="1100"/>
              <a:buFont typeface="Wingdings" panose="05000000000000000000" pitchFamily="2" charset="2"/>
              <a:buChar char="§"/>
            </a:pPr>
            <a:r>
              <a:rPr lang="es-ES" sz="1400" b="1" dirty="0">
                <a:solidFill>
                  <a:srgbClr val="002060"/>
                </a:solidFill>
              </a:rPr>
              <a:t>Plan articulado de atracción de inversiones.</a:t>
            </a:r>
          </a:p>
          <a:p>
            <a:pPr marL="207924" indent="-207924">
              <a:buSzPts val="1100"/>
              <a:buFont typeface="Wingdings" panose="05000000000000000000" pitchFamily="2" charset="2"/>
              <a:buChar char="§"/>
            </a:pPr>
            <a:r>
              <a:rPr lang="es-ES" sz="1400" b="1" dirty="0">
                <a:solidFill>
                  <a:srgbClr val="002060"/>
                </a:solidFill>
              </a:rPr>
              <a:t>Fomento a la industria nacional y el sector de comercio y servicios.</a:t>
            </a:r>
          </a:p>
          <a:p>
            <a:pPr marL="207924" indent="-207924">
              <a:buSzPts val="1100"/>
              <a:buFont typeface="Wingdings" panose="05000000000000000000" pitchFamily="2" charset="2"/>
              <a:buChar char="§"/>
            </a:pPr>
            <a:r>
              <a:rPr lang="es-ES" sz="1400" b="1" dirty="0">
                <a:solidFill>
                  <a:srgbClr val="002060"/>
                </a:solidFill>
              </a:rPr>
              <a:t>Fomento a las MIPYMES.</a:t>
            </a: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13</a:t>
            </a:fld>
            <a:endParaRPr lang="en-US"/>
          </a:p>
        </p:txBody>
      </p:sp>
    </p:spTree>
    <p:extLst>
      <p:ext uri="{BB962C8B-B14F-4D97-AF65-F5344CB8AC3E}">
        <p14:creationId xmlns:p14="http://schemas.microsoft.com/office/powerpoint/2010/main" val="15891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1086840" y="762840"/>
            <a:ext cx="9948960" cy="45756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r>
              <a:rPr lang="es-PY" sz="2800" b="1" strike="noStrike" spc="-1">
                <a:solidFill>
                  <a:srgbClr val="FFFFFF"/>
                </a:solidFill>
                <a:latin typeface="Calibri"/>
              </a:rPr>
              <a:t>PROMOCIÓN DE NUEVOS EMPLEOS</a:t>
            </a:r>
            <a:endParaRPr lang="es-PY" sz="2800" b="0" strike="noStrike" spc="-1">
              <a:latin typeface="Arial"/>
            </a:endParaRPr>
          </a:p>
        </p:txBody>
      </p:sp>
      <p:grpSp>
        <p:nvGrpSpPr>
          <p:cNvPr id="112" name="Group 2"/>
          <p:cNvGrpSpPr/>
          <p:nvPr/>
        </p:nvGrpSpPr>
        <p:grpSpPr>
          <a:xfrm>
            <a:off x="12026520" y="546840"/>
            <a:ext cx="165240" cy="595800"/>
            <a:chOff x="12026520" y="546840"/>
            <a:chExt cx="165240" cy="595800"/>
          </a:xfrm>
        </p:grpSpPr>
        <p:sp>
          <p:nvSpPr>
            <p:cNvPr id="113" name="CustomShape 3"/>
            <p:cNvSpPr/>
            <p:nvPr/>
          </p:nvSpPr>
          <p:spPr>
            <a:xfrm>
              <a:off x="12026520" y="546840"/>
              <a:ext cx="165240" cy="1990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14" name="CustomShape 4"/>
            <p:cNvSpPr/>
            <p:nvPr/>
          </p:nvSpPr>
          <p:spPr>
            <a:xfrm>
              <a:off x="12026520" y="745200"/>
              <a:ext cx="165240" cy="1990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15" name="CustomShape 5"/>
            <p:cNvSpPr/>
            <p:nvPr/>
          </p:nvSpPr>
          <p:spPr>
            <a:xfrm>
              <a:off x="12026520" y="943560"/>
              <a:ext cx="165240" cy="1990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a:ln>
              <a:noFill/>
            </a:ln>
          </p:spPr>
          <p:style>
            <a:lnRef idx="0">
              <a:scrgbClr r="0" g="0" b="0"/>
            </a:lnRef>
            <a:fillRef idx="0">
              <a:scrgbClr r="0" g="0" b="0"/>
            </a:fillRef>
            <a:effectRef idx="0">
              <a:scrgbClr r="0" g="0" b="0"/>
            </a:effectRef>
            <a:fontRef idx="minor"/>
          </p:style>
        </p:sp>
      </p:grpSp>
      <p:pic>
        <p:nvPicPr>
          <p:cNvPr id="116" name="Imagen 2"/>
          <p:cNvPicPr/>
          <p:nvPr/>
        </p:nvPicPr>
        <p:blipFill>
          <a:blip r:embed="rId2"/>
          <a:stretch/>
        </p:blipFill>
        <p:spPr>
          <a:xfrm>
            <a:off x="9648360" y="6362640"/>
            <a:ext cx="963720" cy="291600"/>
          </a:xfrm>
          <a:prstGeom prst="rect">
            <a:avLst/>
          </a:prstGeom>
          <a:ln>
            <a:noFill/>
          </a:ln>
        </p:spPr>
      </p:pic>
      <p:pic>
        <p:nvPicPr>
          <p:cNvPr id="117" name="Imagen 4"/>
          <p:cNvPicPr/>
          <p:nvPr/>
        </p:nvPicPr>
        <p:blipFill>
          <a:blip r:embed="rId3"/>
          <a:stretch/>
        </p:blipFill>
        <p:spPr>
          <a:xfrm>
            <a:off x="7853760" y="6329520"/>
            <a:ext cx="1276200" cy="386640"/>
          </a:xfrm>
          <a:prstGeom prst="rect">
            <a:avLst/>
          </a:prstGeom>
          <a:ln>
            <a:noFill/>
          </a:ln>
        </p:spPr>
      </p:pic>
      <p:sp>
        <p:nvSpPr>
          <p:cNvPr id="118" name="Line 6"/>
          <p:cNvSpPr/>
          <p:nvPr/>
        </p:nvSpPr>
        <p:spPr>
          <a:xfrm flipV="1">
            <a:off x="553320" y="6508440"/>
            <a:ext cx="7034760" cy="1440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119" name="Imagen 33"/>
          <p:cNvPicPr/>
          <p:nvPr/>
        </p:nvPicPr>
        <p:blipFill>
          <a:blip r:embed="rId4"/>
          <a:stretch/>
        </p:blipFill>
        <p:spPr>
          <a:xfrm>
            <a:off x="11013120" y="6286320"/>
            <a:ext cx="782280" cy="429840"/>
          </a:xfrm>
          <a:prstGeom prst="rect">
            <a:avLst/>
          </a:prstGeom>
          <a:ln>
            <a:noFill/>
          </a:ln>
        </p:spPr>
      </p:pic>
      <p:sp>
        <p:nvSpPr>
          <p:cNvPr id="120" name="Line 7"/>
          <p:cNvSpPr/>
          <p:nvPr/>
        </p:nvSpPr>
        <p:spPr>
          <a:xfrm>
            <a:off x="10188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sp>
        <p:nvSpPr>
          <p:cNvPr id="121" name="Line 8"/>
          <p:cNvSpPr/>
          <p:nvPr/>
        </p:nvSpPr>
        <p:spPr>
          <a:xfrm>
            <a:off x="63684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122" name="13 Imagen"/>
          <p:cNvPicPr/>
          <p:nvPr/>
        </p:nvPicPr>
        <p:blipFill>
          <a:blip r:embed="rId5"/>
          <a:stretch/>
        </p:blipFill>
        <p:spPr>
          <a:xfrm>
            <a:off x="5853960" y="383400"/>
            <a:ext cx="323280" cy="326160"/>
          </a:xfrm>
          <a:prstGeom prst="rect">
            <a:avLst/>
          </a:prstGeom>
          <a:ln>
            <a:noFill/>
          </a:ln>
        </p:spPr>
      </p:pic>
      <p:sp>
        <p:nvSpPr>
          <p:cNvPr id="123" name="CustomShape 9"/>
          <p:cNvSpPr/>
          <p:nvPr/>
        </p:nvSpPr>
        <p:spPr>
          <a:xfrm>
            <a:off x="276120" y="5138154"/>
            <a:ext cx="188604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600" b="1" strike="noStrike" spc="-1" dirty="0" smtClean="0">
                <a:solidFill>
                  <a:srgbClr val="002060"/>
                </a:solidFill>
                <a:latin typeface="Calibri"/>
              </a:rPr>
              <a:t>1.701 </a:t>
            </a:r>
            <a:r>
              <a:rPr lang="es-PY" sz="1600" b="1" strike="noStrike" spc="-1" dirty="0">
                <a:solidFill>
                  <a:srgbClr val="002060"/>
                </a:solidFill>
                <a:latin typeface="Calibri"/>
              </a:rPr>
              <a:t>Nuevos contratos </a:t>
            </a:r>
            <a:r>
              <a:rPr lang="es-PY" sz="1600" b="0" strike="noStrike" spc="-1" dirty="0">
                <a:solidFill>
                  <a:srgbClr val="002060"/>
                </a:solidFill>
                <a:latin typeface="Calibri"/>
              </a:rPr>
              <a:t>de aprendices</a:t>
            </a:r>
            <a:endParaRPr lang="es-PY" sz="1600" b="0" strike="noStrike" spc="-1" dirty="0">
              <a:latin typeface="Arial"/>
            </a:endParaRPr>
          </a:p>
        </p:txBody>
      </p:sp>
      <p:sp>
        <p:nvSpPr>
          <p:cNvPr id="124" name="CustomShape 10"/>
          <p:cNvSpPr/>
          <p:nvPr/>
        </p:nvSpPr>
        <p:spPr>
          <a:xfrm>
            <a:off x="4728203" y="2165040"/>
            <a:ext cx="2393811" cy="1077218"/>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PY" sz="1600" strike="noStrike" spc="-1" dirty="0">
                <a:solidFill>
                  <a:srgbClr val="002060"/>
                </a:solidFill>
                <a:latin typeface="Calibri"/>
              </a:rPr>
              <a:t>  </a:t>
            </a:r>
            <a:r>
              <a:rPr lang="es-PY" sz="1600" spc="-1" dirty="0">
                <a:solidFill>
                  <a:srgbClr val="002060"/>
                </a:solidFill>
              </a:rPr>
              <a:t> 30.197 Conexiones laborales – periodo 2020</a:t>
            </a:r>
            <a:endParaRPr lang="es-PY" sz="1600" spc="-1" dirty="0">
              <a:latin typeface="Arial"/>
            </a:endParaRPr>
          </a:p>
          <a:p>
            <a:pPr algn="ctr">
              <a:lnSpc>
                <a:spcPct val="100000"/>
              </a:lnSpc>
            </a:pPr>
            <a:r>
              <a:rPr lang="es-PY" sz="1600" spc="-1" dirty="0">
                <a:solidFill>
                  <a:srgbClr val="002060"/>
                </a:solidFill>
              </a:rPr>
              <a:t> 48.641 Conexiones laborales – periodo 2021</a:t>
            </a:r>
            <a:endParaRPr lang="es-PY" sz="1600" strike="noStrike" spc="-1" dirty="0">
              <a:latin typeface="Arial"/>
            </a:endParaRPr>
          </a:p>
        </p:txBody>
      </p:sp>
      <p:sp>
        <p:nvSpPr>
          <p:cNvPr id="125" name="CustomShape 11"/>
          <p:cNvSpPr/>
          <p:nvPr/>
        </p:nvSpPr>
        <p:spPr>
          <a:xfrm>
            <a:off x="4049847" y="4286880"/>
            <a:ext cx="2991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600" b="1" strike="noStrike" spc="-1" dirty="0">
                <a:solidFill>
                  <a:srgbClr val="002060"/>
                </a:solidFill>
                <a:latin typeface="Calibri"/>
              </a:rPr>
              <a:t>Inserciones laborales formales en tiempos de Covid-19                         </a:t>
            </a:r>
            <a:r>
              <a:rPr lang="es-PY" sz="1600" strike="noStrike" spc="-1" dirty="0">
                <a:solidFill>
                  <a:srgbClr val="002060"/>
                </a:solidFill>
                <a:latin typeface="Calibri"/>
              </a:rPr>
              <a:t>10.193 inserciones año 2020  (datos proveídos por la Dirección General de Seguridad Social)</a:t>
            </a:r>
            <a:endParaRPr lang="es-PY" sz="1600" strike="noStrike" spc="-1" dirty="0">
              <a:latin typeface="Arial"/>
            </a:endParaRPr>
          </a:p>
          <a:p>
            <a:pPr algn="ctr">
              <a:lnSpc>
                <a:spcPct val="100000"/>
              </a:lnSpc>
            </a:pPr>
            <a:r>
              <a:rPr lang="es-PY" sz="1600" strike="noStrike" spc="-1" dirty="0" smtClean="0">
                <a:solidFill>
                  <a:srgbClr val="002060"/>
                </a:solidFill>
                <a:latin typeface="Calibri"/>
              </a:rPr>
              <a:t>13.621 </a:t>
            </a:r>
            <a:r>
              <a:rPr lang="es-PY" sz="1600" strike="noStrike" spc="-1" dirty="0">
                <a:solidFill>
                  <a:srgbClr val="002060"/>
                </a:solidFill>
                <a:latin typeface="Calibri"/>
              </a:rPr>
              <a:t>inserciones año 2021 (datos proveídos por TICS y ML)</a:t>
            </a:r>
            <a:endParaRPr lang="es-PY" sz="1600" strike="noStrike" spc="-1" dirty="0">
              <a:latin typeface="Arial"/>
            </a:endParaRPr>
          </a:p>
        </p:txBody>
      </p:sp>
      <p:pic>
        <p:nvPicPr>
          <p:cNvPr id="126" name="Imagen 61"/>
          <p:cNvPicPr/>
          <p:nvPr/>
        </p:nvPicPr>
        <p:blipFill>
          <a:blip r:embed="rId6"/>
          <a:stretch/>
        </p:blipFill>
        <p:spPr>
          <a:xfrm>
            <a:off x="658080" y="1270800"/>
            <a:ext cx="385200" cy="475560"/>
          </a:xfrm>
          <a:prstGeom prst="rect">
            <a:avLst/>
          </a:prstGeom>
          <a:ln>
            <a:noFill/>
          </a:ln>
        </p:spPr>
      </p:pic>
      <p:pic>
        <p:nvPicPr>
          <p:cNvPr id="127" name="Imagen 110"/>
          <p:cNvPicPr/>
          <p:nvPr/>
        </p:nvPicPr>
        <p:blipFill>
          <a:blip r:embed="rId6"/>
          <a:stretch/>
        </p:blipFill>
        <p:spPr>
          <a:xfrm>
            <a:off x="7214623" y="1347145"/>
            <a:ext cx="385200" cy="475560"/>
          </a:xfrm>
          <a:prstGeom prst="rect">
            <a:avLst/>
          </a:prstGeom>
          <a:ln>
            <a:noFill/>
          </a:ln>
        </p:spPr>
      </p:pic>
      <p:sp>
        <p:nvSpPr>
          <p:cNvPr id="128" name="CustomShape 12"/>
          <p:cNvSpPr/>
          <p:nvPr/>
        </p:nvSpPr>
        <p:spPr>
          <a:xfrm>
            <a:off x="7733292" y="1373243"/>
            <a:ext cx="3448800" cy="400680"/>
          </a:xfrm>
          <a:prstGeom prst="roundRect">
            <a:avLst>
              <a:gd name="adj" fmla="val 16667"/>
            </a:avLst>
          </a:prstGeom>
          <a:no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s-PY" sz="1800" b="1" strike="noStrike" spc="-1">
                <a:solidFill>
                  <a:srgbClr val="002060"/>
                </a:solidFill>
                <a:latin typeface="Calibri"/>
              </a:rPr>
              <a:t>FORTALECIMOS</a:t>
            </a:r>
            <a:endParaRPr lang="es-PY" sz="1800" b="0" strike="noStrike" spc="-1">
              <a:latin typeface="Arial"/>
            </a:endParaRPr>
          </a:p>
        </p:txBody>
      </p:sp>
      <p:sp>
        <p:nvSpPr>
          <p:cNvPr id="129" name="CustomShape 13"/>
          <p:cNvSpPr/>
          <p:nvPr/>
        </p:nvSpPr>
        <p:spPr>
          <a:xfrm>
            <a:off x="8116740" y="1749960"/>
            <a:ext cx="32875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2000" b="1" strike="noStrike" spc="-1" dirty="0">
                <a:solidFill>
                  <a:srgbClr val="F08714"/>
                </a:solidFill>
                <a:latin typeface="Calibri"/>
              </a:rPr>
              <a:t>Servicio Público de Empleo </a:t>
            </a:r>
            <a:endParaRPr lang="es-PY" sz="2000" b="0" strike="noStrike" spc="-1" dirty="0">
              <a:latin typeface="Arial"/>
            </a:endParaRPr>
          </a:p>
        </p:txBody>
      </p:sp>
      <p:sp>
        <p:nvSpPr>
          <p:cNvPr id="130" name="CustomShape 14"/>
          <p:cNvSpPr/>
          <p:nvPr/>
        </p:nvSpPr>
        <p:spPr>
          <a:xfrm>
            <a:off x="7462440" y="2735300"/>
            <a:ext cx="2500380"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s-PY" sz="1600" b="0" strike="noStrike" spc="-1" dirty="0">
                <a:solidFill>
                  <a:srgbClr val="002060"/>
                </a:solidFill>
                <a:latin typeface="Calibri"/>
              </a:rPr>
              <a:t>Red Nacional de Coordinadores de Empleo para llegar a todo el país</a:t>
            </a:r>
            <a:endParaRPr lang="es-PY" sz="1600" b="0" strike="noStrike" spc="-1" dirty="0">
              <a:latin typeface="Arial"/>
            </a:endParaRPr>
          </a:p>
        </p:txBody>
      </p:sp>
      <p:sp>
        <p:nvSpPr>
          <p:cNvPr id="131" name="CustomShape 15"/>
          <p:cNvSpPr/>
          <p:nvPr/>
        </p:nvSpPr>
        <p:spPr>
          <a:xfrm>
            <a:off x="9955392" y="2744403"/>
            <a:ext cx="2206848"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s-PY" sz="1600" b="0" strike="noStrike" spc="-1" dirty="0">
                <a:solidFill>
                  <a:srgbClr val="002060"/>
                </a:solidFill>
                <a:latin typeface="Calibri"/>
              </a:rPr>
              <a:t>Creamos la vidriera de empleo en el sitio web del MTESS </a:t>
            </a:r>
            <a:endParaRPr lang="es-PY" sz="1600" b="0" strike="noStrike" spc="-1" dirty="0">
              <a:latin typeface="Arial"/>
            </a:endParaRPr>
          </a:p>
        </p:txBody>
      </p:sp>
      <p:grpSp>
        <p:nvGrpSpPr>
          <p:cNvPr id="132" name="Group 16"/>
          <p:cNvGrpSpPr/>
          <p:nvPr/>
        </p:nvGrpSpPr>
        <p:grpSpPr>
          <a:xfrm>
            <a:off x="10218483" y="2224843"/>
            <a:ext cx="413280" cy="354240"/>
            <a:chOff x="10666440" y="2405520"/>
            <a:chExt cx="692640" cy="443520"/>
          </a:xfrm>
        </p:grpSpPr>
        <p:sp>
          <p:nvSpPr>
            <p:cNvPr id="133" name="CustomShape 17"/>
            <p:cNvSpPr/>
            <p:nvPr/>
          </p:nvSpPr>
          <p:spPr>
            <a:xfrm>
              <a:off x="10699920" y="2405520"/>
              <a:ext cx="625320" cy="403920"/>
            </a:xfrm>
            <a:custGeom>
              <a:avLst/>
              <a:gdLst/>
              <a:ahLst/>
              <a:cxnLst/>
              <a:rect l="l" t="t" r="r" b="b"/>
              <a:pathLst>
                <a:path w="12878" h="9427">
                  <a:moveTo>
                    <a:pt x="463" y="0"/>
                  </a:moveTo>
                  <a:cubicBezTo>
                    <a:pt x="203" y="0"/>
                    <a:pt x="1" y="203"/>
                    <a:pt x="1" y="462"/>
                  </a:cubicBezTo>
                  <a:lnTo>
                    <a:pt x="1" y="9427"/>
                  </a:lnTo>
                  <a:lnTo>
                    <a:pt x="12877" y="9427"/>
                  </a:lnTo>
                  <a:lnTo>
                    <a:pt x="12877" y="462"/>
                  </a:lnTo>
                  <a:cubicBezTo>
                    <a:pt x="12877" y="203"/>
                    <a:pt x="12675" y="0"/>
                    <a:pt x="12415" y="0"/>
                  </a:cubicBezTo>
                  <a:close/>
                </a:path>
              </a:pathLst>
            </a:custGeom>
            <a:solidFill>
              <a:srgbClr val="91A8B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4" name="CustomShape 18"/>
            <p:cNvSpPr/>
            <p:nvPr/>
          </p:nvSpPr>
          <p:spPr>
            <a:xfrm>
              <a:off x="10744920" y="2445120"/>
              <a:ext cx="535680" cy="314640"/>
            </a:xfrm>
            <a:custGeom>
              <a:avLst/>
              <a:gdLst/>
              <a:ahLst/>
              <a:cxnLst/>
              <a:rect l="l" t="t" r="r" b="b"/>
              <a:pathLst>
                <a:path w="11030" h="7348">
                  <a:moveTo>
                    <a:pt x="232" y="0"/>
                  </a:moveTo>
                  <a:cubicBezTo>
                    <a:pt x="102" y="0"/>
                    <a:pt x="1" y="101"/>
                    <a:pt x="1" y="231"/>
                  </a:cubicBezTo>
                  <a:lnTo>
                    <a:pt x="1" y="7117"/>
                  </a:lnTo>
                  <a:cubicBezTo>
                    <a:pt x="1" y="7247"/>
                    <a:pt x="102" y="7348"/>
                    <a:pt x="232" y="7348"/>
                  </a:cubicBezTo>
                  <a:lnTo>
                    <a:pt x="10798" y="7348"/>
                  </a:lnTo>
                  <a:cubicBezTo>
                    <a:pt x="10928" y="7348"/>
                    <a:pt x="11029" y="7247"/>
                    <a:pt x="11029" y="7117"/>
                  </a:cubicBezTo>
                  <a:lnTo>
                    <a:pt x="11029" y="231"/>
                  </a:lnTo>
                  <a:cubicBezTo>
                    <a:pt x="11029" y="101"/>
                    <a:pt x="10928" y="0"/>
                    <a:pt x="10798" y="0"/>
                  </a:cubicBezTo>
                  <a:close/>
                </a:path>
              </a:pathLst>
            </a:custGeom>
            <a:solidFill>
              <a:srgbClr val="EFF1F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5" name="CustomShape 19"/>
            <p:cNvSpPr/>
            <p:nvPr/>
          </p:nvSpPr>
          <p:spPr>
            <a:xfrm>
              <a:off x="10744920" y="2701440"/>
              <a:ext cx="312480" cy="58320"/>
            </a:xfrm>
            <a:custGeom>
              <a:avLst/>
              <a:gdLst/>
              <a:ahLst/>
              <a:cxnLst/>
              <a:rect l="l" t="t" r="r" b="b"/>
              <a:pathLst>
                <a:path w="6439" h="1372">
                  <a:moveTo>
                    <a:pt x="1" y="1"/>
                  </a:moveTo>
                  <a:lnTo>
                    <a:pt x="1" y="1141"/>
                  </a:lnTo>
                  <a:cubicBezTo>
                    <a:pt x="1" y="1271"/>
                    <a:pt x="102" y="1372"/>
                    <a:pt x="232" y="1372"/>
                  </a:cubicBezTo>
                  <a:lnTo>
                    <a:pt x="6439" y="1372"/>
                  </a:lnTo>
                  <a:lnTo>
                    <a:pt x="6439" y="1"/>
                  </a:lnTo>
                  <a:close/>
                </a:path>
              </a:pathLst>
            </a:custGeom>
            <a:solidFill>
              <a:srgbClr val="BCC9D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6" name="CustomShape 20"/>
            <p:cNvSpPr/>
            <p:nvPr/>
          </p:nvSpPr>
          <p:spPr>
            <a:xfrm>
              <a:off x="11057760" y="2445120"/>
              <a:ext cx="222840" cy="156960"/>
            </a:xfrm>
            <a:custGeom>
              <a:avLst/>
              <a:gdLst/>
              <a:ahLst/>
              <a:cxnLst/>
              <a:rect l="l" t="t" r="r" b="b"/>
              <a:pathLst>
                <a:path w="4592" h="3667">
                  <a:moveTo>
                    <a:pt x="1" y="0"/>
                  </a:moveTo>
                  <a:lnTo>
                    <a:pt x="1" y="3667"/>
                  </a:lnTo>
                  <a:lnTo>
                    <a:pt x="4591" y="3667"/>
                  </a:lnTo>
                  <a:lnTo>
                    <a:pt x="4591" y="231"/>
                  </a:lnTo>
                  <a:cubicBezTo>
                    <a:pt x="4591" y="101"/>
                    <a:pt x="4490" y="0"/>
                    <a:pt x="4360" y="0"/>
                  </a:cubicBezTo>
                  <a:close/>
                </a:path>
              </a:pathLst>
            </a:custGeom>
            <a:solidFill>
              <a:srgbClr val="BBC8D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7" name="CustomShape 21"/>
            <p:cNvSpPr/>
            <p:nvPr/>
          </p:nvSpPr>
          <p:spPr>
            <a:xfrm>
              <a:off x="11057760" y="2602440"/>
              <a:ext cx="222840" cy="157680"/>
            </a:xfrm>
            <a:custGeom>
              <a:avLst/>
              <a:gdLst/>
              <a:ahLst/>
              <a:cxnLst/>
              <a:rect l="l" t="t" r="r" b="b"/>
              <a:pathLst>
                <a:path w="4592" h="3682">
                  <a:moveTo>
                    <a:pt x="1" y="1"/>
                  </a:moveTo>
                  <a:lnTo>
                    <a:pt x="1" y="3682"/>
                  </a:lnTo>
                  <a:lnTo>
                    <a:pt x="4360" y="3682"/>
                  </a:lnTo>
                  <a:cubicBezTo>
                    <a:pt x="4490" y="3682"/>
                    <a:pt x="4591" y="3581"/>
                    <a:pt x="4591" y="3451"/>
                  </a:cubicBezTo>
                  <a:lnTo>
                    <a:pt x="4591" y="1"/>
                  </a:lnTo>
                  <a:close/>
                </a:path>
              </a:pathLst>
            </a:custGeom>
            <a:solidFill>
              <a:srgbClr val="D3DCE2"/>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8" name="CustomShape 22"/>
            <p:cNvSpPr/>
            <p:nvPr/>
          </p:nvSpPr>
          <p:spPr>
            <a:xfrm>
              <a:off x="10666440" y="2799720"/>
              <a:ext cx="692640" cy="49320"/>
            </a:xfrm>
            <a:custGeom>
              <a:avLst/>
              <a:gdLst/>
              <a:ahLst/>
              <a:cxnLst/>
              <a:rect l="l" t="t" r="r" b="b"/>
              <a:pathLst>
                <a:path w="14264" h="1156">
                  <a:moveTo>
                    <a:pt x="232" y="1"/>
                  </a:moveTo>
                  <a:cubicBezTo>
                    <a:pt x="102" y="1"/>
                    <a:pt x="1" y="102"/>
                    <a:pt x="1" y="232"/>
                  </a:cubicBezTo>
                  <a:lnTo>
                    <a:pt x="1" y="694"/>
                  </a:lnTo>
                  <a:cubicBezTo>
                    <a:pt x="1" y="939"/>
                    <a:pt x="217" y="1156"/>
                    <a:pt x="463" y="1156"/>
                  </a:cubicBezTo>
                  <a:lnTo>
                    <a:pt x="13801" y="1156"/>
                  </a:lnTo>
                  <a:cubicBezTo>
                    <a:pt x="14047" y="1156"/>
                    <a:pt x="14263" y="939"/>
                    <a:pt x="14263" y="694"/>
                  </a:cubicBezTo>
                  <a:lnTo>
                    <a:pt x="14263" y="232"/>
                  </a:lnTo>
                  <a:cubicBezTo>
                    <a:pt x="14263" y="102"/>
                    <a:pt x="14162" y="1"/>
                    <a:pt x="14032" y="1"/>
                  </a:cubicBezTo>
                  <a:close/>
                </a:path>
              </a:pathLst>
            </a:custGeom>
            <a:solidFill>
              <a:srgbClr val="E9EDF1"/>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39" name="CustomShape 23"/>
            <p:cNvSpPr/>
            <p:nvPr/>
          </p:nvSpPr>
          <p:spPr>
            <a:xfrm>
              <a:off x="10666440" y="2799720"/>
              <a:ext cx="692640" cy="19440"/>
            </a:xfrm>
            <a:custGeom>
              <a:avLst/>
              <a:gdLst/>
              <a:ahLst/>
              <a:cxnLst/>
              <a:rect l="l" t="t" r="r" b="b"/>
              <a:pathLst>
                <a:path w="14264" h="463">
                  <a:moveTo>
                    <a:pt x="232" y="1"/>
                  </a:moveTo>
                  <a:cubicBezTo>
                    <a:pt x="102" y="1"/>
                    <a:pt x="1" y="102"/>
                    <a:pt x="1" y="232"/>
                  </a:cubicBezTo>
                  <a:lnTo>
                    <a:pt x="1" y="463"/>
                  </a:lnTo>
                  <a:lnTo>
                    <a:pt x="14263" y="463"/>
                  </a:lnTo>
                  <a:lnTo>
                    <a:pt x="14263" y="232"/>
                  </a:lnTo>
                  <a:cubicBezTo>
                    <a:pt x="14263" y="102"/>
                    <a:pt x="14162" y="1"/>
                    <a:pt x="14032" y="1"/>
                  </a:cubicBezTo>
                  <a:close/>
                </a:path>
              </a:pathLst>
            </a:custGeom>
            <a:solidFill>
              <a:srgbClr val="EFF2F5"/>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0" name="CustomShape 24"/>
            <p:cNvSpPr/>
            <p:nvPr/>
          </p:nvSpPr>
          <p:spPr>
            <a:xfrm>
              <a:off x="10945440" y="2799720"/>
              <a:ext cx="134280" cy="29520"/>
            </a:xfrm>
            <a:custGeom>
              <a:avLst/>
              <a:gdLst/>
              <a:ahLst/>
              <a:cxnLst/>
              <a:rect l="l" t="t" r="r" b="b"/>
              <a:pathLst>
                <a:path w="2772" h="694">
                  <a:moveTo>
                    <a:pt x="0" y="1"/>
                  </a:moveTo>
                  <a:lnTo>
                    <a:pt x="332" y="492"/>
                  </a:lnTo>
                  <a:cubicBezTo>
                    <a:pt x="419" y="607"/>
                    <a:pt x="563" y="694"/>
                    <a:pt x="707" y="694"/>
                  </a:cubicBezTo>
                  <a:lnTo>
                    <a:pt x="2064" y="694"/>
                  </a:lnTo>
                  <a:cubicBezTo>
                    <a:pt x="2209" y="694"/>
                    <a:pt x="2353" y="607"/>
                    <a:pt x="2440" y="492"/>
                  </a:cubicBezTo>
                  <a:lnTo>
                    <a:pt x="2772" y="1"/>
                  </a:lnTo>
                  <a:close/>
                </a:path>
              </a:pathLst>
            </a:custGeom>
            <a:solidFill>
              <a:srgbClr val="BCC9D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1" name="CustomShape 25"/>
            <p:cNvSpPr/>
            <p:nvPr/>
          </p:nvSpPr>
          <p:spPr>
            <a:xfrm>
              <a:off x="11113200" y="2563560"/>
              <a:ext cx="111960" cy="39240"/>
            </a:xfrm>
            <a:custGeom>
              <a:avLst/>
              <a:gdLst/>
              <a:ahLst/>
              <a:cxnLst/>
              <a:rect l="l" t="t" r="r" b="b"/>
              <a:pathLst>
                <a:path w="2310" h="925">
                  <a:moveTo>
                    <a:pt x="693" y="0"/>
                  </a:moveTo>
                  <a:lnTo>
                    <a:pt x="318" y="116"/>
                  </a:lnTo>
                  <a:cubicBezTo>
                    <a:pt x="130" y="188"/>
                    <a:pt x="0" y="361"/>
                    <a:pt x="0" y="563"/>
                  </a:cubicBezTo>
                  <a:lnTo>
                    <a:pt x="0" y="924"/>
                  </a:lnTo>
                  <a:lnTo>
                    <a:pt x="2310" y="924"/>
                  </a:lnTo>
                  <a:lnTo>
                    <a:pt x="2310" y="563"/>
                  </a:lnTo>
                  <a:cubicBezTo>
                    <a:pt x="2310" y="361"/>
                    <a:pt x="2180" y="188"/>
                    <a:pt x="1992" y="116"/>
                  </a:cubicBezTo>
                  <a:lnTo>
                    <a:pt x="1617" y="0"/>
                  </a:lnTo>
                  <a:close/>
                </a:path>
              </a:pathLst>
            </a:custGeom>
            <a:solidFill>
              <a:srgbClr val="72889B"/>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2" name="CustomShape 26"/>
            <p:cNvSpPr/>
            <p:nvPr/>
          </p:nvSpPr>
          <p:spPr>
            <a:xfrm>
              <a:off x="11147040" y="2533680"/>
              <a:ext cx="44640" cy="49320"/>
            </a:xfrm>
            <a:custGeom>
              <a:avLst/>
              <a:gdLst/>
              <a:ahLst/>
              <a:cxnLst/>
              <a:rect l="l" t="t" r="r" b="b"/>
              <a:pathLst>
                <a:path w="924" h="1156">
                  <a:moveTo>
                    <a:pt x="0" y="1"/>
                  </a:moveTo>
                  <a:lnTo>
                    <a:pt x="0" y="693"/>
                  </a:lnTo>
                  <a:cubicBezTo>
                    <a:pt x="0" y="939"/>
                    <a:pt x="202" y="1155"/>
                    <a:pt x="462" y="1155"/>
                  </a:cubicBezTo>
                  <a:cubicBezTo>
                    <a:pt x="707" y="1155"/>
                    <a:pt x="924" y="939"/>
                    <a:pt x="924" y="693"/>
                  </a:cubicBezTo>
                  <a:lnTo>
                    <a:pt x="924" y="1"/>
                  </a:lnTo>
                  <a:close/>
                </a:path>
              </a:pathLst>
            </a:custGeom>
            <a:solidFill>
              <a:srgbClr val="94A5B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3" name="CustomShape 27"/>
            <p:cNvSpPr/>
            <p:nvPr/>
          </p:nvSpPr>
          <p:spPr>
            <a:xfrm>
              <a:off x="11135520" y="2484000"/>
              <a:ext cx="66960" cy="69120"/>
            </a:xfrm>
            <a:custGeom>
              <a:avLst/>
              <a:gdLst/>
              <a:ahLst/>
              <a:cxnLst/>
              <a:rect l="l" t="t" r="r" b="b"/>
              <a:pathLst>
                <a:path w="1386" h="1618">
                  <a:moveTo>
                    <a:pt x="462" y="1"/>
                  </a:moveTo>
                  <a:cubicBezTo>
                    <a:pt x="202" y="1"/>
                    <a:pt x="0" y="217"/>
                    <a:pt x="0" y="463"/>
                  </a:cubicBezTo>
                  <a:lnTo>
                    <a:pt x="0" y="925"/>
                  </a:lnTo>
                  <a:cubicBezTo>
                    <a:pt x="0" y="1300"/>
                    <a:pt x="318" y="1617"/>
                    <a:pt x="693" y="1617"/>
                  </a:cubicBezTo>
                  <a:cubicBezTo>
                    <a:pt x="1068" y="1617"/>
                    <a:pt x="1386" y="1300"/>
                    <a:pt x="1386" y="925"/>
                  </a:cubicBezTo>
                  <a:lnTo>
                    <a:pt x="1386" y="463"/>
                  </a:lnTo>
                  <a:cubicBezTo>
                    <a:pt x="1386" y="217"/>
                    <a:pt x="1169" y="1"/>
                    <a:pt x="924" y="1"/>
                  </a:cubicBezTo>
                  <a:close/>
                </a:path>
              </a:pathLst>
            </a:custGeom>
            <a:solidFill>
              <a:srgbClr val="BCC9D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4" name="CustomShape 28"/>
            <p:cNvSpPr/>
            <p:nvPr/>
          </p:nvSpPr>
          <p:spPr>
            <a:xfrm>
              <a:off x="11135520" y="2484000"/>
              <a:ext cx="44640" cy="68760"/>
            </a:xfrm>
            <a:custGeom>
              <a:avLst/>
              <a:gdLst/>
              <a:ahLst/>
              <a:cxnLst/>
              <a:rect l="l" t="t" r="r" b="b"/>
              <a:pathLst>
                <a:path w="925" h="1615">
                  <a:moveTo>
                    <a:pt x="462" y="1"/>
                  </a:moveTo>
                  <a:cubicBezTo>
                    <a:pt x="202" y="1"/>
                    <a:pt x="0" y="217"/>
                    <a:pt x="0" y="463"/>
                  </a:cubicBezTo>
                  <a:lnTo>
                    <a:pt x="0" y="925"/>
                  </a:lnTo>
                  <a:cubicBezTo>
                    <a:pt x="0" y="1319"/>
                    <a:pt x="327" y="1614"/>
                    <a:pt x="693" y="1614"/>
                  </a:cubicBezTo>
                  <a:cubicBezTo>
                    <a:pt x="769" y="1614"/>
                    <a:pt x="847" y="1602"/>
                    <a:pt x="924" y="1574"/>
                  </a:cubicBezTo>
                  <a:cubicBezTo>
                    <a:pt x="650" y="1473"/>
                    <a:pt x="462" y="1213"/>
                    <a:pt x="462" y="925"/>
                  </a:cubicBezTo>
                  <a:lnTo>
                    <a:pt x="462" y="463"/>
                  </a:lnTo>
                  <a:cubicBezTo>
                    <a:pt x="462" y="217"/>
                    <a:pt x="664" y="1"/>
                    <a:pt x="924" y="1"/>
                  </a:cubicBezTo>
                  <a:close/>
                </a:path>
              </a:pathLst>
            </a:custGeom>
            <a:solidFill>
              <a:srgbClr val="AABBC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5" name="CustomShape 29"/>
            <p:cNvSpPr/>
            <p:nvPr/>
          </p:nvSpPr>
          <p:spPr>
            <a:xfrm>
              <a:off x="11135520" y="2484000"/>
              <a:ext cx="66960" cy="29520"/>
            </a:xfrm>
            <a:custGeom>
              <a:avLst/>
              <a:gdLst/>
              <a:ahLst/>
              <a:cxnLst/>
              <a:rect l="l" t="t" r="r" b="b"/>
              <a:pathLst>
                <a:path w="1386" h="694">
                  <a:moveTo>
                    <a:pt x="462" y="1"/>
                  </a:moveTo>
                  <a:cubicBezTo>
                    <a:pt x="202" y="1"/>
                    <a:pt x="0" y="203"/>
                    <a:pt x="0" y="463"/>
                  </a:cubicBezTo>
                  <a:cubicBezTo>
                    <a:pt x="448" y="593"/>
                    <a:pt x="910" y="665"/>
                    <a:pt x="1386" y="694"/>
                  </a:cubicBezTo>
                  <a:lnTo>
                    <a:pt x="1386" y="463"/>
                  </a:lnTo>
                  <a:cubicBezTo>
                    <a:pt x="1386" y="203"/>
                    <a:pt x="1169" y="1"/>
                    <a:pt x="924" y="1"/>
                  </a:cubicBezTo>
                  <a:close/>
                </a:path>
              </a:pathLst>
            </a:custGeom>
            <a:solidFill>
              <a:srgbClr val="5C7285"/>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6" name="CustomShape 30"/>
            <p:cNvSpPr/>
            <p:nvPr/>
          </p:nvSpPr>
          <p:spPr>
            <a:xfrm>
              <a:off x="11135520" y="2484000"/>
              <a:ext cx="44640" cy="24480"/>
            </a:xfrm>
            <a:custGeom>
              <a:avLst/>
              <a:gdLst/>
              <a:ahLst/>
              <a:cxnLst/>
              <a:rect l="l" t="t" r="r" b="b"/>
              <a:pathLst>
                <a:path w="925" h="579">
                  <a:moveTo>
                    <a:pt x="462" y="1"/>
                  </a:moveTo>
                  <a:cubicBezTo>
                    <a:pt x="202" y="1"/>
                    <a:pt x="0" y="217"/>
                    <a:pt x="0" y="463"/>
                  </a:cubicBezTo>
                  <a:cubicBezTo>
                    <a:pt x="159" y="506"/>
                    <a:pt x="303" y="549"/>
                    <a:pt x="462" y="578"/>
                  </a:cubicBezTo>
                  <a:lnTo>
                    <a:pt x="462" y="463"/>
                  </a:lnTo>
                  <a:cubicBezTo>
                    <a:pt x="462" y="217"/>
                    <a:pt x="664" y="1"/>
                    <a:pt x="924" y="1"/>
                  </a:cubicBezTo>
                  <a:close/>
                </a:path>
              </a:pathLst>
            </a:custGeom>
            <a:solidFill>
              <a:srgbClr val="667A8C"/>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7" name="CustomShape 31"/>
            <p:cNvSpPr/>
            <p:nvPr/>
          </p:nvSpPr>
          <p:spPr>
            <a:xfrm>
              <a:off x="11113200" y="2721240"/>
              <a:ext cx="111960" cy="38520"/>
            </a:xfrm>
            <a:custGeom>
              <a:avLst/>
              <a:gdLst/>
              <a:ahLst/>
              <a:cxnLst/>
              <a:rect l="l" t="t" r="r" b="b"/>
              <a:pathLst>
                <a:path w="2310" h="910">
                  <a:moveTo>
                    <a:pt x="693" y="0"/>
                  </a:moveTo>
                  <a:lnTo>
                    <a:pt x="318" y="116"/>
                  </a:lnTo>
                  <a:cubicBezTo>
                    <a:pt x="130" y="174"/>
                    <a:pt x="0" y="361"/>
                    <a:pt x="0" y="549"/>
                  </a:cubicBezTo>
                  <a:lnTo>
                    <a:pt x="0" y="910"/>
                  </a:lnTo>
                  <a:lnTo>
                    <a:pt x="2310" y="910"/>
                  </a:lnTo>
                  <a:lnTo>
                    <a:pt x="2310" y="549"/>
                  </a:lnTo>
                  <a:cubicBezTo>
                    <a:pt x="2310" y="361"/>
                    <a:pt x="2180" y="174"/>
                    <a:pt x="1992" y="116"/>
                  </a:cubicBezTo>
                  <a:lnTo>
                    <a:pt x="1617" y="0"/>
                  </a:lnTo>
                  <a:close/>
                </a:path>
              </a:pathLst>
            </a:custGeom>
            <a:solidFill>
              <a:srgbClr val="A9BAC7"/>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8" name="CustomShape 32"/>
            <p:cNvSpPr/>
            <p:nvPr/>
          </p:nvSpPr>
          <p:spPr>
            <a:xfrm>
              <a:off x="11147040" y="2691720"/>
              <a:ext cx="44640" cy="48600"/>
            </a:xfrm>
            <a:custGeom>
              <a:avLst/>
              <a:gdLst/>
              <a:ahLst/>
              <a:cxnLst/>
              <a:rect l="l" t="t" r="r" b="b"/>
              <a:pathLst>
                <a:path w="924" h="1141">
                  <a:moveTo>
                    <a:pt x="0" y="1"/>
                  </a:moveTo>
                  <a:lnTo>
                    <a:pt x="0" y="693"/>
                  </a:lnTo>
                  <a:cubicBezTo>
                    <a:pt x="0" y="939"/>
                    <a:pt x="202" y="1141"/>
                    <a:pt x="462" y="1141"/>
                  </a:cubicBezTo>
                  <a:cubicBezTo>
                    <a:pt x="707" y="1141"/>
                    <a:pt x="924" y="939"/>
                    <a:pt x="924" y="693"/>
                  </a:cubicBezTo>
                  <a:lnTo>
                    <a:pt x="924" y="1"/>
                  </a:lnTo>
                  <a:close/>
                </a:path>
              </a:pathLst>
            </a:custGeom>
            <a:solidFill>
              <a:srgbClr val="94A5B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49" name="CustomShape 33"/>
            <p:cNvSpPr/>
            <p:nvPr/>
          </p:nvSpPr>
          <p:spPr>
            <a:xfrm>
              <a:off x="11135520" y="2642760"/>
              <a:ext cx="66960" cy="68400"/>
            </a:xfrm>
            <a:custGeom>
              <a:avLst/>
              <a:gdLst/>
              <a:ahLst/>
              <a:cxnLst/>
              <a:rect l="l" t="t" r="r" b="b"/>
              <a:pathLst>
                <a:path w="1386" h="1603">
                  <a:moveTo>
                    <a:pt x="462" y="0"/>
                  </a:moveTo>
                  <a:cubicBezTo>
                    <a:pt x="217" y="0"/>
                    <a:pt x="15" y="202"/>
                    <a:pt x="15" y="462"/>
                  </a:cubicBezTo>
                  <a:lnTo>
                    <a:pt x="15" y="910"/>
                  </a:lnTo>
                  <a:cubicBezTo>
                    <a:pt x="0" y="1285"/>
                    <a:pt x="318" y="1588"/>
                    <a:pt x="693" y="1602"/>
                  </a:cubicBezTo>
                  <a:cubicBezTo>
                    <a:pt x="1068" y="1602"/>
                    <a:pt x="1386" y="1299"/>
                    <a:pt x="1386" y="910"/>
                  </a:cubicBezTo>
                  <a:lnTo>
                    <a:pt x="1386" y="462"/>
                  </a:lnTo>
                  <a:cubicBezTo>
                    <a:pt x="1386" y="202"/>
                    <a:pt x="1184" y="0"/>
                    <a:pt x="924" y="0"/>
                  </a:cubicBezTo>
                  <a:close/>
                </a:path>
              </a:pathLst>
            </a:custGeom>
            <a:solidFill>
              <a:srgbClr val="BCC9D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0" name="CustomShape 34"/>
            <p:cNvSpPr/>
            <p:nvPr/>
          </p:nvSpPr>
          <p:spPr>
            <a:xfrm>
              <a:off x="11135520" y="2642760"/>
              <a:ext cx="44640" cy="68400"/>
            </a:xfrm>
            <a:custGeom>
              <a:avLst/>
              <a:gdLst/>
              <a:ahLst/>
              <a:cxnLst/>
              <a:rect l="l" t="t" r="r" b="b"/>
              <a:pathLst>
                <a:path w="925" h="1606">
                  <a:moveTo>
                    <a:pt x="462" y="0"/>
                  </a:moveTo>
                  <a:cubicBezTo>
                    <a:pt x="217" y="0"/>
                    <a:pt x="0" y="202"/>
                    <a:pt x="15" y="462"/>
                  </a:cubicBezTo>
                  <a:lnTo>
                    <a:pt x="15" y="910"/>
                  </a:lnTo>
                  <a:cubicBezTo>
                    <a:pt x="3" y="1311"/>
                    <a:pt x="319" y="1606"/>
                    <a:pt x="679" y="1606"/>
                  </a:cubicBezTo>
                  <a:cubicBezTo>
                    <a:pt x="759" y="1606"/>
                    <a:pt x="842" y="1591"/>
                    <a:pt x="924" y="1559"/>
                  </a:cubicBezTo>
                  <a:cubicBezTo>
                    <a:pt x="650" y="1473"/>
                    <a:pt x="462" y="1198"/>
                    <a:pt x="462" y="910"/>
                  </a:cubicBezTo>
                  <a:lnTo>
                    <a:pt x="462" y="462"/>
                  </a:lnTo>
                  <a:cubicBezTo>
                    <a:pt x="462" y="202"/>
                    <a:pt x="664" y="0"/>
                    <a:pt x="924" y="0"/>
                  </a:cubicBezTo>
                  <a:close/>
                </a:path>
              </a:pathLst>
            </a:custGeom>
            <a:solidFill>
              <a:srgbClr val="AABBC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1" name="CustomShape 35"/>
            <p:cNvSpPr/>
            <p:nvPr/>
          </p:nvSpPr>
          <p:spPr>
            <a:xfrm>
              <a:off x="11135520" y="2642040"/>
              <a:ext cx="66960" cy="29520"/>
            </a:xfrm>
            <a:custGeom>
              <a:avLst/>
              <a:gdLst/>
              <a:ahLst/>
              <a:cxnLst/>
              <a:rect l="l" t="t" r="r" b="b"/>
              <a:pathLst>
                <a:path w="1386" h="694">
                  <a:moveTo>
                    <a:pt x="462" y="1"/>
                  </a:moveTo>
                  <a:cubicBezTo>
                    <a:pt x="202" y="1"/>
                    <a:pt x="0" y="217"/>
                    <a:pt x="15" y="477"/>
                  </a:cubicBezTo>
                  <a:cubicBezTo>
                    <a:pt x="462" y="607"/>
                    <a:pt x="924" y="679"/>
                    <a:pt x="1386" y="694"/>
                  </a:cubicBezTo>
                  <a:lnTo>
                    <a:pt x="1386" y="477"/>
                  </a:lnTo>
                  <a:cubicBezTo>
                    <a:pt x="1386" y="217"/>
                    <a:pt x="1184" y="1"/>
                    <a:pt x="924" y="1"/>
                  </a:cubicBezTo>
                  <a:close/>
                </a:path>
              </a:pathLst>
            </a:custGeom>
            <a:solidFill>
              <a:srgbClr val="5C7285"/>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2" name="CustomShape 36"/>
            <p:cNvSpPr/>
            <p:nvPr/>
          </p:nvSpPr>
          <p:spPr>
            <a:xfrm>
              <a:off x="11135520" y="2642760"/>
              <a:ext cx="44640" cy="23760"/>
            </a:xfrm>
            <a:custGeom>
              <a:avLst/>
              <a:gdLst/>
              <a:ahLst/>
              <a:cxnLst/>
              <a:rect l="l" t="t" r="r" b="b"/>
              <a:pathLst>
                <a:path w="925" h="564">
                  <a:moveTo>
                    <a:pt x="462" y="0"/>
                  </a:moveTo>
                  <a:cubicBezTo>
                    <a:pt x="217" y="0"/>
                    <a:pt x="0" y="202"/>
                    <a:pt x="15" y="462"/>
                  </a:cubicBezTo>
                  <a:cubicBezTo>
                    <a:pt x="159" y="505"/>
                    <a:pt x="318" y="534"/>
                    <a:pt x="462" y="563"/>
                  </a:cubicBezTo>
                  <a:lnTo>
                    <a:pt x="462" y="462"/>
                  </a:lnTo>
                  <a:cubicBezTo>
                    <a:pt x="462" y="202"/>
                    <a:pt x="664" y="0"/>
                    <a:pt x="924" y="0"/>
                  </a:cubicBezTo>
                  <a:close/>
                </a:path>
              </a:pathLst>
            </a:custGeom>
            <a:solidFill>
              <a:srgbClr val="667A8C"/>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3" name="CustomShape 37"/>
            <p:cNvSpPr/>
            <p:nvPr/>
          </p:nvSpPr>
          <p:spPr>
            <a:xfrm>
              <a:off x="10834200" y="2573280"/>
              <a:ext cx="133560" cy="146880"/>
            </a:xfrm>
            <a:custGeom>
              <a:avLst/>
              <a:gdLst/>
              <a:ahLst/>
              <a:cxnLst/>
              <a:rect l="l" t="t" r="r" b="b"/>
              <a:pathLst>
                <a:path w="2759" h="3436">
                  <a:moveTo>
                    <a:pt x="925" y="0"/>
                  </a:moveTo>
                  <a:lnTo>
                    <a:pt x="925" y="448"/>
                  </a:lnTo>
                  <a:cubicBezTo>
                    <a:pt x="925" y="534"/>
                    <a:pt x="867" y="621"/>
                    <a:pt x="795" y="650"/>
                  </a:cubicBezTo>
                  <a:lnTo>
                    <a:pt x="246" y="924"/>
                  </a:lnTo>
                  <a:cubicBezTo>
                    <a:pt x="102" y="996"/>
                    <a:pt x="1" y="1155"/>
                    <a:pt x="1" y="1328"/>
                  </a:cubicBezTo>
                  <a:lnTo>
                    <a:pt x="1" y="3205"/>
                  </a:lnTo>
                  <a:cubicBezTo>
                    <a:pt x="1" y="3335"/>
                    <a:pt x="102" y="3436"/>
                    <a:pt x="232" y="3436"/>
                  </a:cubicBezTo>
                  <a:lnTo>
                    <a:pt x="2527" y="3436"/>
                  </a:lnTo>
                  <a:cubicBezTo>
                    <a:pt x="2657" y="3436"/>
                    <a:pt x="2758" y="3335"/>
                    <a:pt x="2758" y="3205"/>
                  </a:cubicBezTo>
                  <a:lnTo>
                    <a:pt x="2758" y="1343"/>
                  </a:lnTo>
                  <a:cubicBezTo>
                    <a:pt x="2758" y="1170"/>
                    <a:pt x="2657" y="1011"/>
                    <a:pt x="2513" y="924"/>
                  </a:cubicBezTo>
                  <a:lnTo>
                    <a:pt x="1964" y="664"/>
                  </a:lnTo>
                  <a:cubicBezTo>
                    <a:pt x="1892" y="621"/>
                    <a:pt x="1834" y="549"/>
                    <a:pt x="1834" y="462"/>
                  </a:cubicBezTo>
                  <a:lnTo>
                    <a:pt x="1834" y="0"/>
                  </a:lnTo>
                  <a:close/>
                </a:path>
              </a:pathLst>
            </a:custGeom>
            <a:solidFill>
              <a:srgbClr val="AABBC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4" name="CustomShape 38"/>
            <p:cNvSpPr/>
            <p:nvPr/>
          </p:nvSpPr>
          <p:spPr>
            <a:xfrm>
              <a:off x="10876680" y="2572560"/>
              <a:ext cx="48600" cy="29160"/>
            </a:xfrm>
            <a:custGeom>
              <a:avLst/>
              <a:gdLst/>
              <a:ahLst/>
              <a:cxnLst/>
              <a:rect l="l" t="t" r="r" b="b"/>
              <a:pathLst>
                <a:path w="1011" h="691">
                  <a:moveTo>
                    <a:pt x="968" y="1"/>
                  </a:moveTo>
                  <a:lnTo>
                    <a:pt x="44" y="15"/>
                  </a:lnTo>
                  <a:lnTo>
                    <a:pt x="44" y="463"/>
                  </a:lnTo>
                  <a:cubicBezTo>
                    <a:pt x="44" y="506"/>
                    <a:pt x="29" y="564"/>
                    <a:pt x="0" y="593"/>
                  </a:cubicBezTo>
                  <a:cubicBezTo>
                    <a:pt x="159" y="658"/>
                    <a:pt x="329" y="690"/>
                    <a:pt x="500" y="690"/>
                  </a:cubicBezTo>
                  <a:cubicBezTo>
                    <a:pt x="672" y="690"/>
                    <a:pt x="845" y="658"/>
                    <a:pt x="1011" y="593"/>
                  </a:cubicBezTo>
                  <a:cubicBezTo>
                    <a:pt x="982" y="564"/>
                    <a:pt x="968" y="506"/>
                    <a:pt x="968" y="463"/>
                  </a:cubicBezTo>
                  <a:lnTo>
                    <a:pt x="968" y="1"/>
                  </a:lnTo>
                  <a:close/>
                </a:path>
              </a:pathLst>
            </a:custGeom>
            <a:solidFill>
              <a:srgbClr val="94A5B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5" name="CustomShape 39"/>
            <p:cNvSpPr/>
            <p:nvPr/>
          </p:nvSpPr>
          <p:spPr>
            <a:xfrm>
              <a:off x="10834200" y="2604240"/>
              <a:ext cx="133560" cy="116640"/>
            </a:xfrm>
            <a:custGeom>
              <a:avLst/>
              <a:gdLst/>
              <a:ahLst/>
              <a:cxnLst/>
              <a:rect l="l" t="t" r="r" b="b"/>
              <a:pathLst>
                <a:path w="2759" h="2729">
                  <a:moveTo>
                    <a:pt x="679" y="0"/>
                  </a:moveTo>
                  <a:lnTo>
                    <a:pt x="261" y="202"/>
                  </a:lnTo>
                  <a:cubicBezTo>
                    <a:pt x="102" y="289"/>
                    <a:pt x="1" y="448"/>
                    <a:pt x="1" y="621"/>
                  </a:cubicBezTo>
                  <a:lnTo>
                    <a:pt x="1" y="2497"/>
                  </a:lnTo>
                  <a:cubicBezTo>
                    <a:pt x="1" y="2613"/>
                    <a:pt x="102" y="2728"/>
                    <a:pt x="232" y="2728"/>
                  </a:cubicBezTo>
                  <a:lnTo>
                    <a:pt x="2542" y="2728"/>
                  </a:lnTo>
                  <a:cubicBezTo>
                    <a:pt x="2657" y="2728"/>
                    <a:pt x="2758" y="2613"/>
                    <a:pt x="2758" y="2497"/>
                  </a:cubicBezTo>
                  <a:lnTo>
                    <a:pt x="2758" y="621"/>
                  </a:lnTo>
                  <a:cubicBezTo>
                    <a:pt x="2758" y="448"/>
                    <a:pt x="2657" y="289"/>
                    <a:pt x="2513" y="202"/>
                  </a:cubicBezTo>
                  <a:lnTo>
                    <a:pt x="2094" y="0"/>
                  </a:lnTo>
                  <a:cubicBezTo>
                    <a:pt x="1914" y="224"/>
                    <a:pt x="1650" y="336"/>
                    <a:pt x="1387" y="336"/>
                  </a:cubicBezTo>
                  <a:cubicBezTo>
                    <a:pt x="1123" y="336"/>
                    <a:pt x="860" y="224"/>
                    <a:pt x="679" y="0"/>
                  </a:cubicBezTo>
                  <a:close/>
                </a:path>
              </a:pathLst>
            </a:custGeom>
            <a:solidFill>
              <a:srgbClr val="9AAAB7"/>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6" name="CustomShape 40"/>
            <p:cNvSpPr/>
            <p:nvPr/>
          </p:nvSpPr>
          <p:spPr>
            <a:xfrm>
              <a:off x="10856520" y="2494080"/>
              <a:ext cx="88920" cy="88920"/>
            </a:xfrm>
            <a:custGeom>
              <a:avLst/>
              <a:gdLst/>
              <a:ahLst/>
              <a:cxnLst/>
              <a:rect l="l" t="t" r="r" b="b"/>
              <a:pathLst>
                <a:path w="1835" h="2080">
                  <a:moveTo>
                    <a:pt x="694" y="1"/>
                  </a:moveTo>
                  <a:cubicBezTo>
                    <a:pt x="304" y="1"/>
                    <a:pt x="1" y="318"/>
                    <a:pt x="1" y="694"/>
                  </a:cubicBezTo>
                  <a:lnTo>
                    <a:pt x="1" y="1155"/>
                  </a:lnTo>
                  <a:cubicBezTo>
                    <a:pt x="1" y="1661"/>
                    <a:pt x="405" y="2079"/>
                    <a:pt x="925" y="2079"/>
                  </a:cubicBezTo>
                  <a:cubicBezTo>
                    <a:pt x="1430" y="2065"/>
                    <a:pt x="1834" y="1661"/>
                    <a:pt x="1834" y="1155"/>
                  </a:cubicBezTo>
                  <a:lnTo>
                    <a:pt x="1834" y="694"/>
                  </a:lnTo>
                  <a:cubicBezTo>
                    <a:pt x="1834" y="318"/>
                    <a:pt x="1531" y="1"/>
                    <a:pt x="1141" y="1"/>
                  </a:cubicBezTo>
                  <a:close/>
                </a:path>
              </a:pathLst>
            </a:custGeom>
            <a:solidFill>
              <a:srgbClr val="BCC9D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7" name="CustomShape 41"/>
            <p:cNvSpPr/>
            <p:nvPr/>
          </p:nvSpPr>
          <p:spPr>
            <a:xfrm>
              <a:off x="10856520" y="2494080"/>
              <a:ext cx="61560" cy="88560"/>
            </a:xfrm>
            <a:custGeom>
              <a:avLst/>
              <a:gdLst/>
              <a:ahLst/>
              <a:cxnLst/>
              <a:rect l="l" t="t" r="r" b="b"/>
              <a:pathLst>
                <a:path w="1272" h="2076">
                  <a:moveTo>
                    <a:pt x="694" y="1"/>
                  </a:moveTo>
                  <a:cubicBezTo>
                    <a:pt x="304" y="1"/>
                    <a:pt x="1" y="318"/>
                    <a:pt x="1" y="694"/>
                  </a:cubicBezTo>
                  <a:lnTo>
                    <a:pt x="1" y="1155"/>
                  </a:lnTo>
                  <a:cubicBezTo>
                    <a:pt x="1" y="1682"/>
                    <a:pt x="437" y="2075"/>
                    <a:pt x="925" y="2075"/>
                  </a:cubicBezTo>
                  <a:cubicBezTo>
                    <a:pt x="1039" y="2075"/>
                    <a:pt x="1156" y="2054"/>
                    <a:pt x="1271" y="2007"/>
                  </a:cubicBezTo>
                  <a:cubicBezTo>
                    <a:pt x="910" y="1863"/>
                    <a:pt x="694" y="1531"/>
                    <a:pt x="694" y="1155"/>
                  </a:cubicBezTo>
                  <a:lnTo>
                    <a:pt x="694" y="694"/>
                  </a:lnTo>
                  <a:cubicBezTo>
                    <a:pt x="694" y="362"/>
                    <a:pt x="939" y="73"/>
                    <a:pt x="1271" y="15"/>
                  </a:cubicBezTo>
                  <a:cubicBezTo>
                    <a:pt x="1228" y="15"/>
                    <a:pt x="1185" y="1"/>
                    <a:pt x="1156" y="1"/>
                  </a:cubicBezTo>
                  <a:close/>
                </a:path>
              </a:pathLst>
            </a:custGeom>
            <a:solidFill>
              <a:srgbClr val="AABBC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8" name="CustomShape 42"/>
            <p:cNvSpPr/>
            <p:nvPr/>
          </p:nvSpPr>
          <p:spPr>
            <a:xfrm>
              <a:off x="10856520" y="2494080"/>
              <a:ext cx="88920" cy="39240"/>
            </a:xfrm>
            <a:custGeom>
              <a:avLst/>
              <a:gdLst/>
              <a:ahLst/>
              <a:cxnLst/>
              <a:rect l="l" t="t" r="r" b="b"/>
              <a:pathLst>
                <a:path w="1835" h="927">
                  <a:moveTo>
                    <a:pt x="694" y="1"/>
                  </a:moveTo>
                  <a:cubicBezTo>
                    <a:pt x="304" y="1"/>
                    <a:pt x="1" y="318"/>
                    <a:pt x="1" y="694"/>
                  </a:cubicBezTo>
                  <a:cubicBezTo>
                    <a:pt x="550" y="841"/>
                    <a:pt x="1124" y="926"/>
                    <a:pt x="1700" y="926"/>
                  </a:cubicBezTo>
                  <a:cubicBezTo>
                    <a:pt x="1745" y="926"/>
                    <a:pt x="1789" y="926"/>
                    <a:pt x="1834" y="925"/>
                  </a:cubicBezTo>
                  <a:lnTo>
                    <a:pt x="1834" y="694"/>
                  </a:lnTo>
                  <a:cubicBezTo>
                    <a:pt x="1834" y="318"/>
                    <a:pt x="1531" y="1"/>
                    <a:pt x="1156" y="1"/>
                  </a:cubicBezTo>
                  <a:close/>
                </a:path>
              </a:pathLst>
            </a:custGeom>
            <a:solidFill>
              <a:srgbClr val="5C7285"/>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59" name="CustomShape 43"/>
            <p:cNvSpPr/>
            <p:nvPr/>
          </p:nvSpPr>
          <p:spPr>
            <a:xfrm>
              <a:off x="10856520" y="2494080"/>
              <a:ext cx="61560" cy="35640"/>
            </a:xfrm>
            <a:custGeom>
              <a:avLst/>
              <a:gdLst/>
              <a:ahLst/>
              <a:cxnLst/>
              <a:rect l="l" t="t" r="r" b="b"/>
              <a:pathLst>
                <a:path w="1272" h="838">
                  <a:moveTo>
                    <a:pt x="694" y="1"/>
                  </a:moveTo>
                  <a:cubicBezTo>
                    <a:pt x="304" y="1"/>
                    <a:pt x="1" y="318"/>
                    <a:pt x="1" y="694"/>
                  </a:cubicBezTo>
                  <a:cubicBezTo>
                    <a:pt x="232" y="766"/>
                    <a:pt x="463" y="809"/>
                    <a:pt x="694" y="838"/>
                  </a:cubicBezTo>
                  <a:lnTo>
                    <a:pt x="694" y="694"/>
                  </a:lnTo>
                  <a:cubicBezTo>
                    <a:pt x="694" y="362"/>
                    <a:pt x="939" y="73"/>
                    <a:pt x="1271" y="15"/>
                  </a:cubicBezTo>
                  <a:cubicBezTo>
                    <a:pt x="1228" y="15"/>
                    <a:pt x="1185" y="1"/>
                    <a:pt x="1156" y="1"/>
                  </a:cubicBezTo>
                  <a:close/>
                </a:path>
              </a:pathLst>
            </a:custGeom>
            <a:solidFill>
              <a:srgbClr val="667A8C"/>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60" name="CustomShape 44"/>
            <p:cNvSpPr/>
            <p:nvPr/>
          </p:nvSpPr>
          <p:spPr>
            <a:xfrm>
              <a:off x="10834200" y="2622240"/>
              <a:ext cx="55800" cy="98640"/>
            </a:xfrm>
            <a:custGeom>
              <a:avLst/>
              <a:gdLst/>
              <a:ahLst/>
              <a:cxnLst/>
              <a:rect l="l" t="t" r="r" b="b"/>
              <a:pathLst>
                <a:path w="1156" h="2311">
                  <a:moveTo>
                    <a:pt x="59" y="1"/>
                  </a:moveTo>
                  <a:cubicBezTo>
                    <a:pt x="30" y="59"/>
                    <a:pt x="1" y="131"/>
                    <a:pt x="1" y="203"/>
                  </a:cubicBezTo>
                  <a:lnTo>
                    <a:pt x="1" y="2079"/>
                  </a:lnTo>
                  <a:cubicBezTo>
                    <a:pt x="1" y="2209"/>
                    <a:pt x="102" y="2310"/>
                    <a:pt x="232" y="2310"/>
                  </a:cubicBezTo>
                  <a:lnTo>
                    <a:pt x="1156" y="2310"/>
                  </a:lnTo>
                  <a:lnTo>
                    <a:pt x="1156" y="1849"/>
                  </a:lnTo>
                  <a:lnTo>
                    <a:pt x="925" y="1849"/>
                  </a:lnTo>
                  <a:cubicBezTo>
                    <a:pt x="795" y="1849"/>
                    <a:pt x="694" y="1747"/>
                    <a:pt x="694" y="1618"/>
                  </a:cubicBezTo>
                  <a:lnTo>
                    <a:pt x="694" y="694"/>
                  </a:lnTo>
                  <a:cubicBezTo>
                    <a:pt x="694" y="549"/>
                    <a:pt x="622" y="419"/>
                    <a:pt x="506" y="333"/>
                  </a:cubicBezTo>
                  <a:lnTo>
                    <a:pt x="59" y="1"/>
                  </a:lnTo>
                  <a:close/>
                </a:path>
              </a:pathLst>
            </a:custGeom>
            <a:solidFill>
              <a:srgbClr val="8397A7"/>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61" name="CustomShape 45"/>
            <p:cNvSpPr/>
            <p:nvPr/>
          </p:nvSpPr>
          <p:spPr>
            <a:xfrm>
              <a:off x="10912680" y="2621520"/>
              <a:ext cx="55800" cy="98640"/>
            </a:xfrm>
            <a:custGeom>
              <a:avLst/>
              <a:gdLst/>
              <a:ahLst/>
              <a:cxnLst/>
              <a:rect l="l" t="t" r="r" b="b"/>
              <a:pathLst>
                <a:path w="1156" h="2310">
                  <a:moveTo>
                    <a:pt x="1083" y="0"/>
                  </a:moveTo>
                  <a:lnTo>
                    <a:pt x="636" y="347"/>
                  </a:lnTo>
                  <a:cubicBezTo>
                    <a:pt x="520" y="419"/>
                    <a:pt x="463" y="563"/>
                    <a:pt x="463" y="708"/>
                  </a:cubicBezTo>
                  <a:lnTo>
                    <a:pt x="463" y="1617"/>
                  </a:lnTo>
                  <a:cubicBezTo>
                    <a:pt x="463" y="1747"/>
                    <a:pt x="362" y="1848"/>
                    <a:pt x="232" y="1848"/>
                  </a:cubicBezTo>
                  <a:lnTo>
                    <a:pt x="1" y="1848"/>
                  </a:lnTo>
                  <a:lnTo>
                    <a:pt x="1" y="2310"/>
                  </a:lnTo>
                  <a:lnTo>
                    <a:pt x="925" y="2310"/>
                  </a:lnTo>
                  <a:cubicBezTo>
                    <a:pt x="1040" y="2310"/>
                    <a:pt x="1156" y="2209"/>
                    <a:pt x="1156" y="2079"/>
                  </a:cubicBezTo>
                  <a:lnTo>
                    <a:pt x="1156" y="217"/>
                  </a:lnTo>
                  <a:cubicBezTo>
                    <a:pt x="1141" y="145"/>
                    <a:pt x="1127" y="73"/>
                    <a:pt x="1083" y="0"/>
                  </a:cubicBezTo>
                  <a:close/>
                </a:path>
              </a:pathLst>
            </a:custGeom>
            <a:solidFill>
              <a:srgbClr val="8397A7"/>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162" name="CustomShape 46"/>
            <p:cNvSpPr/>
            <p:nvPr/>
          </p:nvSpPr>
          <p:spPr>
            <a:xfrm>
              <a:off x="10878840" y="2701440"/>
              <a:ext cx="44640" cy="18720"/>
            </a:xfrm>
            <a:custGeom>
              <a:avLst/>
              <a:gdLst/>
              <a:ahLst/>
              <a:cxnLst/>
              <a:rect l="l" t="t" r="r" b="b"/>
              <a:pathLst>
                <a:path w="925" h="448">
                  <a:moveTo>
                    <a:pt x="1" y="1"/>
                  </a:moveTo>
                  <a:lnTo>
                    <a:pt x="1" y="448"/>
                  </a:lnTo>
                  <a:lnTo>
                    <a:pt x="925" y="448"/>
                  </a:lnTo>
                  <a:lnTo>
                    <a:pt x="925" y="1"/>
                  </a:lnTo>
                  <a:close/>
                </a:path>
              </a:pathLst>
            </a:custGeom>
            <a:solidFill>
              <a:srgbClr val="AABBC8"/>
            </a:solidFill>
            <a:ln>
              <a:solidFill>
                <a:schemeClr val="accent5">
                  <a:lumMod val="50000"/>
                </a:schemeClr>
              </a:solidFill>
            </a:ln>
          </p:spPr>
          <p:style>
            <a:lnRef idx="0">
              <a:scrgbClr r="0" g="0" b="0"/>
            </a:lnRef>
            <a:fillRef idx="0">
              <a:scrgbClr r="0" g="0" b="0"/>
            </a:fillRef>
            <a:effectRef idx="0">
              <a:scrgbClr r="0" g="0" b="0"/>
            </a:effectRef>
            <a:fontRef idx="minor"/>
          </p:style>
        </p:sp>
      </p:grpSp>
      <p:sp>
        <p:nvSpPr>
          <p:cNvPr id="163" name="CustomShape 47"/>
          <p:cNvSpPr/>
          <p:nvPr/>
        </p:nvSpPr>
        <p:spPr>
          <a:xfrm>
            <a:off x="5231727" y="3740760"/>
            <a:ext cx="340200" cy="367200"/>
          </a:xfrm>
          <a:prstGeom prst="downArrow">
            <a:avLst>
              <a:gd name="adj1" fmla="val 50000"/>
              <a:gd name="adj2" fmla="val 50000"/>
            </a:avLst>
          </a:prstGeom>
          <a:solidFill>
            <a:srgbClr val="002060"/>
          </a:solidFill>
          <a:ln/>
        </p:spPr>
        <p:style>
          <a:lnRef idx="2">
            <a:schemeClr val="accent1">
              <a:shade val="50000"/>
            </a:schemeClr>
          </a:lnRef>
          <a:fillRef idx="1">
            <a:schemeClr val="accent1"/>
          </a:fillRef>
          <a:effectRef idx="0">
            <a:schemeClr val="accent1"/>
          </a:effectRef>
          <a:fontRef idx="minor"/>
        </p:style>
      </p:sp>
      <p:sp>
        <p:nvSpPr>
          <p:cNvPr id="164" name="CustomShape 48"/>
          <p:cNvSpPr/>
          <p:nvPr/>
        </p:nvSpPr>
        <p:spPr>
          <a:xfrm>
            <a:off x="135360" y="1335240"/>
            <a:ext cx="4332240" cy="400680"/>
          </a:xfrm>
          <a:prstGeom prst="roundRect">
            <a:avLst>
              <a:gd name="adj" fmla="val 16667"/>
            </a:avLst>
          </a:prstGeom>
          <a:no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PY" sz="1800" b="1" strike="noStrike" spc="-1">
                <a:solidFill>
                  <a:srgbClr val="002060"/>
                </a:solidFill>
                <a:latin typeface="Calibri"/>
              </a:rPr>
              <a:t>INSERCIONES LABORALES</a:t>
            </a:r>
            <a:endParaRPr lang="es-PY" sz="1800" b="0" strike="noStrike" spc="-1">
              <a:latin typeface="Arial"/>
            </a:endParaRPr>
          </a:p>
        </p:txBody>
      </p:sp>
      <p:sp>
        <p:nvSpPr>
          <p:cNvPr id="165" name="TextShape 49"/>
          <p:cNvSpPr txBox="1"/>
          <p:nvPr/>
        </p:nvSpPr>
        <p:spPr>
          <a:xfrm>
            <a:off x="9419400" y="6421680"/>
            <a:ext cx="2742840" cy="364680"/>
          </a:xfrm>
          <a:prstGeom prst="rect">
            <a:avLst/>
          </a:prstGeom>
          <a:noFill/>
          <a:ln>
            <a:noFill/>
          </a:ln>
        </p:spPr>
        <p:txBody>
          <a:bodyPr anchor="ctr">
            <a:noAutofit/>
          </a:bodyPr>
          <a:lstStyle/>
          <a:p>
            <a:pPr algn="r">
              <a:lnSpc>
                <a:spcPct val="100000"/>
              </a:lnSpc>
            </a:pPr>
            <a:fld id="{2E51714E-2EBF-4D2A-ABDC-4DC02DD1A3F8}" type="slidenum">
              <a:rPr lang="es-PY" sz="1200" b="0" strike="noStrike" spc="-1">
                <a:solidFill>
                  <a:srgbClr val="8B8B8B"/>
                </a:solidFill>
                <a:latin typeface="Calibri"/>
              </a:rPr>
              <a:t>14</a:t>
            </a:fld>
            <a:endParaRPr lang="es-PY" sz="1200" b="0" strike="noStrike" spc="-1">
              <a:latin typeface="Times New Roman"/>
            </a:endParaRPr>
          </a:p>
        </p:txBody>
      </p:sp>
      <p:sp>
        <p:nvSpPr>
          <p:cNvPr id="166" name="CustomShape 50"/>
          <p:cNvSpPr/>
          <p:nvPr/>
        </p:nvSpPr>
        <p:spPr>
          <a:xfrm>
            <a:off x="7582290" y="3987047"/>
            <a:ext cx="4626948"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s-PY" sz="1400" b="1" strike="noStrike" spc="-1" dirty="0" smtClean="0">
                <a:solidFill>
                  <a:srgbClr val="002060"/>
                </a:solidFill>
                <a:latin typeface="Calibri"/>
              </a:rPr>
              <a:t>Plan de Acción ¨</a:t>
            </a:r>
            <a:r>
              <a:rPr lang="es-PY" sz="1400" b="1" strike="noStrike" spc="-1" dirty="0" err="1" smtClean="0">
                <a:solidFill>
                  <a:srgbClr val="002060"/>
                </a:solidFill>
                <a:latin typeface="Calibri"/>
              </a:rPr>
              <a:t>Empleate</a:t>
            </a:r>
            <a:r>
              <a:rPr lang="es-PY" sz="1400" b="1" strike="noStrike" spc="-1" dirty="0" smtClean="0">
                <a:solidFill>
                  <a:srgbClr val="002060"/>
                </a:solidFill>
                <a:latin typeface="Calibri"/>
              </a:rPr>
              <a:t> en tu Ciudad¨</a:t>
            </a:r>
          </a:p>
          <a:p>
            <a:pPr marL="285750" indent="-285750">
              <a:buFont typeface="Arial" pitchFamily="34" charset="0"/>
              <a:buChar char="•"/>
            </a:pPr>
            <a:r>
              <a:rPr lang="es-ES" sz="1400" dirty="0" smtClean="0">
                <a:solidFill>
                  <a:srgbClr val="002060"/>
                </a:solidFill>
              </a:rPr>
              <a:t>Intermediación </a:t>
            </a:r>
            <a:r>
              <a:rPr lang="es-ES" sz="1400" dirty="0">
                <a:solidFill>
                  <a:srgbClr val="002060"/>
                </a:solidFill>
              </a:rPr>
              <a:t>Laboral</a:t>
            </a:r>
          </a:p>
          <a:p>
            <a:pPr marL="285750" indent="-285750">
              <a:buFont typeface="Arial" pitchFamily="34" charset="0"/>
              <a:buChar char="•"/>
            </a:pPr>
            <a:r>
              <a:rPr lang="es-PY" sz="1400" dirty="0">
                <a:solidFill>
                  <a:srgbClr val="002060"/>
                </a:solidFill>
              </a:rPr>
              <a:t>Capacitación para el trabajo</a:t>
            </a:r>
            <a:endParaRPr lang="es-ES" sz="1400" dirty="0">
              <a:solidFill>
                <a:srgbClr val="002060"/>
              </a:solidFill>
            </a:endParaRPr>
          </a:p>
          <a:p>
            <a:pPr marL="285750" indent="-285750">
              <a:buFont typeface="Arial" pitchFamily="34" charset="0"/>
              <a:buChar char="•"/>
            </a:pPr>
            <a:r>
              <a:rPr lang="es-PY" sz="1400" dirty="0">
                <a:solidFill>
                  <a:srgbClr val="002060"/>
                </a:solidFill>
              </a:rPr>
              <a:t>Habilidades Blandas</a:t>
            </a:r>
            <a:endParaRPr lang="es-ES" sz="1400" dirty="0">
              <a:solidFill>
                <a:srgbClr val="002060"/>
              </a:solidFill>
            </a:endParaRPr>
          </a:p>
          <a:p>
            <a:pPr marL="285750" indent="-285750">
              <a:buFont typeface="Arial" pitchFamily="34" charset="0"/>
              <a:buChar char="•"/>
            </a:pPr>
            <a:r>
              <a:rPr lang="es-ES" sz="1400" dirty="0" err="1">
                <a:solidFill>
                  <a:srgbClr val="002060"/>
                </a:solidFill>
              </a:rPr>
              <a:t>Emprendedurismo</a:t>
            </a:r>
            <a:endParaRPr lang="es-ES" sz="1400" dirty="0">
              <a:solidFill>
                <a:srgbClr val="002060"/>
              </a:solidFill>
            </a:endParaRPr>
          </a:p>
          <a:p>
            <a:pPr marL="285750" indent="-285750">
              <a:buFont typeface="Arial" pitchFamily="34" charset="0"/>
              <a:buChar char="•"/>
            </a:pPr>
            <a:r>
              <a:rPr lang="es-PY" sz="1400" dirty="0">
                <a:solidFill>
                  <a:srgbClr val="002060"/>
                </a:solidFill>
              </a:rPr>
              <a:t>Formalización y acceso al Crédito</a:t>
            </a:r>
            <a:endParaRPr lang="es-ES" sz="1400" dirty="0">
              <a:solidFill>
                <a:srgbClr val="002060"/>
              </a:solidFill>
            </a:endParaRPr>
          </a:p>
          <a:p>
            <a:pPr marL="285750" indent="-285750">
              <a:buFont typeface="Arial" pitchFamily="34" charset="0"/>
              <a:buChar char="•"/>
            </a:pPr>
            <a:r>
              <a:rPr lang="es-ES" sz="1400" dirty="0">
                <a:solidFill>
                  <a:srgbClr val="002060"/>
                </a:solidFill>
              </a:rPr>
              <a:t>Protección al Trabajo y Modalidades Contractuales</a:t>
            </a:r>
          </a:p>
          <a:p>
            <a:pPr marL="285750" indent="-285750">
              <a:buFont typeface="Arial" pitchFamily="34" charset="0"/>
              <a:buChar char="•"/>
            </a:pPr>
            <a:r>
              <a:rPr lang="es-ES" sz="1400" dirty="0">
                <a:solidFill>
                  <a:srgbClr val="002060"/>
                </a:solidFill>
              </a:rPr>
              <a:t>Sistema de Pasantías y Formación Dual en Empresas</a:t>
            </a:r>
          </a:p>
          <a:p>
            <a:pPr marL="285750" indent="-285750">
              <a:buFont typeface="Arial" pitchFamily="34" charset="0"/>
              <a:buChar char="•"/>
            </a:pPr>
            <a:r>
              <a:rPr lang="es-ES" sz="1400" dirty="0">
                <a:solidFill>
                  <a:srgbClr val="002060"/>
                </a:solidFill>
              </a:rPr>
              <a:t>Guía a Empresas y Gremios sobre Normativa Laboral y Plataformas</a:t>
            </a:r>
          </a:p>
        </p:txBody>
      </p:sp>
      <p:grpSp>
        <p:nvGrpSpPr>
          <p:cNvPr id="167" name="Group 51"/>
          <p:cNvGrpSpPr/>
          <p:nvPr/>
        </p:nvGrpSpPr>
        <p:grpSpPr>
          <a:xfrm>
            <a:off x="5700240" y="1615320"/>
            <a:ext cx="494640" cy="474840"/>
            <a:chOff x="6215400" y="1615320"/>
            <a:chExt cx="494640" cy="474840"/>
          </a:xfrm>
        </p:grpSpPr>
        <p:sp>
          <p:nvSpPr>
            <p:cNvPr id="168" name="CustomShape 52"/>
            <p:cNvSpPr/>
            <p:nvPr/>
          </p:nvSpPr>
          <p:spPr>
            <a:xfrm>
              <a:off x="6215400" y="1615320"/>
              <a:ext cx="347040" cy="419040"/>
            </a:xfrm>
            <a:custGeom>
              <a:avLst/>
              <a:gdLst/>
              <a:ahLst/>
              <a:cxnLst/>
              <a:rect l="l" t="t" r="r" b="b"/>
              <a:pathLst>
                <a:path w="8382" h="1046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69" name="CustomShape 53"/>
            <p:cNvSpPr/>
            <p:nvPr/>
          </p:nvSpPr>
          <p:spPr>
            <a:xfrm>
              <a:off x="6282000" y="1679760"/>
              <a:ext cx="78120" cy="76680"/>
            </a:xfrm>
            <a:custGeom>
              <a:avLst/>
              <a:gdLst/>
              <a:ahLst/>
              <a:cxnLst/>
              <a:rect l="l" t="t" r="r" b="b"/>
              <a:pathLst>
                <a:path w="1892" h="1923">
                  <a:moveTo>
                    <a:pt x="1891" y="1"/>
                  </a:moveTo>
                  <a:lnTo>
                    <a:pt x="1" y="1923"/>
                  </a:lnTo>
                  <a:lnTo>
                    <a:pt x="1891" y="1923"/>
                  </a:lnTo>
                  <a:lnTo>
                    <a:pt x="1891" y="1"/>
                  </a:ln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0" name="CustomShape 54"/>
            <p:cNvSpPr/>
            <p:nvPr/>
          </p:nvSpPr>
          <p:spPr>
            <a:xfrm>
              <a:off x="6390360" y="1785960"/>
              <a:ext cx="201960" cy="194040"/>
            </a:xfrm>
            <a:custGeom>
              <a:avLst/>
              <a:gdLst/>
              <a:ahLst/>
              <a:cxnLst/>
              <a:rect l="l" t="t" r="r" b="b"/>
              <a:pathLst>
                <a:path w="4884" h="4853">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1" name="CustomShape 55"/>
            <p:cNvSpPr/>
            <p:nvPr/>
          </p:nvSpPr>
          <p:spPr>
            <a:xfrm>
              <a:off x="6271560" y="1673280"/>
              <a:ext cx="318240" cy="388800"/>
            </a:xfrm>
            <a:custGeom>
              <a:avLst/>
              <a:gdLst/>
              <a:ahLst/>
              <a:cxnLst/>
              <a:rect l="l" t="t" r="r" b="b"/>
              <a:pathLst>
                <a:path w="7688" h="9704">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2" name="CustomShape 56"/>
            <p:cNvSpPr/>
            <p:nvPr/>
          </p:nvSpPr>
          <p:spPr>
            <a:xfrm>
              <a:off x="6560280" y="1947600"/>
              <a:ext cx="149760" cy="142560"/>
            </a:xfrm>
            <a:custGeom>
              <a:avLst/>
              <a:gdLst/>
              <a:ahLst/>
              <a:cxnLst/>
              <a:rect l="l" t="t" r="r" b="b"/>
              <a:pathLst>
                <a:path w="3624" h="3561">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style>
            <a:lnRef idx="0">
              <a:scrgbClr r="0" g="0" b="0"/>
            </a:lnRef>
            <a:fillRef idx="0">
              <a:scrgbClr r="0" g="0" b="0"/>
            </a:fillRef>
            <a:effectRef idx="0">
              <a:scrgbClr r="0" g="0" b="0"/>
            </a:effectRef>
            <a:fontRef idx="minor"/>
          </p:style>
        </p:sp>
      </p:grpSp>
      <p:grpSp>
        <p:nvGrpSpPr>
          <p:cNvPr id="173" name="Group 57"/>
          <p:cNvGrpSpPr/>
          <p:nvPr/>
        </p:nvGrpSpPr>
        <p:grpSpPr>
          <a:xfrm>
            <a:off x="1000800" y="4530834"/>
            <a:ext cx="466560" cy="521640"/>
            <a:chOff x="1000800" y="3938400"/>
            <a:chExt cx="466560" cy="521640"/>
          </a:xfrm>
        </p:grpSpPr>
        <p:sp>
          <p:nvSpPr>
            <p:cNvPr id="174" name="CustomShape 58"/>
            <p:cNvSpPr/>
            <p:nvPr/>
          </p:nvSpPr>
          <p:spPr>
            <a:xfrm>
              <a:off x="1000800" y="3938400"/>
              <a:ext cx="466560" cy="367200"/>
            </a:xfrm>
            <a:custGeom>
              <a:avLst/>
              <a:gdLst/>
              <a:ahLst/>
              <a:cxnLst/>
              <a:rect l="l" t="t" r="r" b="b"/>
              <a:pathLst>
                <a:path w="9012" h="8318">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5" name="CustomShape 59"/>
            <p:cNvSpPr/>
            <p:nvPr/>
          </p:nvSpPr>
          <p:spPr>
            <a:xfrm>
              <a:off x="1198080" y="4029120"/>
              <a:ext cx="73080" cy="62280"/>
            </a:xfrm>
            <a:custGeom>
              <a:avLst/>
              <a:gdLst/>
              <a:ahLst/>
              <a:cxnLst/>
              <a:rect l="l" t="t" r="r" b="b"/>
              <a:pathLst>
                <a:path w="1418" h="1419">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6" name="CustomShape 60"/>
            <p:cNvSpPr/>
            <p:nvPr/>
          </p:nvSpPr>
          <p:spPr>
            <a:xfrm>
              <a:off x="1109880" y="4336560"/>
              <a:ext cx="250920" cy="62280"/>
            </a:xfrm>
            <a:custGeom>
              <a:avLst/>
              <a:gdLst/>
              <a:ahLst/>
              <a:cxnLst/>
              <a:rect l="l" t="t" r="r" b="b"/>
              <a:pathLst>
                <a:path w="4853" h="1419">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7" name="CustomShape 61"/>
            <p:cNvSpPr/>
            <p:nvPr/>
          </p:nvSpPr>
          <p:spPr>
            <a:xfrm>
              <a:off x="1145880" y="4123440"/>
              <a:ext cx="179280" cy="91440"/>
            </a:xfrm>
            <a:custGeom>
              <a:avLst/>
              <a:gdLst/>
              <a:ahLst/>
              <a:cxnLst/>
              <a:rect l="l" t="t" r="r" b="b"/>
              <a:pathLst>
                <a:path w="3467" h="208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78" name="CustomShape 62"/>
            <p:cNvSpPr/>
            <p:nvPr/>
          </p:nvSpPr>
          <p:spPr>
            <a:xfrm>
              <a:off x="1145880" y="4429800"/>
              <a:ext cx="180720" cy="30240"/>
            </a:xfrm>
            <a:custGeom>
              <a:avLst/>
              <a:gdLst/>
              <a:ahLst/>
              <a:cxnLst/>
              <a:rect l="l" t="t" r="r" b="b"/>
              <a:pathLst>
                <a:path w="3498" h="694">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style>
            <a:lnRef idx="0">
              <a:scrgbClr r="0" g="0" b="0"/>
            </a:lnRef>
            <a:fillRef idx="0">
              <a:scrgbClr r="0" g="0" b="0"/>
            </a:fillRef>
            <a:effectRef idx="0">
              <a:scrgbClr r="0" g="0" b="0"/>
            </a:effectRef>
            <a:fontRef idx="minor"/>
          </p:style>
        </p:sp>
      </p:grpSp>
      <p:grpSp>
        <p:nvGrpSpPr>
          <p:cNvPr id="179" name="Group 63"/>
          <p:cNvGrpSpPr/>
          <p:nvPr/>
        </p:nvGrpSpPr>
        <p:grpSpPr>
          <a:xfrm>
            <a:off x="8650800" y="2260800"/>
            <a:ext cx="416880" cy="365040"/>
            <a:chOff x="8650800" y="2377080"/>
            <a:chExt cx="458280" cy="488880"/>
          </a:xfrm>
        </p:grpSpPr>
        <p:sp>
          <p:nvSpPr>
            <p:cNvPr id="180" name="CustomShape 64"/>
            <p:cNvSpPr/>
            <p:nvPr/>
          </p:nvSpPr>
          <p:spPr>
            <a:xfrm>
              <a:off x="8823960" y="2377080"/>
              <a:ext cx="109440" cy="112680"/>
            </a:xfrm>
            <a:custGeom>
              <a:avLst/>
              <a:gdLst/>
              <a:ahLst/>
              <a:cxnLst/>
              <a:rect l="l" t="t" r="r" b="b"/>
              <a:pathLst>
                <a:path w="2837" h="2742">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1" name="CustomShape 65"/>
            <p:cNvSpPr/>
            <p:nvPr/>
          </p:nvSpPr>
          <p:spPr>
            <a:xfrm>
              <a:off x="8691120" y="2635920"/>
              <a:ext cx="106920" cy="112680"/>
            </a:xfrm>
            <a:custGeom>
              <a:avLst/>
              <a:gdLst/>
              <a:ahLst/>
              <a:cxnLst/>
              <a:rect l="l" t="t" r="r" b="b"/>
              <a:pathLst>
                <a:path w="2774" h="2741">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2" name="CustomShape 66"/>
            <p:cNvSpPr/>
            <p:nvPr/>
          </p:nvSpPr>
          <p:spPr>
            <a:xfrm>
              <a:off x="8961840" y="2637000"/>
              <a:ext cx="105840" cy="112680"/>
            </a:xfrm>
            <a:custGeom>
              <a:avLst/>
              <a:gdLst/>
              <a:ahLst/>
              <a:cxnLst/>
              <a:rect l="l" t="t" r="r" b="b"/>
              <a:pathLst>
                <a:path w="2742" h="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3" name="CustomShape 67"/>
            <p:cNvSpPr/>
            <p:nvPr/>
          </p:nvSpPr>
          <p:spPr>
            <a:xfrm>
              <a:off x="8650800" y="2747880"/>
              <a:ext cx="188640" cy="118080"/>
            </a:xfrm>
            <a:custGeom>
              <a:avLst/>
              <a:gdLst/>
              <a:ahLst/>
              <a:cxnLst/>
              <a:rect l="l" t="t" r="r" b="b"/>
              <a:pathLst>
                <a:path w="4884" h="2868">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4" name="CustomShape 68"/>
            <p:cNvSpPr/>
            <p:nvPr/>
          </p:nvSpPr>
          <p:spPr>
            <a:xfrm>
              <a:off x="8785080" y="2487600"/>
              <a:ext cx="189720" cy="119160"/>
            </a:xfrm>
            <a:custGeom>
              <a:avLst/>
              <a:gdLst/>
              <a:ahLst/>
              <a:cxnLst/>
              <a:rect l="l" t="t" r="r" b="b"/>
              <a:pathLst>
                <a:path w="4916" h="2899">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5" name="CustomShape 69"/>
            <p:cNvSpPr/>
            <p:nvPr/>
          </p:nvSpPr>
          <p:spPr>
            <a:xfrm>
              <a:off x="8920440" y="2747880"/>
              <a:ext cx="188640" cy="118080"/>
            </a:xfrm>
            <a:custGeom>
              <a:avLst/>
              <a:gdLst/>
              <a:ahLst/>
              <a:cxnLst/>
              <a:rect l="l" t="t" r="r" b="b"/>
              <a:pathLst>
                <a:path w="4885" h="2868">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6" name="CustomShape 70"/>
            <p:cNvSpPr/>
            <p:nvPr/>
          </p:nvSpPr>
          <p:spPr>
            <a:xfrm>
              <a:off x="8819280" y="2635920"/>
              <a:ext cx="119160" cy="106200"/>
            </a:xfrm>
            <a:custGeom>
              <a:avLst/>
              <a:gdLst/>
              <a:ahLst/>
              <a:cxnLst/>
              <a:rect l="l" t="t" r="r" b="b"/>
              <a:pathLst>
                <a:path w="3089" h="2584">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style>
            <a:lnRef idx="0">
              <a:scrgbClr r="0" g="0" b="0"/>
            </a:lnRef>
            <a:fillRef idx="0">
              <a:scrgbClr r="0" g="0" b="0"/>
            </a:fillRef>
            <a:effectRef idx="0">
              <a:scrgbClr r="0" g="0" b="0"/>
            </a:effectRef>
            <a:fontRef idx="minor"/>
          </p:style>
        </p:sp>
      </p:grpSp>
      <p:sp>
        <p:nvSpPr>
          <p:cNvPr id="187" name="CustomShape 71"/>
          <p:cNvSpPr/>
          <p:nvPr/>
        </p:nvSpPr>
        <p:spPr>
          <a:xfrm>
            <a:off x="9677294" y="3581996"/>
            <a:ext cx="421740" cy="342364"/>
          </a:xfrm>
          <a:custGeom>
            <a:avLst/>
            <a:gdLst/>
            <a:ahLst/>
            <a:cxnLst/>
            <a:rect l="l" t="t" r="r" b="b"/>
            <a:pathLst>
              <a:path w="12665" h="12698">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88" name="CustomShape 72"/>
          <p:cNvSpPr/>
          <p:nvPr/>
        </p:nvSpPr>
        <p:spPr>
          <a:xfrm>
            <a:off x="2048400" y="5159790"/>
            <a:ext cx="188604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600" b="1" strike="noStrike" spc="-1" dirty="0" smtClean="0">
                <a:solidFill>
                  <a:srgbClr val="002060"/>
                </a:solidFill>
                <a:latin typeface="Calibri"/>
              </a:rPr>
              <a:t>36 </a:t>
            </a:r>
            <a:r>
              <a:rPr lang="es-PY" sz="1600" b="1" strike="noStrike" spc="-1" dirty="0">
                <a:solidFill>
                  <a:srgbClr val="002060"/>
                </a:solidFill>
                <a:latin typeface="Calibri"/>
              </a:rPr>
              <a:t>ferias virtuales </a:t>
            </a:r>
            <a:r>
              <a:rPr lang="es-PY" sz="1600" b="0" strike="noStrike" spc="-1" dirty="0">
                <a:solidFill>
                  <a:srgbClr val="002060"/>
                </a:solidFill>
                <a:latin typeface="Calibri"/>
              </a:rPr>
              <a:t>de empleo en el 2021 </a:t>
            </a:r>
            <a:endParaRPr lang="es-PY" sz="1600" b="0" strike="noStrike" spc="-1" dirty="0">
              <a:latin typeface="Arial"/>
            </a:endParaRPr>
          </a:p>
        </p:txBody>
      </p:sp>
      <p:grpSp>
        <p:nvGrpSpPr>
          <p:cNvPr id="189" name="Group 73"/>
          <p:cNvGrpSpPr/>
          <p:nvPr/>
        </p:nvGrpSpPr>
        <p:grpSpPr>
          <a:xfrm>
            <a:off x="2755800" y="4649670"/>
            <a:ext cx="421200" cy="419040"/>
            <a:chOff x="3270960" y="4005720"/>
            <a:chExt cx="421200" cy="419040"/>
          </a:xfrm>
        </p:grpSpPr>
        <p:sp>
          <p:nvSpPr>
            <p:cNvPr id="190" name="CustomShape 74"/>
            <p:cNvSpPr/>
            <p:nvPr/>
          </p:nvSpPr>
          <p:spPr>
            <a:xfrm>
              <a:off x="3476160" y="4005720"/>
              <a:ext cx="43920" cy="93960"/>
            </a:xfrm>
            <a:custGeom>
              <a:avLst/>
              <a:gdLst/>
              <a:ahLst/>
              <a:cxnLst/>
              <a:rect l="l" t="t" r="r" b="b"/>
              <a:pathLst>
                <a:path w="1230" h="2616">
                  <a:moveTo>
                    <a:pt x="1229" y="1"/>
                  </a:moveTo>
                  <a:cubicBezTo>
                    <a:pt x="757" y="379"/>
                    <a:pt x="284" y="1355"/>
                    <a:pt x="1" y="2616"/>
                  </a:cubicBezTo>
                  <a:lnTo>
                    <a:pt x="1229" y="2616"/>
                  </a:lnTo>
                  <a:lnTo>
                    <a:pt x="1229" y="1"/>
                  </a:ln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1" name="CustomShape 75"/>
            <p:cNvSpPr/>
            <p:nvPr/>
          </p:nvSpPr>
          <p:spPr>
            <a:xfrm>
              <a:off x="3476160" y="4223520"/>
              <a:ext cx="43920" cy="92520"/>
            </a:xfrm>
            <a:custGeom>
              <a:avLst/>
              <a:gdLst/>
              <a:ahLst/>
              <a:cxnLst/>
              <a:rect l="l" t="t" r="r" b="b"/>
              <a:pathLst>
                <a:path w="1230" h="2584">
                  <a:moveTo>
                    <a:pt x="1" y="1"/>
                  </a:moveTo>
                  <a:cubicBezTo>
                    <a:pt x="284" y="1261"/>
                    <a:pt x="757" y="2237"/>
                    <a:pt x="1229" y="2584"/>
                  </a:cubicBezTo>
                  <a:lnTo>
                    <a:pt x="1229" y="1"/>
                  </a:ln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2" name="CustomShape 76"/>
            <p:cNvSpPr/>
            <p:nvPr/>
          </p:nvSpPr>
          <p:spPr>
            <a:xfrm>
              <a:off x="3470400" y="4123800"/>
              <a:ext cx="49680" cy="73440"/>
            </a:xfrm>
            <a:custGeom>
              <a:avLst/>
              <a:gdLst/>
              <a:ahLst/>
              <a:cxnLst/>
              <a:rect l="l" t="t" r="r" b="b"/>
              <a:pathLst>
                <a:path w="1387" h="2048">
                  <a:moveTo>
                    <a:pt x="63" y="0"/>
                  </a:moveTo>
                  <a:cubicBezTo>
                    <a:pt x="0" y="725"/>
                    <a:pt x="0" y="1355"/>
                    <a:pt x="63" y="2048"/>
                  </a:cubicBezTo>
                  <a:lnTo>
                    <a:pt x="1386" y="2048"/>
                  </a:lnTo>
                  <a:lnTo>
                    <a:pt x="1386" y="0"/>
                  </a:ln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3" name="CustomShape 77"/>
            <p:cNvSpPr/>
            <p:nvPr/>
          </p:nvSpPr>
          <p:spPr>
            <a:xfrm>
              <a:off x="3579120" y="4009320"/>
              <a:ext cx="100440" cy="90360"/>
            </a:xfrm>
            <a:custGeom>
              <a:avLst/>
              <a:gdLst/>
              <a:ahLst/>
              <a:cxnLst/>
              <a:rect l="l" t="t" r="r" b="b"/>
              <a:pathLst>
                <a:path w="2805" h="2521">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4" name="CustomShape 78"/>
            <p:cNvSpPr/>
            <p:nvPr/>
          </p:nvSpPr>
          <p:spPr>
            <a:xfrm>
              <a:off x="3616560" y="4123800"/>
              <a:ext cx="75600" cy="73440"/>
            </a:xfrm>
            <a:custGeom>
              <a:avLst/>
              <a:gdLst/>
              <a:ahLst/>
              <a:cxnLst/>
              <a:rect l="l" t="t" r="r" b="b"/>
              <a:pathLst>
                <a:path w="2112" h="2048">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5" name="CustomShape 79"/>
            <p:cNvSpPr/>
            <p:nvPr/>
          </p:nvSpPr>
          <p:spPr>
            <a:xfrm>
              <a:off x="3544200" y="4005720"/>
              <a:ext cx="43920" cy="93960"/>
            </a:xfrm>
            <a:custGeom>
              <a:avLst/>
              <a:gdLst/>
              <a:ahLst/>
              <a:cxnLst/>
              <a:rect l="l" t="t" r="r" b="b"/>
              <a:pathLst>
                <a:path w="1229" h="2616">
                  <a:moveTo>
                    <a:pt x="0" y="1"/>
                  </a:moveTo>
                  <a:lnTo>
                    <a:pt x="0" y="2616"/>
                  </a:lnTo>
                  <a:lnTo>
                    <a:pt x="1229" y="2616"/>
                  </a:lnTo>
                  <a:cubicBezTo>
                    <a:pt x="977" y="1355"/>
                    <a:pt x="473" y="379"/>
                    <a:pt x="0"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6" name="CustomShape 80"/>
            <p:cNvSpPr/>
            <p:nvPr/>
          </p:nvSpPr>
          <p:spPr>
            <a:xfrm>
              <a:off x="3544200" y="4223520"/>
              <a:ext cx="43920" cy="92520"/>
            </a:xfrm>
            <a:custGeom>
              <a:avLst/>
              <a:gdLst/>
              <a:ahLst/>
              <a:cxnLst/>
              <a:rect l="l" t="t" r="r" b="b"/>
              <a:pathLst>
                <a:path w="1229" h="2584">
                  <a:moveTo>
                    <a:pt x="0" y="1"/>
                  </a:moveTo>
                  <a:lnTo>
                    <a:pt x="0" y="2584"/>
                  </a:lnTo>
                  <a:cubicBezTo>
                    <a:pt x="473" y="2237"/>
                    <a:pt x="945" y="1261"/>
                    <a:pt x="1229"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7" name="CustomShape 81"/>
            <p:cNvSpPr/>
            <p:nvPr/>
          </p:nvSpPr>
          <p:spPr>
            <a:xfrm>
              <a:off x="3270960" y="4221360"/>
              <a:ext cx="215280" cy="203400"/>
            </a:xfrm>
            <a:custGeom>
              <a:avLst/>
              <a:gdLst/>
              <a:ahLst/>
              <a:cxnLst/>
              <a:rect l="l" t="t" r="r" b="b"/>
              <a:pathLst>
                <a:path w="5987" h="5664">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8" name="CustomShape 82"/>
            <p:cNvSpPr/>
            <p:nvPr/>
          </p:nvSpPr>
          <p:spPr>
            <a:xfrm>
              <a:off x="3579120" y="4221360"/>
              <a:ext cx="100440" cy="92520"/>
            </a:xfrm>
            <a:custGeom>
              <a:avLst/>
              <a:gdLst/>
              <a:ahLst/>
              <a:cxnLst/>
              <a:rect l="l" t="t" r="r" b="b"/>
              <a:pathLst>
                <a:path w="2805" h="2584">
                  <a:moveTo>
                    <a:pt x="946" y="1"/>
                  </a:moveTo>
                  <a:cubicBezTo>
                    <a:pt x="757" y="1040"/>
                    <a:pt x="442" y="1954"/>
                    <a:pt x="1" y="2584"/>
                  </a:cubicBezTo>
                  <a:cubicBezTo>
                    <a:pt x="1261" y="2174"/>
                    <a:pt x="2301" y="1229"/>
                    <a:pt x="2805"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9" name="CustomShape 83"/>
            <p:cNvSpPr/>
            <p:nvPr/>
          </p:nvSpPr>
          <p:spPr>
            <a:xfrm>
              <a:off x="3372840" y="4123800"/>
              <a:ext cx="74520" cy="73440"/>
            </a:xfrm>
            <a:custGeom>
              <a:avLst/>
              <a:gdLst/>
              <a:ahLst/>
              <a:cxnLst/>
              <a:rect l="l" t="t" r="r" b="b"/>
              <a:pathLst>
                <a:path w="2081" h="2048">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200" name="CustomShape 84"/>
            <p:cNvSpPr/>
            <p:nvPr/>
          </p:nvSpPr>
          <p:spPr>
            <a:xfrm>
              <a:off x="3385440" y="4006800"/>
              <a:ext cx="100440" cy="90360"/>
            </a:xfrm>
            <a:custGeom>
              <a:avLst/>
              <a:gdLst/>
              <a:ahLst/>
              <a:cxnLst/>
              <a:rect l="l" t="t" r="r" b="b"/>
              <a:pathLst>
                <a:path w="2805" h="2521">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201" name="CustomShape 85"/>
            <p:cNvSpPr/>
            <p:nvPr/>
          </p:nvSpPr>
          <p:spPr>
            <a:xfrm>
              <a:off x="3544200" y="4123800"/>
              <a:ext cx="50760" cy="73440"/>
            </a:xfrm>
            <a:custGeom>
              <a:avLst/>
              <a:gdLst/>
              <a:ahLst/>
              <a:cxnLst/>
              <a:rect l="l" t="t" r="r" b="b"/>
              <a:pathLst>
                <a:path w="1418" h="2048">
                  <a:moveTo>
                    <a:pt x="0" y="0"/>
                  </a:moveTo>
                  <a:lnTo>
                    <a:pt x="0" y="2048"/>
                  </a:lnTo>
                  <a:lnTo>
                    <a:pt x="1292" y="2048"/>
                  </a:lnTo>
                  <a:cubicBezTo>
                    <a:pt x="1418" y="1355"/>
                    <a:pt x="1418" y="725"/>
                    <a:pt x="1292" y="0"/>
                  </a:cubicBezTo>
                  <a:close/>
                </a:path>
              </a:pathLst>
            </a:custGeom>
            <a:solidFill>
              <a:srgbClr val="5F7D95"/>
            </a:solidFill>
            <a:ln>
              <a:noFill/>
            </a:ln>
          </p:spPr>
          <p:style>
            <a:lnRef idx="0">
              <a:scrgbClr r="0" g="0" b="0"/>
            </a:lnRef>
            <a:fillRef idx="0">
              <a:scrgbClr r="0" g="0" b="0"/>
            </a:fillRef>
            <a:effectRef idx="0">
              <a:scrgbClr r="0" g="0" b="0"/>
            </a:effectRef>
            <a:fontRef idx="minor"/>
          </p:style>
        </p:sp>
      </p:grpSp>
      <p:sp>
        <p:nvSpPr>
          <p:cNvPr id="202" name="CustomShape 86"/>
          <p:cNvSpPr/>
          <p:nvPr/>
        </p:nvSpPr>
        <p:spPr>
          <a:xfrm>
            <a:off x="149400" y="1929240"/>
            <a:ext cx="2246070" cy="2308324"/>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419" sz="1600" spc="-1" dirty="0">
                <a:solidFill>
                  <a:srgbClr val="002060"/>
                </a:solidFill>
              </a:rPr>
              <a:t>51.961 personas registradas en la Bolsa de Empleo – periodo 2020</a:t>
            </a:r>
          </a:p>
          <a:p>
            <a:pPr algn="ctr">
              <a:lnSpc>
                <a:spcPct val="100000"/>
              </a:lnSpc>
            </a:pPr>
            <a:r>
              <a:rPr lang="es-419" sz="1600" spc="-1" dirty="0">
                <a:solidFill>
                  <a:srgbClr val="002060"/>
                </a:solidFill>
              </a:rPr>
              <a:t> 57.444 personas registradas en la Bolsa de Empleo – periodo 2021</a:t>
            </a:r>
          </a:p>
          <a:p>
            <a:pPr algn="ctr">
              <a:lnSpc>
                <a:spcPct val="100000"/>
              </a:lnSpc>
            </a:pPr>
            <a:endParaRPr lang="es-PY" sz="1600" b="0" strike="noStrike" spc="-1" dirty="0">
              <a:latin typeface="Arial"/>
            </a:endParaRPr>
          </a:p>
        </p:txBody>
      </p:sp>
      <p:sp>
        <p:nvSpPr>
          <p:cNvPr id="203" name="CustomShape 87"/>
          <p:cNvSpPr/>
          <p:nvPr/>
        </p:nvSpPr>
        <p:spPr>
          <a:xfrm rot="16200000">
            <a:off x="2510280" y="2781000"/>
            <a:ext cx="384480" cy="245520"/>
          </a:xfrm>
          <a:prstGeom prst="downArrow">
            <a:avLst>
              <a:gd name="adj1" fmla="val 50000"/>
              <a:gd name="adj2" fmla="val 50000"/>
            </a:avLst>
          </a:prstGeom>
          <a:solidFill>
            <a:srgbClr val="002060"/>
          </a:solidFill>
          <a:ln/>
        </p:spPr>
        <p:style>
          <a:lnRef idx="2">
            <a:schemeClr val="accent1">
              <a:shade val="50000"/>
            </a:schemeClr>
          </a:lnRef>
          <a:fillRef idx="1">
            <a:schemeClr val="accent1"/>
          </a:fillRef>
          <a:effectRef idx="0">
            <a:schemeClr val="accent1"/>
          </a:effectRef>
          <a:fontRef idx="minor"/>
        </p:style>
      </p:sp>
      <p:sp>
        <p:nvSpPr>
          <p:cNvPr id="204" name="CustomShape 88"/>
          <p:cNvSpPr/>
          <p:nvPr/>
        </p:nvSpPr>
        <p:spPr>
          <a:xfrm>
            <a:off x="2920500" y="2164353"/>
            <a:ext cx="1396901" cy="1569660"/>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PY" sz="1600" spc="-1" dirty="0">
                <a:solidFill>
                  <a:srgbClr val="002060"/>
                </a:solidFill>
              </a:rPr>
              <a:t>13.495 test Laborales – periodo 2020</a:t>
            </a:r>
          </a:p>
          <a:p>
            <a:pPr algn="ctr">
              <a:lnSpc>
                <a:spcPct val="100000"/>
              </a:lnSpc>
            </a:pPr>
            <a:r>
              <a:rPr lang="es-PY" sz="1600" spc="-1" dirty="0">
                <a:solidFill>
                  <a:srgbClr val="002060"/>
                </a:solidFill>
              </a:rPr>
              <a:t> 7.898 test laborales – periodo 2021</a:t>
            </a:r>
            <a:endParaRPr lang="es-PY" sz="1600" spc="-1" dirty="0">
              <a:solidFill>
                <a:srgbClr val="002060"/>
              </a:solidFill>
            </a:endParaRPr>
          </a:p>
        </p:txBody>
      </p:sp>
      <p:sp>
        <p:nvSpPr>
          <p:cNvPr id="205" name="CustomShape 89"/>
          <p:cNvSpPr/>
          <p:nvPr/>
        </p:nvSpPr>
        <p:spPr>
          <a:xfrm rot="16200000">
            <a:off x="4398120" y="2762820"/>
            <a:ext cx="384480" cy="245520"/>
          </a:xfrm>
          <a:prstGeom prst="downArrow">
            <a:avLst>
              <a:gd name="adj1" fmla="val 50000"/>
              <a:gd name="adj2" fmla="val 50000"/>
            </a:avLst>
          </a:prstGeom>
          <a:solidFill>
            <a:srgbClr val="002060"/>
          </a:solidFill>
          <a:ln/>
        </p:spPr>
        <p:style>
          <a:lnRef idx="2">
            <a:schemeClr val="accent1">
              <a:shade val="50000"/>
            </a:schemeClr>
          </a:lnRef>
          <a:fillRef idx="1">
            <a:schemeClr val="accent1"/>
          </a:fillRef>
          <a:effectRef idx="0">
            <a:schemeClr val="accent1"/>
          </a:effectRef>
          <a:fontRef idx="minor"/>
        </p:style>
      </p:sp>
      <p:sp>
        <p:nvSpPr>
          <p:cNvPr id="97" name="CuadroTexto 96">
            <a:extLst>
              <a:ext uri="{FF2B5EF4-FFF2-40B4-BE49-F238E27FC236}">
                <a16:creationId xmlns:a16="http://schemas.microsoft.com/office/drawing/2014/main" id="{F90F4BBF-669C-4F5A-B42E-BD02CE0B6DE6}"/>
              </a:ext>
            </a:extLst>
          </p:cNvPr>
          <p:cNvSpPr txBox="1"/>
          <p:nvPr/>
        </p:nvSpPr>
        <p:spPr>
          <a:xfrm>
            <a:off x="543710" y="6501275"/>
            <a:ext cx="6448359" cy="246221"/>
          </a:xfrm>
          <a:prstGeom prst="rect">
            <a:avLst/>
          </a:prstGeom>
          <a:noFill/>
        </p:spPr>
        <p:txBody>
          <a:bodyPr wrap="square">
            <a:spAutoFit/>
          </a:bodyPr>
          <a:lstStyle/>
          <a:p>
            <a:r>
              <a:rPr lang="es-ES" sz="1000" dirty="0">
                <a:solidFill>
                  <a:srgbClr val="002060"/>
                </a:solidFill>
              </a:rPr>
              <a:t>Fuente: Datos de la DGE y DT del MTESS. Corte 13.03.20 al </a:t>
            </a:r>
            <a:r>
              <a:rPr lang="es-ES" sz="1000" dirty="0" smtClean="0">
                <a:solidFill>
                  <a:srgbClr val="002060"/>
                </a:solidFill>
              </a:rPr>
              <a:t>29</a:t>
            </a:r>
            <a:r>
              <a:rPr lang="es-ES" sz="1000" dirty="0" smtClean="0">
                <a:solidFill>
                  <a:srgbClr val="002060"/>
                </a:solidFill>
              </a:rPr>
              <a:t>.09.21</a:t>
            </a:r>
            <a:r>
              <a:rPr lang="es-ES" sz="1000" dirty="0">
                <a:solidFill>
                  <a:srgbClr val="002060"/>
                </a:solidFill>
              </a:rPr>
              <a:t>.</a:t>
            </a:r>
            <a:endParaRPr lang="en-US" sz="10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058400" y="619200"/>
            <a:ext cx="9948960" cy="45756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r>
              <a:rPr lang="es-PY" sz="2800" b="1" strike="noStrike" spc="-1">
                <a:solidFill>
                  <a:srgbClr val="FFFFFF"/>
                </a:solidFill>
                <a:latin typeface="Calibri"/>
              </a:rPr>
              <a:t>PROMOCIÓN DE NUEVOS EMPLEOS</a:t>
            </a:r>
            <a:endParaRPr lang="es-PY" sz="2800" b="0" strike="noStrike" spc="-1">
              <a:latin typeface="Arial"/>
            </a:endParaRPr>
          </a:p>
        </p:txBody>
      </p:sp>
      <p:grpSp>
        <p:nvGrpSpPr>
          <p:cNvPr id="207" name="Group 2"/>
          <p:cNvGrpSpPr/>
          <p:nvPr/>
        </p:nvGrpSpPr>
        <p:grpSpPr>
          <a:xfrm>
            <a:off x="12026520" y="546840"/>
            <a:ext cx="165240" cy="595800"/>
            <a:chOff x="12026520" y="546840"/>
            <a:chExt cx="165240" cy="595800"/>
          </a:xfrm>
        </p:grpSpPr>
        <p:sp>
          <p:nvSpPr>
            <p:cNvPr id="208" name="CustomShape 3"/>
            <p:cNvSpPr/>
            <p:nvPr/>
          </p:nvSpPr>
          <p:spPr>
            <a:xfrm>
              <a:off x="12026520" y="546840"/>
              <a:ext cx="165240" cy="1990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209" name="CustomShape 4"/>
            <p:cNvSpPr/>
            <p:nvPr/>
          </p:nvSpPr>
          <p:spPr>
            <a:xfrm>
              <a:off x="12026520" y="745200"/>
              <a:ext cx="165240" cy="1990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10" name="CustomShape 5"/>
            <p:cNvSpPr/>
            <p:nvPr/>
          </p:nvSpPr>
          <p:spPr>
            <a:xfrm>
              <a:off x="12026520" y="943560"/>
              <a:ext cx="165240" cy="1990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a:ln>
              <a:noFill/>
            </a:ln>
          </p:spPr>
          <p:style>
            <a:lnRef idx="0">
              <a:scrgbClr r="0" g="0" b="0"/>
            </a:lnRef>
            <a:fillRef idx="0">
              <a:scrgbClr r="0" g="0" b="0"/>
            </a:fillRef>
            <a:effectRef idx="0">
              <a:scrgbClr r="0" g="0" b="0"/>
            </a:effectRef>
            <a:fontRef idx="minor"/>
          </p:style>
        </p:sp>
      </p:grpSp>
      <p:pic>
        <p:nvPicPr>
          <p:cNvPr id="211" name="Imagen 2"/>
          <p:cNvPicPr/>
          <p:nvPr/>
        </p:nvPicPr>
        <p:blipFill>
          <a:blip r:embed="rId2"/>
          <a:stretch/>
        </p:blipFill>
        <p:spPr>
          <a:xfrm>
            <a:off x="9572802" y="6358320"/>
            <a:ext cx="963720" cy="291600"/>
          </a:xfrm>
          <a:prstGeom prst="rect">
            <a:avLst/>
          </a:prstGeom>
          <a:ln>
            <a:noFill/>
          </a:ln>
        </p:spPr>
      </p:pic>
      <p:pic>
        <p:nvPicPr>
          <p:cNvPr id="212" name="Imagen 4"/>
          <p:cNvPicPr/>
          <p:nvPr/>
        </p:nvPicPr>
        <p:blipFill>
          <a:blip r:embed="rId3"/>
          <a:stretch/>
        </p:blipFill>
        <p:spPr>
          <a:xfrm>
            <a:off x="7788171" y="6358320"/>
            <a:ext cx="1276200" cy="386640"/>
          </a:xfrm>
          <a:prstGeom prst="rect">
            <a:avLst/>
          </a:prstGeom>
          <a:ln>
            <a:noFill/>
          </a:ln>
        </p:spPr>
      </p:pic>
      <p:sp>
        <p:nvSpPr>
          <p:cNvPr id="213" name="Line 6"/>
          <p:cNvSpPr/>
          <p:nvPr/>
        </p:nvSpPr>
        <p:spPr>
          <a:xfrm flipV="1">
            <a:off x="553320" y="6508440"/>
            <a:ext cx="7034760" cy="1440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214" name="Imagen 33"/>
          <p:cNvPicPr/>
          <p:nvPr/>
        </p:nvPicPr>
        <p:blipFill>
          <a:blip r:embed="rId4"/>
          <a:stretch/>
        </p:blipFill>
        <p:spPr>
          <a:xfrm>
            <a:off x="10997631" y="6319803"/>
            <a:ext cx="782280" cy="429840"/>
          </a:xfrm>
          <a:prstGeom prst="rect">
            <a:avLst/>
          </a:prstGeom>
          <a:ln>
            <a:noFill/>
          </a:ln>
        </p:spPr>
      </p:pic>
      <p:sp>
        <p:nvSpPr>
          <p:cNvPr id="215" name="Line 7"/>
          <p:cNvSpPr/>
          <p:nvPr/>
        </p:nvSpPr>
        <p:spPr>
          <a:xfrm>
            <a:off x="1062000" y="38844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sp>
        <p:nvSpPr>
          <p:cNvPr id="216" name="Line 8"/>
          <p:cNvSpPr/>
          <p:nvPr/>
        </p:nvSpPr>
        <p:spPr>
          <a:xfrm>
            <a:off x="6368400" y="31644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217" name="13 Imagen"/>
          <p:cNvPicPr/>
          <p:nvPr/>
        </p:nvPicPr>
        <p:blipFill>
          <a:blip r:embed="rId5"/>
          <a:stretch/>
        </p:blipFill>
        <p:spPr>
          <a:xfrm>
            <a:off x="5868360" y="239760"/>
            <a:ext cx="323280" cy="326160"/>
          </a:xfrm>
          <a:prstGeom prst="rect">
            <a:avLst/>
          </a:prstGeom>
          <a:ln>
            <a:noFill/>
          </a:ln>
        </p:spPr>
      </p:pic>
      <p:pic>
        <p:nvPicPr>
          <p:cNvPr id="218" name="Imagen 61"/>
          <p:cNvPicPr/>
          <p:nvPr/>
        </p:nvPicPr>
        <p:blipFill>
          <a:blip r:embed="rId6"/>
          <a:stretch/>
        </p:blipFill>
        <p:spPr>
          <a:xfrm>
            <a:off x="3372480" y="2246040"/>
            <a:ext cx="385200" cy="475560"/>
          </a:xfrm>
          <a:prstGeom prst="rect">
            <a:avLst/>
          </a:prstGeom>
          <a:ln>
            <a:noFill/>
          </a:ln>
        </p:spPr>
      </p:pic>
      <p:sp>
        <p:nvSpPr>
          <p:cNvPr id="219" name="CustomShape 9"/>
          <p:cNvSpPr/>
          <p:nvPr/>
        </p:nvSpPr>
        <p:spPr>
          <a:xfrm>
            <a:off x="1370880" y="2241360"/>
            <a:ext cx="8994600" cy="400680"/>
          </a:xfrm>
          <a:prstGeom prst="roundRect">
            <a:avLst>
              <a:gd name="adj" fmla="val 16667"/>
            </a:avLst>
          </a:prstGeom>
          <a:no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PY" sz="1800" b="1" strike="noStrike" spc="-1">
                <a:solidFill>
                  <a:srgbClr val="002060"/>
                </a:solidFill>
                <a:latin typeface="Calibri"/>
              </a:rPr>
              <a:t>               VACANCIAS MÁS DEMANDADAS POR LAS EMPRESAS</a:t>
            </a:r>
            <a:endParaRPr lang="es-PY" sz="1800" b="0" strike="noStrike" spc="-1">
              <a:latin typeface="Arial"/>
            </a:endParaRPr>
          </a:p>
        </p:txBody>
      </p:sp>
      <p:sp>
        <p:nvSpPr>
          <p:cNvPr id="221" name="CustomShape 11"/>
          <p:cNvSpPr/>
          <p:nvPr/>
        </p:nvSpPr>
        <p:spPr>
          <a:xfrm>
            <a:off x="1224180" y="2798999"/>
            <a:ext cx="4220280" cy="313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2000" b="1" u="sng" strike="noStrike" spc="-1" dirty="0">
                <a:solidFill>
                  <a:srgbClr val="002060"/>
                </a:solidFill>
                <a:uFillTx/>
                <a:latin typeface="Calibri"/>
              </a:rPr>
              <a:t>Vacancias más demandadas por las empresas - 2020: </a:t>
            </a:r>
            <a:endParaRPr lang="es-PY" sz="20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Albañiles.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Costurero profesional.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Operario de producción.</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Prevención de riesgos.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Soldadores.</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Técnicos en Mantenimiento Industrial.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Vendedores Externos.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Personal para panadería.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Personal para cocina.</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Ventas. </a:t>
            </a:r>
            <a:endParaRPr lang="es-PY" sz="1600" b="0" strike="noStrike" spc="-1" dirty="0">
              <a:latin typeface="Arial"/>
            </a:endParaRPr>
          </a:p>
        </p:txBody>
      </p:sp>
      <p:sp>
        <p:nvSpPr>
          <p:cNvPr id="222" name="CustomShape 12"/>
          <p:cNvSpPr/>
          <p:nvPr/>
        </p:nvSpPr>
        <p:spPr>
          <a:xfrm>
            <a:off x="6531900" y="2809410"/>
            <a:ext cx="4435920" cy="31686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2000" b="1" u="sng" strike="noStrike" spc="-1" dirty="0">
                <a:solidFill>
                  <a:srgbClr val="002060"/>
                </a:solidFill>
                <a:uFillTx/>
                <a:latin typeface="Calibri"/>
              </a:rPr>
              <a:t>Vacancias más demandadas por las empresas -  mes Setiembre 2021: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Vendedor de Farmacia.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spc="-1" dirty="0">
                <a:solidFill>
                  <a:srgbClr val="002060"/>
                </a:solidFill>
                <a:latin typeface="Calibri"/>
              </a:rPr>
              <a:t>Cajero.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Mozo/a.</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Carnicero.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spc="-1" dirty="0">
                <a:solidFill>
                  <a:srgbClr val="002060"/>
                </a:solidFill>
                <a:latin typeface="Calibri"/>
              </a:rPr>
              <a:t>Cocina.</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spc="-1" dirty="0">
                <a:solidFill>
                  <a:srgbClr val="002060"/>
                </a:solidFill>
                <a:latin typeface="Calibri"/>
              </a:rPr>
              <a:t>Encargado de Farmacia.</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spc="-1" dirty="0">
                <a:solidFill>
                  <a:srgbClr val="002060"/>
                </a:solidFill>
                <a:latin typeface="Calibri"/>
              </a:rPr>
              <a:t>Panaderos.</a:t>
            </a:r>
            <a:endParaRPr lang="es-PY" sz="1600" spc="-1" dirty="0">
              <a:latin typeface="Arial"/>
            </a:endParaRPr>
          </a:p>
          <a:p>
            <a:pPr marL="343080" indent="-342720">
              <a:buClr>
                <a:srgbClr val="F08714"/>
              </a:buClr>
              <a:buSzPct val="106000"/>
              <a:buFont typeface="StarSymbol"/>
              <a:buAutoNum type="arabicPeriod"/>
            </a:pPr>
            <a:r>
              <a:rPr lang="es-PY" sz="1600" spc="-1" dirty="0">
                <a:solidFill>
                  <a:srgbClr val="002060"/>
                </a:solidFill>
                <a:latin typeface="Calibri"/>
              </a:rPr>
              <a:t>Repositor.</a:t>
            </a:r>
          </a:p>
          <a:p>
            <a:pPr marL="343080" indent="-342720">
              <a:buClr>
                <a:srgbClr val="F08714"/>
              </a:buClr>
              <a:buSzPct val="106000"/>
              <a:buFont typeface="StarSymbol"/>
              <a:buAutoNum type="arabicPeriod"/>
            </a:pPr>
            <a:r>
              <a:rPr lang="es-PY" sz="1600" spc="-1" dirty="0">
                <a:solidFill>
                  <a:srgbClr val="002060"/>
                </a:solidFill>
                <a:latin typeface="Calibri"/>
              </a:rPr>
              <a:t>Atención al cliente.</a:t>
            </a:r>
          </a:p>
          <a:p>
            <a:pPr marL="343080" indent="-342720">
              <a:buClr>
                <a:srgbClr val="F08714"/>
              </a:buClr>
              <a:buSzPct val="106000"/>
              <a:buFont typeface="StarSymbol"/>
              <a:buAutoNum type="arabicPeriod"/>
            </a:pPr>
            <a:r>
              <a:rPr lang="es-PY" sz="1600" spc="-1" dirty="0">
                <a:solidFill>
                  <a:srgbClr val="002060"/>
                </a:solidFill>
                <a:latin typeface="Calibri"/>
              </a:rPr>
              <a:t>Auxiliar Contable. </a:t>
            </a:r>
            <a:endParaRPr lang="es-PY" sz="1600" b="0" strike="noStrike" spc="-1" dirty="0">
              <a:latin typeface="Arial"/>
            </a:endParaRPr>
          </a:p>
        </p:txBody>
      </p:sp>
      <p:sp>
        <p:nvSpPr>
          <p:cNvPr id="223" name="CustomShape 13"/>
          <p:cNvSpPr/>
          <p:nvPr/>
        </p:nvSpPr>
        <p:spPr>
          <a:xfrm>
            <a:off x="386007" y="6082194"/>
            <a:ext cx="11215266" cy="307777"/>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PY" sz="1400" b="1" u="sng" strike="noStrike" spc="-1" dirty="0" err="1">
                <a:solidFill>
                  <a:srgbClr val="002060"/>
                </a:solidFill>
                <a:uFillTx/>
                <a:latin typeface="Calibri"/>
              </a:rPr>
              <a:t>Obs</a:t>
            </a:r>
            <a:r>
              <a:rPr lang="es-PY" sz="1400" b="1" u="sng" strike="noStrike" spc="-1" dirty="0">
                <a:solidFill>
                  <a:srgbClr val="002060"/>
                </a:solidFill>
                <a:uFillTx/>
                <a:latin typeface="Calibri"/>
              </a:rPr>
              <a:t>: </a:t>
            </a:r>
            <a:r>
              <a:rPr lang="es-PY" sz="1400" b="1" strike="noStrike" spc="-1" dirty="0">
                <a:solidFill>
                  <a:srgbClr val="002060"/>
                </a:solidFill>
                <a:latin typeface="Calibri"/>
              </a:rPr>
              <a:t>la mayoría de las vacancias demandadas por las empresas se concentran en la ciudad de Asunción y el Departamento Central</a:t>
            </a:r>
            <a:r>
              <a:rPr lang="es-PY" sz="1400" b="0" strike="noStrike" spc="-1" dirty="0">
                <a:solidFill>
                  <a:srgbClr val="000000"/>
                </a:solidFill>
                <a:latin typeface="Calibri"/>
              </a:rPr>
              <a:t> . </a:t>
            </a:r>
            <a:endParaRPr lang="es-PY" sz="1400" b="0" strike="noStrike" spc="-1" dirty="0">
              <a:latin typeface="Arial"/>
            </a:endParaRPr>
          </a:p>
        </p:txBody>
      </p:sp>
      <p:sp>
        <p:nvSpPr>
          <p:cNvPr id="224" name="CustomShape 14"/>
          <p:cNvSpPr/>
          <p:nvPr/>
        </p:nvSpPr>
        <p:spPr>
          <a:xfrm>
            <a:off x="1058400" y="1197395"/>
            <a:ext cx="9870480" cy="646331"/>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s-PY" b="1" spc="-1" dirty="0">
                <a:solidFill>
                  <a:srgbClr val="002060"/>
                </a:solidFill>
              </a:rPr>
              <a:t>Cantidad de Vacancias Laborales: 7.513 - periodo </a:t>
            </a:r>
            <a:r>
              <a:rPr lang="es-PY" b="1" spc="-1" dirty="0" smtClean="0">
                <a:solidFill>
                  <a:srgbClr val="002060"/>
                </a:solidFill>
              </a:rPr>
              <a:t>2020</a:t>
            </a:r>
            <a:endParaRPr lang="es-PY" spc="-1" dirty="0">
              <a:latin typeface="Arial"/>
            </a:endParaRPr>
          </a:p>
          <a:p>
            <a:pPr algn="ctr">
              <a:lnSpc>
                <a:spcPct val="100000"/>
              </a:lnSpc>
            </a:pPr>
            <a:r>
              <a:rPr lang="es-PY" b="1" spc="-1" dirty="0">
                <a:solidFill>
                  <a:srgbClr val="002060"/>
                </a:solidFill>
              </a:rPr>
              <a:t>Cantidad de Vacancias Laborales: 6.638 - periodo </a:t>
            </a:r>
            <a:r>
              <a:rPr lang="es-PY" b="1" spc="-1" dirty="0" smtClean="0">
                <a:solidFill>
                  <a:srgbClr val="002060"/>
                </a:solidFill>
              </a:rPr>
              <a:t>2021</a:t>
            </a:r>
            <a:endParaRPr lang="es-PY" b="0" strike="noStrike" spc="-1" dirty="0">
              <a:latin typeface="+mj-lt"/>
            </a:endParaRPr>
          </a:p>
        </p:txBody>
      </p:sp>
      <p:sp>
        <p:nvSpPr>
          <p:cNvPr id="21" name="CuadroTexto 20">
            <a:extLst>
              <a:ext uri="{FF2B5EF4-FFF2-40B4-BE49-F238E27FC236}">
                <a16:creationId xmlns:a16="http://schemas.microsoft.com/office/drawing/2014/main" id="{EEF8CF76-2E52-41AC-8288-B0DEBE6F8BE2}"/>
              </a:ext>
            </a:extLst>
          </p:cNvPr>
          <p:cNvSpPr txBox="1"/>
          <p:nvPr/>
        </p:nvSpPr>
        <p:spPr>
          <a:xfrm>
            <a:off x="543710" y="6501275"/>
            <a:ext cx="6448359" cy="246221"/>
          </a:xfrm>
          <a:prstGeom prst="rect">
            <a:avLst/>
          </a:prstGeom>
          <a:noFill/>
        </p:spPr>
        <p:txBody>
          <a:bodyPr wrap="square">
            <a:spAutoFit/>
          </a:bodyPr>
          <a:lstStyle/>
          <a:p>
            <a:r>
              <a:rPr lang="es-ES" sz="1000" dirty="0">
                <a:solidFill>
                  <a:srgbClr val="002060"/>
                </a:solidFill>
              </a:rPr>
              <a:t>Fuente: Datos de la DGE del MTESS. Corte 13.03.20 al </a:t>
            </a:r>
            <a:r>
              <a:rPr lang="es-ES" sz="1000" dirty="0" smtClean="0">
                <a:solidFill>
                  <a:srgbClr val="002060"/>
                </a:solidFill>
              </a:rPr>
              <a:t>29</a:t>
            </a:r>
            <a:r>
              <a:rPr lang="es-ES" sz="1000" dirty="0" smtClean="0">
                <a:solidFill>
                  <a:srgbClr val="002060"/>
                </a:solidFill>
              </a:rPr>
              <a:t>.09.21</a:t>
            </a:r>
            <a:r>
              <a:rPr lang="es-ES" sz="1000" dirty="0">
                <a:solidFill>
                  <a:srgbClr val="002060"/>
                </a:solidFill>
              </a:rPr>
              <a:t>.</a:t>
            </a:r>
            <a:endParaRPr lang="en-US" sz="10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1086840" y="762840"/>
            <a:ext cx="9948960" cy="45756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r>
              <a:rPr lang="es-PY" sz="2800" b="1" strike="noStrike" spc="-1">
                <a:solidFill>
                  <a:srgbClr val="FFFFFF"/>
                </a:solidFill>
                <a:latin typeface="Calibri"/>
              </a:rPr>
              <a:t>PROMOCIÓN DE NUEVOS EMPLEOS</a:t>
            </a:r>
            <a:endParaRPr lang="es-PY" sz="2800" b="0" strike="noStrike" spc="-1">
              <a:latin typeface="Arial"/>
            </a:endParaRPr>
          </a:p>
        </p:txBody>
      </p:sp>
      <p:grpSp>
        <p:nvGrpSpPr>
          <p:cNvPr id="254" name="Group 2"/>
          <p:cNvGrpSpPr/>
          <p:nvPr/>
        </p:nvGrpSpPr>
        <p:grpSpPr>
          <a:xfrm>
            <a:off x="12026520" y="546840"/>
            <a:ext cx="165240" cy="595800"/>
            <a:chOff x="12026520" y="546840"/>
            <a:chExt cx="165240" cy="595800"/>
          </a:xfrm>
        </p:grpSpPr>
        <p:sp>
          <p:nvSpPr>
            <p:cNvPr id="255" name="CustomShape 3"/>
            <p:cNvSpPr/>
            <p:nvPr/>
          </p:nvSpPr>
          <p:spPr>
            <a:xfrm>
              <a:off x="12026520" y="546840"/>
              <a:ext cx="165240" cy="1990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256" name="CustomShape 4"/>
            <p:cNvSpPr/>
            <p:nvPr/>
          </p:nvSpPr>
          <p:spPr>
            <a:xfrm>
              <a:off x="12026520" y="745200"/>
              <a:ext cx="165240" cy="1990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57" name="CustomShape 5"/>
            <p:cNvSpPr/>
            <p:nvPr/>
          </p:nvSpPr>
          <p:spPr>
            <a:xfrm>
              <a:off x="12026520" y="943560"/>
              <a:ext cx="165240" cy="1990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a:ln>
              <a:noFill/>
            </a:ln>
          </p:spPr>
          <p:style>
            <a:lnRef idx="0">
              <a:scrgbClr r="0" g="0" b="0"/>
            </a:lnRef>
            <a:fillRef idx="0">
              <a:scrgbClr r="0" g="0" b="0"/>
            </a:fillRef>
            <a:effectRef idx="0">
              <a:scrgbClr r="0" g="0" b="0"/>
            </a:effectRef>
            <a:fontRef idx="minor"/>
          </p:style>
        </p:sp>
      </p:grpSp>
      <p:pic>
        <p:nvPicPr>
          <p:cNvPr id="258" name="Imagen 2"/>
          <p:cNvPicPr/>
          <p:nvPr/>
        </p:nvPicPr>
        <p:blipFill>
          <a:blip r:embed="rId2"/>
          <a:stretch/>
        </p:blipFill>
        <p:spPr>
          <a:xfrm>
            <a:off x="9648360" y="6362640"/>
            <a:ext cx="963720" cy="291600"/>
          </a:xfrm>
          <a:prstGeom prst="rect">
            <a:avLst/>
          </a:prstGeom>
          <a:ln>
            <a:noFill/>
          </a:ln>
        </p:spPr>
      </p:pic>
      <p:pic>
        <p:nvPicPr>
          <p:cNvPr id="259" name="Imagen 4"/>
          <p:cNvPicPr/>
          <p:nvPr/>
        </p:nvPicPr>
        <p:blipFill>
          <a:blip r:embed="rId3"/>
          <a:stretch/>
        </p:blipFill>
        <p:spPr>
          <a:xfrm>
            <a:off x="7853760" y="6329520"/>
            <a:ext cx="1276200" cy="386640"/>
          </a:xfrm>
          <a:prstGeom prst="rect">
            <a:avLst/>
          </a:prstGeom>
          <a:ln>
            <a:noFill/>
          </a:ln>
        </p:spPr>
      </p:pic>
      <p:sp>
        <p:nvSpPr>
          <p:cNvPr id="260" name="Line 6"/>
          <p:cNvSpPr/>
          <p:nvPr/>
        </p:nvSpPr>
        <p:spPr>
          <a:xfrm flipV="1">
            <a:off x="553320" y="6508440"/>
            <a:ext cx="7034760" cy="1440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261" name="Imagen 33"/>
          <p:cNvPicPr/>
          <p:nvPr/>
        </p:nvPicPr>
        <p:blipFill>
          <a:blip r:embed="rId4"/>
          <a:stretch/>
        </p:blipFill>
        <p:spPr>
          <a:xfrm>
            <a:off x="11013120" y="6286320"/>
            <a:ext cx="782280" cy="429840"/>
          </a:xfrm>
          <a:prstGeom prst="rect">
            <a:avLst/>
          </a:prstGeom>
          <a:ln>
            <a:noFill/>
          </a:ln>
        </p:spPr>
      </p:pic>
      <p:sp>
        <p:nvSpPr>
          <p:cNvPr id="262" name="Line 7"/>
          <p:cNvSpPr/>
          <p:nvPr/>
        </p:nvSpPr>
        <p:spPr>
          <a:xfrm>
            <a:off x="10188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sp>
        <p:nvSpPr>
          <p:cNvPr id="263" name="Line 8"/>
          <p:cNvSpPr/>
          <p:nvPr/>
        </p:nvSpPr>
        <p:spPr>
          <a:xfrm>
            <a:off x="63684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264" name="13 Imagen"/>
          <p:cNvPicPr/>
          <p:nvPr/>
        </p:nvPicPr>
        <p:blipFill>
          <a:blip r:embed="rId5"/>
          <a:stretch/>
        </p:blipFill>
        <p:spPr>
          <a:xfrm>
            <a:off x="5853960" y="383400"/>
            <a:ext cx="323280" cy="326160"/>
          </a:xfrm>
          <a:prstGeom prst="rect">
            <a:avLst/>
          </a:prstGeom>
          <a:ln>
            <a:noFill/>
          </a:ln>
        </p:spPr>
      </p:pic>
      <p:pic>
        <p:nvPicPr>
          <p:cNvPr id="265" name="Imagen 61"/>
          <p:cNvPicPr/>
          <p:nvPr/>
        </p:nvPicPr>
        <p:blipFill>
          <a:blip r:embed="rId6"/>
          <a:stretch/>
        </p:blipFill>
        <p:spPr>
          <a:xfrm>
            <a:off x="2493055" y="1481660"/>
            <a:ext cx="385200" cy="475560"/>
          </a:xfrm>
          <a:prstGeom prst="rect">
            <a:avLst/>
          </a:prstGeom>
          <a:ln>
            <a:noFill/>
          </a:ln>
        </p:spPr>
      </p:pic>
      <p:sp>
        <p:nvSpPr>
          <p:cNvPr id="266" name="CustomShape 9"/>
          <p:cNvSpPr/>
          <p:nvPr/>
        </p:nvSpPr>
        <p:spPr>
          <a:xfrm>
            <a:off x="1518300" y="1549520"/>
            <a:ext cx="8994600" cy="400680"/>
          </a:xfrm>
          <a:prstGeom prst="roundRect">
            <a:avLst>
              <a:gd name="adj" fmla="val 16667"/>
            </a:avLst>
          </a:prstGeom>
          <a:no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PY" sz="1800" b="1" strike="noStrike" spc="-1" dirty="0" smtClean="0">
                <a:solidFill>
                  <a:srgbClr val="002060"/>
                </a:solidFill>
                <a:latin typeface="Calibri"/>
              </a:rPr>
              <a:t>INTERMEDIACION </a:t>
            </a:r>
            <a:r>
              <a:rPr lang="es-PY" sz="1800" b="1" strike="noStrike" spc="-1" dirty="0">
                <a:solidFill>
                  <a:srgbClr val="002060"/>
                </a:solidFill>
                <a:latin typeface="Calibri"/>
              </a:rPr>
              <a:t>LABORAL EN EL </a:t>
            </a:r>
            <a:r>
              <a:rPr lang="es-PY" sz="1800" b="1" strike="noStrike" spc="-1" dirty="0" smtClean="0">
                <a:solidFill>
                  <a:srgbClr val="002060"/>
                </a:solidFill>
                <a:latin typeface="Calibri"/>
              </a:rPr>
              <a:t>DEPARTAMENTO </a:t>
            </a:r>
            <a:r>
              <a:rPr lang="es-PY" sz="1800" b="1" strike="noStrike" spc="-1" dirty="0">
                <a:solidFill>
                  <a:srgbClr val="002060"/>
                </a:solidFill>
                <a:latin typeface="Calibri"/>
              </a:rPr>
              <a:t>DE </a:t>
            </a:r>
            <a:r>
              <a:rPr lang="es-PY" sz="1800" b="1" strike="noStrike" spc="-1" dirty="0" smtClean="0">
                <a:solidFill>
                  <a:srgbClr val="002060"/>
                </a:solidFill>
                <a:latin typeface="Calibri"/>
              </a:rPr>
              <a:t>CONCEPCIÓN</a:t>
            </a:r>
            <a:endParaRPr lang="es-PY" sz="1800" b="0" strike="noStrike" spc="-1" dirty="0">
              <a:latin typeface="Arial"/>
            </a:endParaRPr>
          </a:p>
        </p:txBody>
      </p:sp>
      <p:sp>
        <p:nvSpPr>
          <p:cNvPr id="267" name="TextShape 10"/>
          <p:cNvSpPr txBox="1"/>
          <p:nvPr/>
        </p:nvSpPr>
        <p:spPr>
          <a:xfrm>
            <a:off x="9419400" y="6421680"/>
            <a:ext cx="2742840" cy="364680"/>
          </a:xfrm>
          <a:prstGeom prst="rect">
            <a:avLst/>
          </a:prstGeom>
          <a:noFill/>
          <a:ln>
            <a:noFill/>
          </a:ln>
        </p:spPr>
        <p:txBody>
          <a:bodyPr anchor="ctr">
            <a:noAutofit/>
          </a:bodyPr>
          <a:lstStyle/>
          <a:p>
            <a:pPr algn="r">
              <a:lnSpc>
                <a:spcPct val="100000"/>
              </a:lnSpc>
            </a:pPr>
            <a:fld id="{F7B56B38-9426-4269-ACBC-DA6ACD0DD1D9}" type="slidenum">
              <a:rPr lang="es-PY" sz="1200" b="0" strike="noStrike" spc="-1">
                <a:solidFill>
                  <a:srgbClr val="8B8B8B"/>
                </a:solidFill>
                <a:latin typeface="Calibri"/>
              </a:rPr>
              <a:t>16</a:t>
            </a:fld>
            <a:endParaRPr lang="es-PY" sz="1200" b="0" strike="noStrike" spc="-1">
              <a:latin typeface="Times New Roman"/>
            </a:endParaRPr>
          </a:p>
        </p:txBody>
      </p:sp>
      <p:sp>
        <p:nvSpPr>
          <p:cNvPr id="269" name="CustomShape 12"/>
          <p:cNvSpPr/>
          <p:nvPr/>
        </p:nvSpPr>
        <p:spPr>
          <a:xfrm>
            <a:off x="2336940" y="2568420"/>
            <a:ext cx="7311420" cy="2369880"/>
          </a:xfrm>
          <a:prstGeom prst="rect">
            <a:avLst/>
          </a:prstGeom>
          <a:solidFill>
            <a:schemeClr val="bg2"/>
          </a:solidFill>
          <a:ln>
            <a:solidFill>
              <a:schemeClr val="bg1"/>
            </a:solid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PY" sz="2000" b="1" u="sng" strike="noStrike" spc="-1" dirty="0">
                <a:solidFill>
                  <a:srgbClr val="002060"/>
                </a:solidFill>
                <a:uFillTx/>
                <a:latin typeface="Calibri"/>
              </a:rPr>
              <a:t>PERIODO 2021</a:t>
            </a:r>
            <a:endParaRPr lang="es-PY" sz="2000" b="0" strike="noStrike" spc="-1" dirty="0">
              <a:latin typeface="Arial"/>
            </a:endParaRPr>
          </a:p>
          <a:p>
            <a:pPr>
              <a:lnSpc>
                <a:spcPct val="100000"/>
              </a:lnSpc>
            </a:pPr>
            <a:r>
              <a:rPr lang="es-PY" sz="1600" b="1" u="sng" strike="noStrike" spc="-1" dirty="0">
                <a:solidFill>
                  <a:srgbClr val="002060"/>
                </a:solidFill>
                <a:uFillTx/>
                <a:latin typeface="Calibri"/>
              </a:rPr>
              <a:t>Conexión Laboral </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Comprador de productos químicos: 11 personas </a:t>
            </a:r>
            <a:r>
              <a:rPr lang="es-PY" sz="1600" b="0" strike="noStrike" spc="-1" dirty="0" smtClean="0">
                <a:solidFill>
                  <a:srgbClr val="002060"/>
                </a:solidFill>
                <a:latin typeface="Calibri"/>
              </a:rPr>
              <a:t>(PARACEL)</a:t>
            </a:r>
            <a:endParaRPr lang="es-PY" sz="1600" b="0" strike="noStrike" spc="-1" dirty="0" smtClean="0">
              <a:latin typeface="Arial"/>
            </a:endParaRPr>
          </a:p>
          <a:p>
            <a:pPr marL="343080" indent="-342720">
              <a:lnSpc>
                <a:spcPct val="100000"/>
              </a:lnSpc>
              <a:buClr>
                <a:srgbClr val="F08714"/>
              </a:buClr>
              <a:buSzPct val="106000"/>
              <a:buFont typeface="StarSymbol"/>
              <a:buAutoNum type="arabicPeriod"/>
            </a:pPr>
            <a:r>
              <a:rPr lang="es-PY" sz="1600" b="0" strike="noStrike" spc="-1" dirty="0" smtClean="0">
                <a:solidFill>
                  <a:srgbClr val="002060"/>
                </a:solidFill>
                <a:latin typeface="Calibri"/>
              </a:rPr>
              <a:t>Personal </a:t>
            </a:r>
            <a:r>
              <a:rPr lang="es-PY" sz="1600" b="0" strike="noStrike" spc="-1" dirty="0">
                <a:solidFill>
                  <a:srgbClr val="002060"/>
                </a:solidFill>
                <a:latin typeface="Calibri"/>
              </a:rPr>
              <a:t>para el área de construcción: 2.003 personas (AGB)</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Personal para el área de construcción: 5.820 personas (CECON)</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Personal para el área de vigilante: 156 personas (PROSEGUR)</a:t>
            </a:r>
            <a:endParaRPr lang="es-PY" sz="1600" b="0" strike="noStrike" spc="-1" dirty="0">
              <a:latin typeface="Arial"/>
            </a:endParaRPr>
          </a:p>
          <a:p>
            <a:pPr marL="343080" indent="-342720">
              <a:lnSpc>
                <a:spcPct val="100000"/>
              </a:lnSpc>
              <a:buClr>
                <a:srgbClr val="F08714"/>
              </a:buClr>
              <a:buSzPct val="106000"/>
              <a:buFont typeface="StarSymbol"/>
              <a:buAutoNum type="arabicPeriod"/>
            </a:pPr>
            <a:r>
              <a:rPr lang="es-PY" sz="1600" b="0" strike="noStrike" spc="-1" dirty="0">
                <a:solidFill>
                  <a:srgbClr val="002060"/>
                </a:solidFill>
                <a:latin typeface="Calibri"/>
              </a:rPr>
              <a:t>Personal para técnico en Seguridad Ocupacional: 54 personas (PROSEGUR) </a:t>
            </a:r>
            <a:endParaRPr lang="es-PY" sz="1600" b="0" strike="noStrike" spc="-1" dirty="0">
              <a:latin typeface="Arial"/>
            </a:endParaRPr>
          </a:p>
          <a:p>
            <a:pPr>
              <a:lnSpc>
                <a:spcPct val="100000"/>
              </a:lnSpc>
            </a:pPr>
            <a:endParaRPr lang="es-PY" sz="1600" b="0" strike="noStrike" spc="-1" dirty="0">
              <a:latin typeface="Arial"/>
            </a:endParaRPr>
          </a:p>
          <a:p>
            <a:pPr>
              <a:lnSpc>
                <a:spcPct val="100000"/>
              </a:lnSpc>
            </a:pPr>
            <a:endParaRPr lang="es-PY" sz="1600" b="0" strike="noStrike" spc="-1" dirty="0">
              <a:latin typeface="Arial"/>
            </a:endParaRPr>
          </a:p>
        </p:txBody>
      </p:sp>
      <p:sp>
        <p:nvSpPr>
          <p:cNvPr id="19" name="CuadroTexto 18">
            <a:extLst>
              <a:ext uri="{FF2B5EF4-FFF2-40B4-BE49-F238E27FC236}">
                <a16:creationId xmlns:a16="http://schemas.microsoft.com/office/drawing/2014/main" id="{EEF8CF76-2E52-41AC-8288-B0DEBE6F8BE2}"/>
              </a:ext>
            </a:extLst>
          </p:cNvPr>
          <p:cNvSpPr txBox="1"/>
          <p:nvPr/>
        </p:nvSpPr>
        <p:spPr>
          <a:xfrm>
            <a:off x="543722" y="6255019"/>
            <a:ext cx="6448359" cy="246221"/>
          </a:xfrm>
          <a:prstGeom prst="rect">
            <a:avLst/>
          </a:prstGeom>
          <a:noFill/>
        </p:spPr>
        <p:txBody>
          <a:bodyPr wrap="square">
            <a:spAutoFit/>
          </a:bodyPr>
          <a:lstStyle/>
          <a:p>
            <a:r>
              <a:rPr lang="es-ES" sz="1000" dirty="0">
                <a:solidFill>
                  <a:srgbClr val="002060"/>
                </a:solidFill>
              </a:rPr>
              <a:t>Fuente: Datos de la DGE del MTESS. Corte 13.03.20 al </a:t>
            </a:r>
            <a:r>
              <a:rPr lang="es-ES" sz="1000" dirty="0" smtClean="0">
                <a:solidFill>
                  <a:srgbClr val="002060"/>
                </a:solidFill>
              </a:rPr>
              <a:t>29</a:t>
            </a:r>
            <a:r>
              <a:rPr lang="es-ES" sz="1000" dirty="0" smtClean="0">
                <a:solidFill>
                  <a:srgbClr val="002060"/>
                </a:solidFill>
              </a:rPr>
              <a:t>.09.21</a:t>
            </a:r>
            <a:r>
              <a:rPr lang="es-ES" sz="1000" dirty="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148254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147" name="CuadroTexto 146">
            <a:extLst>
              <a:ext uri="{FF2B5EF4-FFF2-40B4-BE49-F238E27FC236}">
                <a16:creationId xmlns:a16="http://schemas.microsoft.com/office/drawing/2014/main" id="{F96B79FB-A6F2-4975-8244-40DEDBB2AFD5}"/>
              </a:ext>
            </a:extLst>
          </p:cNvPr>
          <p:cNvSpPr txBox="1"/>
          <p:nvPr/>
        </p:nvSpPr>
        <p:spPr>
          <a:xfrm>
            <a:off x="8566900" y="3364573"/>
            <a:ext cx="2797295" cy="1354217"/>
          </a:xfrm>
          <a:prstGeom prst="rect">
            <a:avLst/>
          </a:prstGeom>
          <a:solidFill>
            <a:schemeClr val="bg1">
              <a:lumMod val="95000"/>
            </a:schemeClr>
          </a:solidFill>
        </p:spPr>
        <p:txBody>
          <a:bodyPr wrap="square">
            <a:spAutoFit/>
          </a:bodyPr>
          <a:lstStyle/>
          <a:p>
            <a:r>
              <a:rPr lang="es-PY" b="1" dirty="0">
                <a:solidFill>
                  <a:srgbClr val="002060"/>
                </a:solidFill>
              </a:rPr>
              <a:t>Más de 8.000 </a:t>
            </a:r>
            <a:r>
              <a:rPr lang="es-PY" dirty="0">
                <a:solidFill>
                  <a:srgbClr val="002060"/>
                </a:solidFill>
              </a:rPr>
              <a:t>perfiles de </a:t>
            </a:r>
            <a:r>
              <a:rPr lang="es-PY" sz="1600" dirty="0">
                <a:solidFill>
                  <a:srgbClr val="002060"/>
                </a:solidFill>
              </a:rPr>
              <a:t>postulantes para el área de construcción y para diferentes áreas. </a:t>
            </a:r>
          </a:p>
          <a:p>
            <a:endParaRPr lang="es-PY" sz="1600" b="1" dirty="0">
              <a:solidFill>
                <a:srgbClr val="002060"/>
              </a:solidFill>
            </a:endParaRPr>
          </a:p>
        </p:txBody>
      </p:sp>
      <p:sp>
        <p:nvSpPr>
          <p:cNvPr id="149" name="CuadroTexto 148">
            <a:extLst>
              <a:ext uri="{FF2B5EF4-FFF2-40B4-BE49-F238E27FC236}">
                <a16:creationId xmlns:a16="http://schemas.microsoft.com/office/drawing/2014/main" id="{3235C155-D354-40F2-B371-ECCD75F42730}"/>
              </a:ext>
            </a:extLst>
          </p:cNvPr>
          <p:cNvSpPr txBox="1"/>
          <p:nvPr/>
        </p:nvSpPr>
        <p:spPr>
          <a:xfrm>
            <a:off x="4609769" y="4427476"/>
            <a:ext cx="2884125" cy="584775"/>
          </a:xfrm>
          <a:prstGeom prst="rect">
            <a:avLst/>
          </a:prstGeom>
          <a:solidFill>
            <a:schemeClr val="bg1">
              <a:lumMod val="95000"/>
            </a:schemeClr>
          </a:solidFill>
        </p:spPr>
        <p:txBody>
          <a:bodyPr wrap="square">
            <a:spAutoFit/>
          </a:bodyPr>
          <a:lstStyle/>
          <a:p>
            <a:pPr algn="ctr"/>
            <a:r>
              <a:rPr lang="es-ES" sz="1600" dirty="0">
                <a:solidFill>
                  <a:srgbClr val="002060"/>
                </a:solidFill>
              </a:rPr>
              <a:t>Más de 350 cursos para el 2020 -2021.</a:t>
            </a:r>
          </a:p>
        </p:txBody>
      </p:sp>
      <p:grpSp>
        <p:nvGrpSpPr>
          <p:cNvPr id="152" name="Google Shape;16929;p73">
            <a:extLst>
              <a:ext uri="{FF2B5EF4-FFF2-40B4-BE49-F238E27FC236}">
                <a16:creationId xmlns:a16="http://schemas.microsoft.com/office/drawing/2014/main" id="{1DA07AB1-8E1D-4400-9770-F8B9A6BDE2D2}"/>
              </a:ext>
            </a:extLst>
          </p:cNvPr>
          <p:cNvGrpSpPr/>
          <p:nvPr/>
        </p:nvGrpSpPr>
        <p:grpSpPr>
          <a:xfrm>
            <a:off x="9490394" y="2605542"/>
            <a:ext cx="787849" cy="514673"/>
            <a:chOff x="2294122" y="2946600"/>
            <a:chExt cx="373931" cy="271351"/>
          </a:xfrm>
        </p:grpSpPr>
        <p:sp>
          <p:nvSpPr>
            <p:cNvPr id="153" name="Google Shape;16930;p73">
              <a:extLst>
                <a:ext uri="{FF2B5EF4-FFF2-40B4-BE49-F238E27FC236}">
                  <a16:creationId xmlns:a16="http://schemas.microsoft.com/office/drawing/2014/main" id="{0BE34D43-6C3A-460A-8D35-DC22C2C5209D}"/>
                </a:ext>
              </a:extLst>
            </p:cNvPr>
            <p:cNvSpPr/>
            <p:nvPr/>
          </p:nvSpPr>
          <p:spPr>
            <a:xfrm>
              <a:off x="2312289" y="2946600"/>
              <a:ext cx="337597" cy="247129"/>
            </a:xfrm>
            <a:custGeom>
              <a:avLst/>
              <a:gdLst/>
              <a:ahLst/>
              <a:cxnLst/>
              <a:rect l="l" t="t" r="r" b="b"/>
              <a:pathLst>
                <a:path w="12878" h="9427" extrusionOk="0">
                  <a:moveTo>
                    <a:pt x="463" y="0"/>
                  </a:moveTo>
                  <a:cubicBezTo>
                    <a:pt x="203" y="0"/>
                    <a:pt x="1" y="203"/>
                    <a:pt x="1" y="462"/>
                  </a:cubicBezTo>
                  <a:lnTo>
                    <a:pt x="1" y="9427"/>
                  </a:lnTo>
                  <a:lnTo>
                    <a:pt x="12877" y="9427"/>
                  </a:lnTo>
                  <a:lnTo>
                    <a:pt x="12877" y="462"/>
                  </a:lnTo>
                  <a:cubicBezTo>
                    <a:pt x="12877" y="203"/>
                    <a:pt x="12675" y="0"/>
                    <a:pt x="12415" y="0"/>
                  </a:cubicBezTo>
                  <a:close/>
                </a:path>
              </a:pathLst>
            </a:custGeom>
            <a:solidFill>
              <a:srgbClr val="91A8B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931;p73">
              <a:extLst>
                <a:ext uri="{FF2B5EF4-FFF2-40B4-BE49-F238E27FC236}">
                  <a16:creationId xmlns:a16="http://schemas.microsoft.com/office/drawing/2014/main" id="{AFF1EAAA-16DC-4086-A68A-1CA3CD6A8163}"/>
                </a:ext>
              </a:extLst>
            </p:cNvPr>
            <p:cNvSpPr/>
            <p:nvPr/>
          </p:nvSpPr>
          <p:spPr>
            <a:xfrm>
              <a:off x="2336511" y="2970823"/>
              <a:ext cx="289151" cy="192628"/>
            </a:xfrm>
            <a:custGeom>
              <a:avLst/>
              <a:gdLst/>
              <a:ahLst/>
              <a:cxnLst/>
              <a:rect l="l" t="t" r="r" b="b"/>
              <a:pathLst>
                <a:path w="11030" h="7348" extrusionOk="0">
                  <a:moveTo>
                    <a:pt x="232" y="0"/>
                  </a:moveTo>
                  <a:cubicBezTo>
                    <a:pt x="102" y="0"/>
                    <a:pt x="1" y="101"/>
                    <a:pt x="1" y="231"/>
                  </a:cubicBezTo>
                  <a:lnTo>
                    <a:pt x="1" y="7117"/>
                  </a:lnTo>
                  <a:cubicBezTo>
                    <a:pt x="1" y="7247"/>
                    <a:pt x="102" y="7348"/>
                    <a:pt x="232" y="7348"/>
                  </a:cubicBezTo>
                  <a:lnTo>
                    <a:pt x="10798" y="7348"/>
                  </a:lnTo>
                  <a:cubicBezTo>
                    <a:pt x="10928" y="7348"/>
                    <a:pt x="11029" y="7247"/>
                    <a:pt x="11029" y="7117"/>
                  </a:cubicBezTo>
                  <a:lnTo>
                    <a:pt x="11029" y="231"/>
                  </a:lnTo>
                  <a:cubicBezTo>
                    <a:pt x="11029" y="101"/>
                    <a:pt x="10928" y="0"/>
                    <a:pt x="10798" y="0"/>
                  </a:cubicBezTo>
                  <a:close/>
                </a:path>
              </a:pathLst>
            </a:custGeom>
            <a:solidFill>
              <a:srgbClr val="EFF1F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932;p73">
              <a:extLst>
                <a:ext uri="{FF2B5EF4-FFF2-40B4-BE49-F238E27FC236}">
                  <a16:creationId xmlns:a16="http://schemas.microsoft.com/office/drawing/2014/main" id="{C5ECCE66-4386-4C7D-AD11-350EEB9D41FB}"/>
                </a:ext>
              </a:extLst>
            </p:cNvPr>
            <p:cNvSpPr/>
            <p:nvPr/>
          </p:nvSpPr>
          <p:spPr>
            <a:xfrm>
              <a:off x="2336511" y="3127483"/>
              <a:ext cx="168798" cy="35967"/>
            </a:xfrm>
            <a:custGeom>
              <a:avLst/>
              <a:gdLst/>
              <a:ahLst/>
              <a:cxnLst/>
              <a:rect l="l" t="t" r="r" b="b"/>
              <a:pathLst>
                <a:path w="6439" h="1372" extrusionOk="0">
                  <a:moveTo>
                    <a:pt x="1" y="1"/>
                  </a:moveTo>
                  <a:lnTo>
                    <a:pt x="1" y="1141"/>
                  </a:lnTo>
                  <a:cubicBezTo>
                    <a:pt x="1" y="1271"/>
                    <a:pt x="102" y="1372"/>
                    <a:pt x="232" y="1372"/>
                  </a:cubicBezTo>
                  <a:lnTo>
                    <a:pt x="6439" y="1372"/>
                  </a:lnTo>
                  <a:lnTo>
                    <a:pt x="6439" y="1"/>
                  </a:lnTo>
                  <a:close/>
                </a:path>
              </a:pathLst>
            </a:custGeom>
            <a:solidFill>
              <a:srgbClr val="BC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933;p73">
              <a:extLst>
                <a:ext uri="{FF2B5EF4-FFF2-40B4-BE49-F238E27FC236}">
                  <a16:creationId xmlns:a16="http://schemas.microsoft.com/office/drawing/2014/main" id="{3E0FC7F7-7C5C-48EC-8E0A-D6C6CAFE7D9E}"/>
                </a:ext>
              </a:extLst>
            </p:cNvPr>
            <p:cNvSpPr/>
            <p:nvPr/>
          </p:nvSpPr>
          <p:spPr>
            <a:xfrm>
              <a:off x="2505284" y="2970823"/>
              <a:ext cx="120379" cy="96130"/>
            </a:xfrm>
            <a:custGeom>
              <a:avLst/>
              <a:gdLst/>
              <a:ahLst/>
              <a:cxnLst/>
              <a:rect l="l" t="t" r="r" b="b"/>
              <a:pathLst>
                <a:path w="4592" h="3667" extrusionOk="0">
                  <a:moveTo>
                    <a:pt x="1" y="0"/>
                  </a:moveTo>
                  <a:lnTo>
                    <a:pt x="1" y="3667"/>
                  </a:lnTo>
                  <a:lnTo>
                    <a:pt x="4591" y="3667"/>
                  </a:lnTo>
                  <a:lnTo>
                    <a:pt x="4591" y="231"/>
                  </a:lnTo>
                  <a:cubicBezTo>
                    <a:pt x="4591" y="101"/>
                    <a:pt x="4490" y="0"/>
                    <a:pt x="4360" y="0"/>
                  </a:cubicBezTo>
                  <a:close/>
                </a:path>
              </a:pathLst>
            </a:custGeom>
            <a:solidFill>
              <a:srgbClr val="BBC8D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6934;p73">
              <a:extLst>
                <a:ext uri="{FF2B5EF4-FFF2-40B4-BE49-F238E27FC236}">
                  <a16:creationId xmlns:a16="http://schemas.microsoft.com/office/drawing/2014/main" id="{D15D76E7-62EF-4D14-8BC6-541EEE3F89F8}"/>
                </a:ext>
              </a:extLst>
            </p:cNvPr>
            <p:cNvSpPr/>
            <p:nvPr/>
          </p:nvSpPr>
          <p:spPr>
            <a:xfrm>
              <a:off x="2505284" y="3066927"/>
              <a:ext cx="120379" cy="96524"/>
            </a:xfrm>
            <a:custGeom>
              <a:avLst/>
              <a:gdLst/>
              <a:ahLst/>
              <a:cxnLst/>
              <a:rect l="l" t="t" r="r" b="b"/>
              <a:pathLst>
                <a:path w="4592" h="3682" extrusionOk="0">
                  <a:moveTo>
                    <a:pt x="1" y="1"/>
                  </a:moveTo>
                  <a:lnTo>
                    <a:pt x="1" y="3682"/>
                  </a:lnTo>
                  <a:lnTo>
                    <a:pt x="4360" y="3682"/>
                  </a:lnTo>
                  <a:cubicBezTo>
                    <a:pt x="4490" y="3682"/>
                    <a:pt x="4591" y="3581"/>
                    <a:pt x="4591" y="3451"/>
                  </a:cubicBezTo>
                  <a:lnTo>
                    <a:pt x="4591" y="1"/>
                  </a:lnTo>
                  <a:close/>
                </a:path>
              </a:pathLst>
            </a:custGeom>
            <a:solidFill>
              <a:srgbClr val="D3DCE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935;p73">
              <a:extLst>
                <a:ext uri="{FF2B5EF4-FFF2-40B4-BE49-F238E27FC236}">
                  <a16:creationId xmlns:a16="http://schemas.microsoft.com/office/drawing/2014/main" id="{391A1F1D-2447-49E4-AB59-794D7E432926}"/>
                </a:ext>
              </a:extLst>
            </p:cNvPr>
            <p:cNvSpPr/>
            <p:nvPr/>
          </p:nvSpPr>
          <p:spPr>
            <a:xfrm>
              <a:off x="2294122" y="3187647"/>
              <a:ext cx="373931" cy="30305"/>
            </a:xfrm>
            <a:custGeom>
              <a:avLst/>
              <a:gdLst/>
              <a:ahLst/>
              <a:cxnLst/>
              <a:rect l="l" t="t" r="r" b="b"/>
              <a:pathLst>
                <a:path w="14264" h="1156" extrusionOk="0">
                  <a:moveTo>
                    <a:pt x="232" y="1"/>
                  </a:moveTo>
                  <a:cubicBezTo>
                    <a:pt x="102" y="1"/>
                    <a:pt x="1" y="102"/>
                    <a:pt x="1" y="232"/>
                  </a:cubicBezTo>
                  <a:lnTo>
                    <a:pt x="1" y="694"/>
                  </a:lnTo>
                  <a:cubicBezTo>
                    <a:pt x="1" y="939"/>
                    <a:pt x="217" y="1156"/>
                    <a:pt x="463" y="1156"/>
                  </a:cubicBezTo>
                  <a:lnTo>
                    <a:pt x="13801" y="1156"/>
                  </a:lnTo>
                  <a:cubicBezTo>
                    <a:pt x="14047" y="1156"/>
                    <a:pt x="14263" y="939"/>
                    <a:pt x="14263" y="694"/>
                  </a:cubicBezTo>
                  <a:lnTo>
                    <a:pt x="14263" y="232"/>
                  </a:lnTo>
                  <a:cubicBezTo>
                    <a:pt x="14263" y="102"/>
                    <a:pt x="14162" y="1"/>
                    <a:pt x="14032" y="1"/>
                  </a:cubicBezTo>
                  <a:close/>
                </a:path>
              </a:pathLst>
            </a:custGeom>
            <a:solidFill>
              <a:srgbClr val="E9EDF1"/>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936;p73">
              <a:extLst>
                <a:ext uri="{FF2B5EF4-FFF2-40B4-BE49-F238E27FC236}">
                  <a16:creationId xmlns:a16="http://schemas.microsoft.com/office/drawing/2014/main" id="{CA8290A0-89AB-4AC8-BB07-06DCECBEE0B5}"/>
                </a:ext>
              </a:extLst>
            </p:cNvPr>
            <p:cNvSpPr/>
            <p:nvPr/>
          </p:nvSpPr>
          <p:spPr>
            <a:xfrm>
              <a:off x="2294122" y="3187647"/>
              <a:ext cx="373931" cy="12138"/>
            </a:xfrm>
            <a:custGeom>
              <a:avLst/>
              <a:gdLst/>
              <a:ahLst/>
              <a:cxnLst/>
              <a:rect l="l" t="t" r="r" b="b"/>
              <a:pathLst>
                <a:path w="14264" h="463" extrusionOk="0">
                  <a:moveTo>
                    <a:pt x="232" y="1"/>
                  </a:moveTo>
                  <a:cubicBezTo>
                    <a:pt x="102" y="1"/>
                    <a:pt x="1" y="102"/>
                    <a:pt x="1" y="232"/>
                  </a:cubicBezTo>
                  <a:lnTo>
                    <a:pt x="1" y="463"/>
                  </a:lnTo>
                  <a:lnTo>
                    <a:pt x="14263" y="463"/>
                  </a:lnTo>
                  <a:lnTo>
                    <a:pt x="14263" y="232"/>
                  </a:lnTo>
                  <a:cubicBezTo>
                    <a:pt x="14263" y="102"/>
                    <a:pt x="14162" y="1"/>
                    <a:pt x="14032" y="1"/>
                  </a:cubicBezTo>
                  <a:close/>
                </a:path>
              </a:pathLst>
            </a:custGeom>
            <a:solidFill>
              <a:srgbClr val="EFF2F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937;p73">
              <a:extLst>
                <a:ext uri="{FF2B5EF4-FFF2-40B4-BE49-F238E27FC236}">
                  <a16:creationId xmlns:a16="http://schemas.microsoft.com/office/drawing/2014/main" id="{CED6C990-0DD4-4EBD-A402-3A125B0BDA29}"/>
                </a:ext>
              </a:extLst>
            </p:cNvPr>
            <p:cNvSpPr/>
            <p:nvPr/>
          </p:nvSpPr>
          <p:spPr>
            <a:xfrm>
              <a:off x="2444753" y="3187647"/>
              <a:ext cx="72668" cy="18193"/>
            </a:xfrm>
            <a:custGeom>
              <a:avLst/>
              <a:gdLst/>
              <a:ahLst/>
              <a:cxnLst/>
              <a:rect l="l" t="t" r="r" b="b"/>
              <a:pathLst>
                <a:path w="2772" h="694" extrusionOk="0">
                  <a:moveTo>
                    <a:pt x="0" y="1"/>
                  </a:moveTo>
                  <a:lnTo>
                    <a:pt x="332" y="492"/>
                  </a:lnTo>
                  <a:cubicBezTo>
                    <a:pt x="419" y="607"/>
                    <a:pt x="563" y="694"/>
                    <a:pt x="707" y="694"/>
                  </a:cubicBezTo>
                  <a:lnTo>
                    <a:pt x="2064" y="694"/>
                  </a:lnTo>
                  <a:cubicBezTo>
                    <a:pt x="2209" y="694"/>
                    <a:pt x="2353" y="607"/>
                    <a:pt x="2440" y="492"/>
                  </a:cubicBezTo>
                  <a:lnTo>
                    <a:pt x="2772" y="1"/>
                  </a:lnTo>
                  <a:close/>
                </a:path>
              </a:pathLst>
            </a:custGeom>
            <a:solidFill>
              <a:srgbClr val="BC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38;p73">
              <a:extLst>
                <a:ext uri="{FF2B5EF4-FFF2-40B4-BE49-F238E27FC236}">
                  <a16:creationId xmlns:a16="http://schemas.microsoft.com/office/drawing/2014/main" id="{49D2CFF4-9FEB-41BA-A75B-98975E6C522A}"/>
                </a:ext>
              </a:extLst>
            </p:cNvPr>
            <p:cNvSpPr/>
            <p:nvPr/>
          </p:nvSpPr>
          <p:spPr>
            <a:xfrm>
              <a:off x="2535195" y="3043097"/>
              <a:ext cx="60557" cy="24249"/>
            </a:xfrm>
            <a:custGeom>
              <a:avLst/>
              <a:gdLst/>
              <a:ahLst/>
              <a:cxnLst/>
              <a:rect l="l" t="t" r="r" b="b"/>
              <a:pathLst>
                <a:path w="2310" h="925" extrusionOk="0">
                  <a:moveTo>
                    <a:pt x="693" y="0"/>
                  </a:moveTo>
                  <a:lnTo>
                    <a:pt x="318" y="116"/>
                  </a:lnTo>
                  <a:cubicBezTo>
                    <a:pt x="130" y="188"/>
                    <a:pt x="0" y="361"/>
                    <a:pt x="0" y="563"/>
                  </a:cubicBezTo>
                  <a:lnTo>
                    <a:pt x="0" y="924"/>
                  </a:lnTo>
                  <a:lnTo>
                    <a:pt x="2310" y="924"/>
                  </a:lnTo>
                  <a:lnTo>
                    <a:pt x="2310" y="563"/>
                  </a:lnTo>
                  <a:cubicBezTo>
                    <a:pt x="2310" y="361"/>
                    <a:pt x="2180" y="188"/>
                    <a:pt x="1992" y="116"/>
                  </a:cubicBezTo>
                  <a:lnTo>
                    <a:pt x="1617" y="0"/>
                  </a:lnTo>
                  <a:close/>
                </a:path>
              </a:pathLst>
            </a:custGeom>
            <a:solidFill>
              <a:srgbClr val="72889B"/>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39;p73">
              <a:extLst>
                <a:ext uri="{FF2B5EF4-FFF2-40B4-BE49-F238E27FC236}">
                  <a16:creationId xmlns:a16="http://schemas.microsoft.com/office/drawing/2014/main" id="{79D4CD43-EAC8-455B-9B38-A2F42BAB73BA}"/>
                </a:ext>
              </a:extLst>
            </p:cNvPr>
            <p:cNvSpPr/>
            <p:nvPr/>
          </p:nvSpPr>
          <p:spPr>
            <a:xfrm>
              <a:off x="2553362" y="3024930"/>
              <a:ext cx="24223" cy="30305"/>
            </a:xfrm>
            <a:custGeom>
              <a:avLst/>
              <a:gdLst/>
              <a:ahLst/>
              <a:cxnLst/>
              <a:rect l="l" t="t" r="r" b="b"/>
              <a:pathLst>
                <a:path w="924" h="1156" extrusionOk="0">
                  <a:moveTo>
                    <a:pt x="0" y="1"/>
                  </a:moveTo>
                  <a:lnTo>
                    <a:pt x="0" y="693"/>
                  </a:lnTo>
                  <a:cubicBezTo>
                    <a:pt x="0" y="939"/>
                    <a:pt x="202" y="1155"/>
                    <a:pt x="462" y="1155"/>
                  </a:cubicBezTo>
                  <a:cubicBezTo>
                    <a:pt x="707" y="1155"/>
                    <a:pt x="924" y="939"/>
                    <a:pt x="924" y="693"/>
                  </a:cubicBezTo>
                  <a:lnTo>
                    <a:pt x="924" y="1"/>
                  </a:lnTo>
                  <a:close/>
                </a:path>
              </a:pathLst>
            </a:custGeom>
            <a:solidFill>
              <a:srgbClr val="94A5B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40;p73">
              <a:extLst>
                <a:ext uri="{FF2B5EF4-FFF2-40B4-BE49-F238E27FC236}">
                  <a16:creationId xmlns:a16="http://schemas.microsoft.com/office/drawing/2014/main" id="{4468F7CE-E5B7-4E2A-AE27-97B8E8BFD7F2}"/>
                </a:ext>
              </a:extLst>
            </p:cNvPr>
            <p:cNvSpPr/>
            <p:nvPr/>
          </p:nvSpPr>
          <p:spPr>
            <a:xfrm>
              <a:off x="2547306" y="2994652"/>
              <a:ext cx="36334" cy="42416"/>
            </a:xfrm>
            <a:custGeom>
              <a:avLst/>
              <a:gdLst/>
              <a:ahLst/>
              <a:cxnLst/>
              <a:rect l="l" t="t" r="r" b="b"/>
              <a:pathLst>
                <a:path w="1386" h="1618" extrusionOk="0">
                  <a:moveTo>
                    <a:pt x="462" y="1"/>
                  </a:moveTo>
                  <a:cubicBezTo>
                    <a:pt x="202" y="1"/>
                    <a:pt x="0" y="217"/>
                    <a:pt x="0" y="463"/>
                  </a:cubicBezTo>
                  <a:lnTo>
                    <a:pt x="0" y="925"/>
                  </a:lnTo>
                  <a:cubicBezTo>
                    <a:pt x="0" y="1300"/>
                    <a:pt x="318" y="1617"/>
                    <a:pt x="693" y="1617"/>
                  </a:cubicBezTo>
                  <a:cubicBezTo>
                    <a:pt x="1068" y="1617"/>
                    <a:pt x="1386" y="1300"/>
                    <a:pt x="1386" y="925"/>
                  </a:cubicBezTo>
                  <a:lnTo>
                    <a:pt x="1386" y="463"/>
                  </a:lnTo>
                  <a:cubicBezTo>
                    <a:pt x="1386" y="217"/>
                    <a:pt x="1169" y="1"/>
                    <a:pt x="924" y="1"/>
                  </a:cubicBezTo>
                  <a:close/>
                </a:path>
              </a:pathLst>
            </a:custGeom>
            <a:solidFill>
              <a:srgbClr val="BC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41;p73">
              <a:extLst>
                <a:ext uri="{FF2B5EF4-FFF2-40B4-BE49-F238E27FC236}">
                  <a16:creationId xmlns:a16="http://schemas.microsoft.com/office/drawing/2014/main" id="{553EDA63-0BB4-466F-AE5D-8459CE80AAB7}"/>
                </a:ext>
              </a:extLst>
            </p:cNvPr>
            <p:cNvSpPr/>
            <p:nvPr/>
          </p:nvSpPr>
          <p:spPr>
            <a:xfrm>
              <a:off x="2547306" y="2994652"/>
              <a:ext cx="24249" cy="42337"/>
            </a:xfrm>
            <a:custGeom>
              <a:avLst/>
              <a:gdLst/>
              <a:ahLst/>
              <a:cxnLst/>
              <a:rect l="l" t="t" r="r" b="b"/>
              <a:pathLst>
                <a:path w="925" h="1615" extrusionOk="0">
                  <a:moveTo>
                    <a:pt x="462" y="1"/>
                  </a:moveTo>
                  <a:cubicBezTo>
                    <a:pt x="202" y="1"/>
                    <a:pt x="0" y="217"/>
                    <a:pt x="0" y="463"/>
                  </a:cubicBezTo>
                  <a:lnTo>
                    <a:pt x="0" y="925"/>
                  </a:lnTo>
                  <a:cubicBezTo>
                    <a:pt x="0" y="1319"/>
                    <a:pt x="327" y="1614"/>
                    <a:pt x="693" y="1614"/>
                  </a:cubicBezTo>
                  <a:cubicBezTo>
                    <a:pt x="769" y="1614"/>
                    <a:pt x="847" y="1602"/>
                    <a:pt x="924" y="1574"/>
                  </a:cubicBezTo>
                  <a:cubicBezTo>
                    <a:pt x="650" y="1473"/>
                    <a:pt x="462" y="1213"/>
                    <a:pt x="462" y="925"/>
                  </a:cubicBezTo>
                  <a:lnTo>
                    <a:pt x="462" y="463"/>
                  </a:lnTo>
                  <a:cubicBezTo>
                    <a:pt x="462" y="217"/>
                    <a:pt x="664" y="1"/>
                    <a:pt x="924" y="1"/>
                  </a:cubicBezTo>
                  <a:close/>
                </a:path>
              </a:pathLst>
            </a:custGeom>
            <a:solidFill>
              <a:srgbClr val="AA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2;p73">
              <a:extLst>
                <a:ext uri="{FF2B5EF4-FFF2-40B4-BE49-F238E27FC236}">
                  <a16:creationId xmlns:a16="http://schemas.microsoft.com/office/drawing/2014/main" id="{B43DFF71-4846-4D35-BF37-3881CF08008B}"/>
                </a:ext>
              </a:extLst>
            </p:cNvPr>
            <p:cNvSpPr/>
            <p:nvPr/>
          </p:nvSpPr>
          <p:spPr>
            <a:xfrm>
              <a:off x="2547306" y="2994652"/>
              <a:ext cx="36334" cy="18193"/>
            </a:xfrm>
            <a:custGeom>
              <a:avLst/>
              <a:gdLst/>
              <a:ahLst/>
              <a:cxnLst/>
              <a:rect l="l" t="t" r="r" b="b"/>
              <a:pathLst>
                <a:path w="1386" h="694" extrusionOk="0">
                  <a:moveTo>
                    <a:pt x="462" y="1"/>
                  </a:moveTo>
                  <a:cubicBezTo>
                    <a:pt x="202" y="1"/>
                    <a:pt x="0" y="203"/>
                    <a:pt x="0" y="463"/>
                  </a:cubicBezTo>
                  <a:cubicBezTo>
                    <a:pt x="448" y="593"/>
                    <a:pt x="910" y="665"/>
                    <a:pt x="1386" y="694"/>
                  </a:cubicBezTo>
                  <a:lnTo>
                    <a:pt x="1386" y="463"/>
                  </a:lnTo>
                  <a:cubicBezTo>
                    <a:pt x="1386" y="203"/>
                    <a:pt x="1169" y="1"/>
                    <a:pt x="924" y="1"/>
                  </a:cubicBezTo>
                  <a:close/>
                </a:path>
              </a:pathLst>
            </a:custGeom>
            <a:solidFill>
              <a:srgbClr val="5C728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43;p73">
              <a:extLst>
                <a:ext uri="{FF2B5EF4-FFF2-40B4-BE49-F238E27FC236}">
                  <a16:creationId xmlns:a16="http://schemas.microsoft.com/office/drawing/2014/main" id="{B374974E-6A93-48E3-8A79-322BAC464962}"/>
                </a:ext>
              </a:extLst>
            </p:cNvPr>
            <p:cNvSpPr/>
            <p:nvPr/>
          </p:nvSpPr>
          <p:spPr>
            <a:xfrm>
              <a:off x="2547306" y="2994652"/>
              <a:ext cx="24249" cy="15178"/>
            </a:xfrm>
            <a:custGeom>
              <a:avLst/>
              <a:gdLst/>
              <a:ahLst/>
              <a:cxnLst/>
              <a:rect l="l" t="t" r="r" b="b"/>
              <a:pathLst>
                <a:path w="925" h="579" extrusionOk="0">
                  <a:moveTo>
                    <a:pt x="462" y="1"/>
                  </a:moveTo>
                  <a:cubicBezTo>
                    <a:pt x="202" y="1"/>
                    <a:pt x="0" y="217"/>
                    <a:pt x="0" y="463"/>
                  </a:cubicBezTo>
                  <a:cubicBezTo>
                    <a:pt x="159" y="506"/>
                    <a:pt x="303" y="549"/>
                    <a:pt x="462" y="578"/>
                  </a:cubicBezTo>
                  <a:lnTo>
                    <a:pt x="462" y="463"/>
                  </a:lnTo>
                  <a:cubicBezTo>
                    <a:pt x="462" y="217"/>
                    <a:pt x="664" y="1"/>
                    <a:pt x="924" y="1"/>
                  </a:cubicBezTo>
                  <a:close/>
                </a:path>
              </a:pathLst>
            </a:custGeom>
            <a:solidFill>
              <a:srgbClr val="667A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44;p73">
              <a:extLst>
                <a:ext uri="{FF2B5EF4-FFF2-40B4-BE49-F238E27FC236}">
                  <a16:creationId xmlns:a16="http://schemas.microsoft.com/office/drawing/2014/main" id="{A4BFAE85-0F5E-492A-98D8-690CCC16CC3F}"/>
                </a:ext>
              </a:extLst>
            </p:cNvPr>
            <p:cNvSpPr/>
            <p:nvPr/>
          </p:nvSpPr>
          <p:spPr>
            <a:xfrm>
              <a:off x="2535195" y="3139595"/>
              <a:ext cx="60557" cy="23856"/>
            </a:xfrm>
            <a:custGeom>
              <a:avLst/>
              <a:gdLst/>
              <a:ahLst/>
              <a:cxnLst/>
              <a:rect l="l" t="t" r="r" b="b"/>
              <a:pathLst>
                <a:path w="2310" h="910" extrusionOk="0">
                  <a:moveTo>
                    <a:pt x="693" y="0"/>
                  </a:moveTo>
                  <a:lnTo>
                    <a:pt x="318" y="116"/>
                  </a:lnTo>
                  <a:cubicBezTo>
                    <a:pt x="130" y="174"/>
                    <a:pt x="0" y="361"/>
                    <a:pt x="0" y="549"/>
                  </a:cubicBezTo>
                  <a:lnTo>
                    <a:pt x="0" y="910"/>
                  </a:lnTo>
                  <a:lnTo>
                    <a:pt x="2310" y="910"/>
                  </a:lnTo>
                  <a:lnTo>
                    <a:pt x="2310" y="549"/>
                  </a:lnTo>
                  <a:cubicBezTo>
                    <a:pt x="2310" y="361"/>
                    <a:pt x="2180" y="174"/>
                    <a:pt x="1992" y="116"/>
                  </a:cubicBezTo>
                  <a:lnTo>
                    <a:pt x="1617" y="0"/>
                  </a:lnTo>
                  <a:close/>
                </a:path>
              </a:pathLst>
            </a:custGeom>
            <a:solidFill>
              <a:srgbClr val="A9BAC7"/>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45;p73">
              <a:extLst>
                <a:ext uri="{FF2B5EF4-FFF2-40B4-BE49-F238E27FC236}">
                  <a16:creationId xmlns:a16="http://schemas.microsoft.com/office/drawing/2014/main" id="{7584A3B1-8702-45FB-9FE5-6A70E638BCED}"/>
                </a:ext>
              </a:extLst>
            </p:cNvPr>
            <p:cNvSpPr/>
            <p:nvPr/>
          </p:nvSpPr>
          <p:spPr>
            <a:xfrm>
              <a:off x="2553362" y="3121428"/>
              <a:ext cx="24223" cy="29911"/>
            </a:xfrm>
            <a:custGeom>
              <a:avLst/>
              <a:gdLst/>
              <a:ahLst/>
              <a:cxnLst/>
              <a:rect l="l" t="t" r="r" b="b"/>
              <a:pathLst>
                <a:path w="924" h="1141" extrusionOk="0">
                  <a:moveTo>
                    <a:pt x="0" y="1"/>
                  </a:moveTo>
                  <a:lnTo>
                    <a:pt x="0" y="693"/>
                  </a:lnTo>
                  <a:cubicBezTo>
                    <a:pt x="0" y="939"/>
                    <a:pt x="202" y="1141"/>
                    <a:pt x="462" y="1141"/>
                  </a:cubicBezTo>
                  <a:cubicBezTo>
                    <a:pt x="707" y="1141"/>
                    <a:pt x="924" y="939"/>
                    <a:pt x="924" y="693"/>
                  </a:cubicBezTo>
                  <a:lnTo>
                    <a:pt x="924" y="1"/>
                  </a:lnTo>
                  <a:close/>
                </a:path>
              </a:pathLst>
            </a:custGeom>
            <a:solidFill>
              <a:srgbClr val="94A5B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46;p73">
              <a:extLst>
                <a:ext uri="{FF2B5EF4-FFF2-40B4-BE49-F238E27FC236}">
                  <a16:creationId xmlns:a16="http://schemas.microsoft.com/office/drawing/2014/main" id="{7655933B-7E77-4C69-9C6D-5CF9A103905E}"/>
                </a:ext>
              </a:extLst>
            </p:cNvPr>
            <p:cNvSpPr/>
            <p:nvPr/>
          </p:nvSpPr>
          <p:spPr>
            <a:xfrm>
              <a:off x="2547306" y="3091543"/>
              <a:ext cx="36334" cy="42023"/>
            </a:xfrm>
            <a:custGeom>
              <a:avLst/>
              <a:gdLst/>
              <a:ahLst/>
              <a:cxnLst/>
              <a:rect l="l" t="t" r="r" b="b"/>
              <a:pathLst>
                <a:path w="1386" h="1603" extrusionOk="0">
                  <a:moveTo>
                    <a:pt x="462" y="0"/>
                  </a:moveTo>
                  <a:cubicBezTo>
                    <a:pt x="217" y="0"/>
                    <a:pt x="15" y="202"/>
                    <a:pt x="15" y="462"/>
                  </a:cubicBezTo>
                  <a:lnTo>
                    <a:pt x="15" y="910"/>
                  </a:lnTo>
                  <a:cubicBezTo>
                    <a:pt x="0" y="1285"/>
                    <a:pt x="318" y="1588"/>
                    <a:pt x="693" y="1602"/>
                  </a:cubicBezTo>
                  <a:cubicBezTo>
                    <a:pt x="1068" y="1602"/>
                    <a:pt x="1386" y="1299"/>
                    <a:pt x="1386" y="910"/>
                  </a:cubicBezTo>
                  <a:lnTo>
                    <a:pt x="1386" y="462"/>
                  </a:lnTo>
                  <a:cubicBezTo>
                    <a:pt x="1386" y="202"/>
                    <a:pt x="1184" y="0"/>
                    <a:pt x="924" y="0"/>
                  </a:cubicBezTo>
                  <a:close/>
                </a:path>
              </a:pathLst>
            </a:custGeom>
            <a:solidFill>
              <a:srgbClr val="BC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6947;p73">
              <a:extLst>
                <a:ext uri="{FF2B5EF4-FFF2-40B4-BE49-F238E27FC236}">
                  <a16:creationId xmlns:a16="http://schemas.microsoft.com/office/drawing/2014/main" id="{204ED454-322D-476C-B8BD-5B954936A459}"/>
                </a:ext>
              </a:extLst>
            </p:cNvPr>
            <p:cNvSpPr/>
            <p:nvPr/>
          </p:nvSpPr>
          <p:spPr>
            <a:xfrm>
              <a:off x="2547306" y="3091543"/>
              <a:ext cx="24249" cy="42101"/>
            </a:xfrm>
            <a:custGeom>
              <a:avLst/>
              <a:gdLst/>
              <a:ahLst/>
              <a:cxnLst/>
              <a:rect l="l" t="t" r="r" b="b"/>
              <a:pathLst>
                <a:path w="925" h="1606" extrusionOk="0">
                  <a:moveTo>
                    <a:pt x="462" y="0"/>
                  </a:moveTo>
                  <a:cubicBezTo>
                    <a:pt x="217" y="0"/>
                    <a:pt x="0" y="202"/>
                    <a:pt x="15" y="462"/>
                  </a:cubicBezTo>
                  <a:lnTo>
                    <a:pt x="15" y="910"/>
                  </a:lnTo>
                  <a:cubicBezTo>
                    <a:pt x="3" y="1311"/>
                    <a:pt x="319" y="1606"/>
                    <a:pt x="679" y="1606"/>
                  </a:cubicBezTo>
                  <a:cubicBezTo>
                    <a:pt x="759" y="1606"/>
                    <a:pt x="842" y="1591"/>
                    <a:pt x="924" y="1559"/>
                  </a:cubicBezTo>
                  <a:cubicBezTo>
                    <a:pt x="650" y="1473"/>
                    <a:pt x="462" y="1198"/>
                    <a:pt x="462" y="910"/>
                  </a:cubicBezTo>
                  <a:lnTo>
                    <a:pt x="462" y="462"/>
                  </a:lnTo>
                  <a:cubicBezTo>
                    <a:pt x="462" y="202"/>
                    <a:pt x="664" y="0"/>
                    <a:pt x="924" y="0"/>
                  </a:cubicBezTo>
                  <a:close/>
                </a:path>
              </a:pathLst>
            </a:custGeom>
            <a:solidFill>
              <a:srgbClr val="AA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6948;p73">
              <a:extLst>
                <a:ext uri="{FF2B5EF4-FFF2-40B4-BE49-F238E27FC236}">
                  <a16:creationId xmlns:a16="http://schemas.microsoft.com/office/drawing/2014/main" id="{2E954729-06B6-413D-9CAE-00387060523D}"/>
                </a:ext>
              </a:extLst>
            </p:cNvPr>
            <p:cNvSpPr/>
            <p:nvPr/>
          </p:nvSpPr>
          <p:spPr>
            <a:xfrm>
              <a:off x="2547306" y="3091149"/>
              <a:ext cx="36334" cy="18193"/>
            </a:xfrm>
            <a:custGeom>
              <a:avLst/>
              <a:gdLst/>
              <a:ahLst/>
              <a:cxnLst/>
              <a:rect l="l" t="t" r="r" b="b"/>
              <a:pathLst>
                <a:path w="1386" h="694" extrusionOk="0">
                  <a:moveTo>
                    <a:pt x="462" y="1"/>
                  </a:moveTo>
                  <a:cubicBezTo>
                    <a:pt x="202" y="1"/>
                    <a:pt x="0" y="217"/>
                    <a:pt x="15" y="477"/>
                  </a:cubicBezTo>
                  <a:cubicBezTo>
                    <a:pt x="462" y="607"/>
                    <a:pt x="924" y="679"/>
                    <a:pt x="1386" y="694"/>
                  </a:cubicBezTo>
                  <a:lnTo>
                    <a:pt x="1386" y="477"/>
                  </a:lnTo>
                  <a:cubicBezTo>
                    <a:pt x="1386" y="217"/>
                    <a:pt x="1184" y="1"/>
                    <a:pt x="924" y="1"/>
                  </a:cubicBezTo>
                  <a:close/>
                </a:path>
              </a:pathLst>
            </a:custGeom>
            <a:solidFill>
              <a:srgbClr val="5C728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949;p73">
              <a:extLst>
                <a:ext uri="{FF2B5EF4-FFF2-40B4-BE49-F238E27FC236}">
                  <a16:creationId xmlns:a16="http://schemas.microsoft.com/office/drawing/2014/main" id="{02FAE7FD-BCBF-45AA-B8B0-468F146E4044}"/>
                </a:ext>
              </a:extLst>
            </p:cNvPr>
            <p:cNvSpPr/>
            <p:nvPr/>
          </p:nvSpPr>
          <p:spPr>
            <a:xfrm>
              <a:off x="2547306" y="3091543"/>
              <a:ext cx="24249" cy="14785"/>
            </a:xfrm>
            <a:custGeom>
              <a:avLst/>
              <a:gdLst/>
              <a:ahLst/>
              <a:cxnLst/>
              <a:rect l="l" t="t" r="r" b="b"/>
              <a:pathLst>
                <a:path w="925" h="564" extrusionOk="0">
                  <a:moveTo>
                    <a:pt x="462" y="0"/>
                  </a:moveTo>
                  <a:cubicBezTo>
                    <a:pt x="217" y="0"/>
                    <a:pt x="0" y="202"/>
                    <a:pt x="15" y="462"/>
                  </a:cubicBezTo>
                  <a:cubicBezTo>
                    <a:pt x="159" y="505"/>
                    <a:pt x="318" y="534"/>
                    <a:pt x="462" y="563"/>
                  </a:cubicBezTo>
                  <a:lnTo>
                    <a:pt x="462" y="462"/>
                  </a:lnTo>
                  <a:cubicBezTo>
                    <a:pt x="462" y="202"/>
                    <a:pt x="664" y="0"/>
                    <a:pt x="924" y="0"/>
                  </a:cubicBezTo>
                  <a:close/>
                </a:path>
              </a:pathLst>
            </a:custGeom>
            <a:solidFill>
              <a:srgbClr val="667A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950;p73">
              <a:extLst>
                <a:ext uri="{FF2B5EF4-FFF2-40B4-BE49-F238E27FC236}">
                  <a16:creationId xmlns:a16="http://schemas.microsoft.com/office/drawing/2014/main" id="{F431CB46-5740-4219-BD88-CDAAE102876B}"/>
                </a:ext>
              </a:extLst>
            </p:cNvPr>
            <p:cNvSpPr/>
            <p:nvPr/>
          </p:nvSpPr>
          <p:spPr>
            <a:xfrm>
              <a:off x="2384563" y="3049153"/>
              <a:ext cx="72327" cy="90075"/>
            </a:xfrm>
            <a:custGeom>
              <a:avLst/>
              <a:gdLst/>
              <a:ahLst/>
              <a:cxnLst/>
              <a:rect l="l" t="t" r="r" b="b"/>
              <a:pathLst>
                <a:path w="2759" h="3436" extrusionOk="0">
                  <a:moveTo>
                    <a:pt x="925" y="0"/>
                  </a:moveTo>
                  <a:lnTo>
                    <a:pt x="925" y="448"/>
                  </a:lnTo>
                  <a:cubicBezTo>
                    <a:pt x="925" y="534"/>
                    <a:pt x="867" y="621"/>
                    <a:pt x="795" y="650"/>
                  </a:cubicBezTo>
                  <a:lnTo>
                    <a:pt x="246" y="924"/>
                  </a:lnTo>
                  <a:cubicBezTo>
                    <a:pt x="102" y="996"/>
                    <a:pt x="1" y="1155"/>
                    <a:pt x="1" y="1328"/>
                  </a:cubicBezTo>
                  <a:lnTo>
                    <a:pt x="1" y="3205"/>
                  </a:lnTo>
                  <a:cubicBezTo>
                    <a:pt x="1" y="3335"/>
                    <a:pt x="102" y="3436"/>
                    <a:pt x="232" y="3436"/>
                  </a:cubicBezTo>
                  <a:lnTo>
                    <a:pt x="2527" y="3436"/>
                  </a:lnTo>
                  <a:cubicBezTo>
                    <a:pt x="2657" y="3436"/>
                    <a:pt x="2758" y="3335"/>
                    <a:pt x="2758" y="3205"/>
                  </a:cubicBezTo>
                  <a:lnTo>
                    <a:pt x="2758" y="1343"/>
                  </a:lnTo>
                  <a:cubicBezTo>
                    <a:pt x="2758" y="1170"/>
                    <a:pt x="2657" y="1011"/>
                    <a:pt x="2513" y="924"/>
                  </a:cubicBezTo>
                  <a:lnTo>
                    <a:pt x="1964" y="664"/>
                  </a:lnTo>
                  <a:cubicBezTo>
                    <a:pt x="1892" y="621"/>
                    <a:pt x="1834" y="549"/>
                    <a:pt x="1834" y="462"/>
                  </a:cubicBezTo>
                  <a:lnTo>
                    <a:pt x="1834" y="0"/>
                  </a:lnTo>
                  <a:close/>
                </a:path>
              </a:pathLst>
            </a:custGeom>
            <a:solidFill>
              <a:srgbClr val="AA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951;p73">
              <a:extLst>
                <a:ext uri="{FF2B5EF4-FFF2-40B4-BE49-F238E27FC236}">
                  <a16:creationId xmlns:a16="http://schemas.microsoft.com/office/drawing/2014/main" id="{785D9C3F-4E1B-4142-8517-E18F180678C3}"/>
                </a:ext>
              </a:extLst>
            </p:cNvPr>
            <p:cNvSpPr/>
            <p:nvPr/>
          </p:nvSpPr>
          <p:spPr>
            <a:xfrm>
              <a:off x="2407659" y="3048760"/>
              <a:ext cx="26503" cy="18115"/>
            </a:xfrm>
            <a:custGeom>
              <a:avLst/>
              <a:gdLst/>
              <a:ahLst/>
              <a:cxnLst/>
              <a:rect l="l" t="t" r="r" b="b"/>
              <a:pathLst>
                <a:path w="1011" h="691" extrusionOk="0">
                  <a:moveTo>
                    <a:pt x="968" y="1"/>
                  </a:moveTo>
                  <a:lnTo>
                    <a:pt x="44" y="15"/>
                  </a:lnTo>
                  <a:lnTo>
                    <a:pt x="44" y="463"/>
                  </a:lnTo>
                  <a:cubicBezTo>
                    <a:pt x="44" y="506"/>
                    <a:pt x="29" y="564"/>
                    <a:pt x="0" y="593"/>
                  </a:cubicBezTo>
                  <a:cubicBezTo>
                    <a:pt x="159" y="658"/>
                    <a:pt x="329" y="690"/>
                    <a:pt x="500" y="690"/>
                  </a:cubicBezTo>
                  <a:cubicBezTo>
                    <a:pt x="672" y="690"/>
                    <a:pt x="845" y="658"/>
                    <a:pt x="1011" y="593"/>
                  </a:cubicBezTo>
                  <a:cubicBezTo>
                    <a:pt x="982" y="564"/>
                    <a:pt x="968" y="506"/>
                    <a:pt x="968" y="463"/>
                  </a:cubicBezTo>
                  <a:lnTo>
                    <a:pt x="968" y="1"/>
                  </a:lnTo>
                  <a:close/>
                </a:path>
              </a:pathLst>
            </a:custGeom>
            <a:solidFill>
              <a:srgbClr val="94A5B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952;p73">
              <a:extLst>
                <a:ext uri="{FF2B5EF4-FFF2-40B4-BE49-F238E27FC236}">
                  <a16:creationId xmlns:a16="http://schemas.microsoft.com/office/drawing/2014/main" id="{C24967E6-9CA5-4C15-9553-A37670052540}"/>
                </a:ext>
              </a:extLst>
            </p:cNvPr>
            <p:cNvSpPr/>
            <p:nvPr/>
          </p:nvSpPr>
          <p:spPr>
            <a:xfrm>
              <a:off x="2384563" y="3068080"/>
              <a:ext cx="72327" cy="71541"/>
            </a:xfrm>
            <a:custGeom>
              <a:avLst/>
              <a:gdLst/>
              <a:ahLst/>
              <a:cxnLst/>
              <a:rect l="l" t="t" r="r" b="b"/>
              <a:pathLst>
                <a:path w="2759" h="2729" extrusionOk="0">
                  <a:moveTo>
                    <a:pt x="679" y="0"/>
                  </a:moveTo>
                  <a:lnTo>
                    <a:pt x="261" y="202"/>
                  </a:lnTo>
                  <a:cubicBezTo>
                    <a:pt x="102" y="289"/>
                    <a:pt x="1" y="448"/>
                    <a:pt x="1" y="621"/>
                  </a:cubicBezTo>
                  <a:lnTo>
                    <a:pt x="1" y="2497"/>
                  </a:lnTo>
                  <a:cubicBezTo>
                    <a:pt x="1" y="2613"/>
                    <a:pt x="102" y="2728"/>
                    <a:pt x="232" y="2728"/>
                  </a:cubicBezTo>
                  <a:lnTo>
                    <a:pt x="2542" y="2728"/>
                  </a:lnTo>
                  <a:cubicBezTo>
                    <a:pt x="2657" y="2728"/>
                    <a:pt x="2758" y="2613"/>
                    <a:pt x="2758" y="2497"/>
                  </a:cubicBezTo>
                  <a:lnTo>
                    <a:pt x="2758" y="621"/>
                  </a:lnTo>
                  <a:cubicBezTo>
                    <a:pt x="2758" y="448"/>
                    <a:pt x="2657" y="289"/>
                    <a:pt x="2513" y="202"/>
                  </a:cubicBezTo>
                  <a:lnTo>
                    <a:pt x="2094" y="0"/>
                  </a:lnTo>
                  <a:cubicBezTo>
                    <a:pt x="1914" y="224"/>
                    <a:pt x="1650" y="336"/>
                    <a:pt x="1387" y="336"/>
                  </a:cubicBezTo>
                  <a:cubicBezTo>
                    <a:pt x="1123" y="336"/>
                    <a:pt x="860" y="224"/>
                    <a:pt x="679" y="0"/>
                  </a:cubicBezTo>
                  <a:close/>
                </a:path>
              </a:pathLst>
            </a:custGeom>
            <a:solidFill>
              <a:srgbClr val="9AAAB7"/>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953;p73">
              <a:extLst>
                <a:ext uri="{FF2B5EF4-FFF2-40B4-BE49-F238E27FC236}">
                  <a16:creationId xmlns:a16="http://schemas.microsoft.com/office/drawing/2014/main" id="{0AA5637B-1389-4C94-BF70-4DB8A212136D}"/>
                </a:ext>
              </a:extLst>
            </p:cNvPr>
            <p:cNvSpPr/>
            <p:nvPr/>
          </p:nvSpPr>
          <p:spPr>
            <a:xfrm>
              <a:off x="2396675" y="3000708"/>
              <a:ext cx="48105" cy="54527"/>
            </a:xfrm>
            <a:custGeom>
              <a:avLst/>
              <a:gdLst/>
              <a:ahLst/>
              <a:cxnLst/>
              <a:rect l="l" t="t" r="r" b="b"/>
              <a:pathLst>
                <a:path w="1835" h="2080" extrusionOk="0">
                  <a:moveTo>
                    <a:pt x="694" y="1"/>
                  </a:moveTo>
                  <a:cubicBezTo>
                    <a:pt x="304" y="1"/>
                    <a:pt x="1" y="318"/>
                    <a:pt x="1" y="694"/>
                  </a:cubicBezTo>
                  <a:lnTo>
                    <a:pt x="1" y="1155"/>
                  </a:lnTo>
                  <a:cubicBezTo>
                    <a:pt x="1" y="1661"/>
                    <a:pt x="405" y="2079"/>
                    <a:pt x="925" y="2079"/>
                  </a:cubicBezTo>
                  <a:cubicBezTo>
                    <a:pt x="1430" y="2065"/>
                    <a:pt x="1834" y="1661"/>
                    <a:pt x="1834" y="1155"/>
                  </a:cubicBezTo>
                  <a:lnTo>
                    <a:pt x="1834" y="694"/>
                  </a:lnTo>
                  <a:cubicBezTo>
                    <a:pt x="1834" y="318"/>
                    <a:pt x="1531" y="1"/>
                    <a:pt x="1141" y="1"/>
                  </a:cubicBezTo>
                  <a:close/>
                </a:path>
              </a:pathLst>
            </a:custGeom>
            <a:solidFill>
              <a:srgbClr val="BC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954;p73">
              <a:extLst>
                <a:ext uri="{FF2B5EF4-FFF2-40B4-BE49-F238E27FC236}">
                  <a16:creationId xmlns:a16="http://schemas.microsoft.com/office/drawing/2014/main" id="{E6DA3F52-DAE4-4638-849D-D4E4DE6406FD}"/>
                </a:ext>
              </a:extLst>
            </p:cNvPr>
            <p:cNvSpPr/>
            <p:nvPr/>
          </p:nvSpPr>
          <p:spPr>
            <a:xfrm>
              <a:off x="2396675" y="3000708"/>
              <a:ext cx="33345" cy="54422"/>
            </a:xfrm>
            <a:custGeom>
              <a:avLst/>
              <a:gdLst/>
              <a:ahLst/>
              <a:cxnLst/>
              <a:rect l="l" t="t" r="r" b="b"/>
              <a:pathLst>
                <a:path w="1272" h="2076" extrusionOk="0">
                  <a:moveTo>
                    <a:pt x="694" y="1"/>
                  </a:moveTo>
                  <a:cubicBezTo>
                    <a:pt x="304" y="1"/>
                    <a:pt x="1" y="318"/>
                    <a:pt x="1" y="694"/>
                  </a:cubicBezTo>
                  <a:lnTo>
                    <a:pt x="1" y="1155"/>
                  </a:lnTo>
                  <a:cubicBezTo>
                    <a:pt x="1" y="1682"/>
                    <a:pt x="437" y="2075"/>
                    <a:pt x="925" y="2075"/>
                  </a:cubicBezTo>
                  <a:cubicBezTo>
                    <a:pt x="1039" y="2075"/>
                    <a:pt x="1156" y="2054"/>
                    <a:pt x="1271" y="2007"/>
                  </a:cubicBezTo>
                  <a:cubicBezTo>
                    <a:pt x="910" y="1863"/>
                    <a:pt x="694" y="1531"/>
                    <a:pt x="694" y="1155"/>
                  </a:cubicBezTo>
                  <a:lnTo>
                    <a:pt x="694" y="694"/>
                  </a:lnTo>
                  <a:cubicBezTo>
                    <a:pt x="694" y="362"/>
                    <a:pt x="939" y="73"/>
                    <a:pt x="1271" y="15"/>
                  </a:cubicBezTo>
                  <a:cubicBezTo>
                    <a:pt x="1228" y="15"/>
                    <a:pt x="1185" y="1"/>
                    <a:pt x="1156" y="1"/>
                  </a:cubicBezTo>
                  <a:close/>
                </a:path>
              </a:pathLst>
            </a:custGeom>
            <a:solidFill>
              <a:srgbClr val="AA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955;p73">
              <a:extLst>
                <a:ext uri="{FF2B5EF4-FFF2-40B4-BE49-F238E27FC236}">
                  <a16:creationId xmlns:a16="http://schemas.microsoft.com/office/drawing/2014/main" id="{7744E36B-D6FF-45DA-89F6-3260A92F432F}"/>
                </a:ext>
              </a:extLst>
            </p:cNvPr>
            <p:cNvSpPr/>
            <p:nvPr/>
          </p:nvSpPr>
          <p:spPr>
            <a:xfrm>
              <a:off x="2396675" y="3000708"/>
              <a:ext cx="48105" cy="24301"/>
            </a:xfrm>
            <a:custGeom>
              <a:avLst/>
              <a:gdLst/>
              <a:ahLst/>
              <a:cxnLst/>
              <a:rect l="l" t="t" r="r" b="b"/>
              <a:pathLst>
                <a:path w="1835" h="927" extrusionOk="0">
                  <a:moveTo>
                    <a:pt x="694" y="1"/>
                  </a:moveTo>
                  <a:cubicBezTo>
                    <a:pt x="304" y="1"/>
                    <a:pt x="1" y="318"/>
                    <a:pt x="1" y="694"/>
                  </a:cubicBezTo>
                  <a:cubicBezTo>
                    <a:pt x="550" y="841"/>
                    <a:pt x="1124" y="926"/>
                    <a:pt x="1700" y="926"/>
                  </a:cubicBezTo>
                  <a:cubicBezTo>
                    <a:pt x="1745" y="926"/>
                    <a:pt x="1789" y="926"/>
                    <a:pt x="1834" y="925"/>
                  </a:cubicBezTo>
                  <a:lnTo>
                    <a:pt x="1834" y="694"/>
                  </a:lnTo>
                  <a:cubicBezTo>
                    <a:pt x="1834" y="318"/>
                    <a:pt x="1531" y="1"/>
                    <a:pt x="1156" y="1"/>
                  </a:cubicBezTo>
                  <a:close/>
                </a:path>
              </a:pathLst>
            </a:custGeom>
            <a:solidFill>
              <a:srgbClr val="5C728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956;p73">
              <a:extLst>
                <a:ext uri="{FF2B5EF4-FFF2-40B4-BE49-F238E27FC236}">
                  <a16:creationId xmlns:a16="http://schemas.microsoft.com/office/drawing/2014/main" id="{F8F0F6E4-BB18-4264-B4C2-0E07A2E81F0C}"/>
                </a:ext>
              </a:extLst>
            </p:cNvPr>
            <p:cNvSpPr/>
            <p:nvPr/>
          </p:nvSpPr>
          <p:spPr>
            <a:xfrm>
              <a:off x="2396675" y="3000708"/>
              <a:ext cx="33345" cy="21968"/>
            </a:xfrm>
            <a:custGeom>
              <a:avLst/>
              <a:gdLst/>
              <a:ahLst/>
              <a:cxnLst/>
              <a:rect l="l" t="t" r="r" b="b"/>
              <a:pathLst>
                <a:path w="1272" h="838" extrusionOk="0">
                  <a:moveTo>
                    <a:pt x="694" y="1"/>
                  </a:moveTo>
                  <a:cubicBezTo>
                    <a:pt x="304" y="1"/>
                    <a:pt x="1" y="318"/>
                    <a:pt x="1" y="694"/>
                  </a:cubicBezTo>
                  <a:cubicBezTo>
                    <a:pt x="232" y="766"/>
                    <a:pt x="463" y="809"/>
                    <a:pt x="694" y="838"/>
                  </a:cubicBezTo>
                  <a:lnTo>
                    <a:pt x="694" y="694"/>
                  </a:lnTo>
                  <a:cubicBezTo>
                    <a:pt x="694" y="362"/>
                    <a:pt x="939" y="73"/>
                    <a:pt x="1271" y="15"/>
                  </a:cubicBezTo>
                  <a:cubicBezTo>
                    <a:pt x="1228" y="15"/>
                    <a:pt x="1185" y="1"/>
                    <a:pt x="1156" y="1"/>
                  </a:cubicBezTo>
                  <a:close/>
                </a:path>
              </a:pathLst>
            </a:custGeom>
            <a:solidFill>
              <a:srgbClr val="667A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6957;p73">
              <a:extLst>
                <a:ext uri="{FF2B5EF4-FFF2-40B4-BE49-F238E27FC236}">
                  <a16:creationId xmlns:a16="http://schemas.microsoft.com/office/drawing/2014/main" id="{8A643978-C4EE-4BD5-8780-C1EF177F9DE9}"/>
                </a:ext>
              </a:extLst>
            </p:cNvPr>
            <p:cNvSpPr/>
            <p:nvPr/>
          </p:nvSpPr>
          <p:spPr>
            <a:xfrm>
              <a:off x="2384563" y="3079038"/>
              <a:ext cx="30305" cy="60583"/>
            </a:xfrm>
            <a:custGeom>
              <a:avLst/>
              <a:gdLst/>
              <a:ahLst/>
              <a:cxnLst/>
              <a:rect l="l" t="t" r="r" b="b"/>
              <a:pathLst>
                <a:path w="1156" h="2311" extrusionOk="0">
                  <a:moveTo>
                    <a:pt x="59" y="1"/>
                  </a:moveTo>
                  <a:cubicBezTo>
                    <a:pt x="30" y="59"/>
                    <a:pt x="1" y="131"/>
                    <a:pt x="1" y="203"/>
                  </a:cubicBezTo>
                  <a:lnTo>
                    <a:pt x="1" y="2079"/>
                  </a:lnTo>
                  <a:cubicBezTo>
                    <a:pt x="1" y="2209"/>
                    <a:pt x="102" y="2310"/>
                    <a:pt x="232" y="2310"/>
                  </a:cubicBezTo>
                  <a:lnTo>
                    <a:pt x="1156" y="2310"/>
                  </a:lnTo>
                  <a:lnTo>
                    <a:pt x="1156" y="1849"/>
                  </a:lnTo>
                  <a:lnTo>
                    <a:pt x="925" y="1849"/>
                  </a:lnTo>
                  <a:cubicBezTo>
                    <a:pt x="795" y="1849"/>
                    <a:pt x="694" y="1747"/>
                    <a:pt x="694" y="1618"/>
                  </a:cubicBezTo>
                  <a:lnTo>
                    <a:pt x="694" y="694"/>
                  </a:lnTo>
                  <a:cubicBezTo>
                    <a:pt x="694" y="549"/>
                    <a:pt x="622" y="419"/>
                    <a:pt x="506" y="333"/>
                  </a:cubicBezTo>
                  <a:lnTo>
                    <a:pt x="59" y="1"/>
                  </a:lnTo>
                  <a:close/>
                </a:path>
              </a:pathLst>
            </a:custGeom>
            <a:solidFill>
              <a:srgbClr val="8397A7"/>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6958;p73">
              <a:extLst>
                <a:ext uri="{FF2B5EF4-FFF2-40B4-BE49-F238E27FC236}">
                  <a16:creationId xmlns:a16="http://schemas.microsoft.com/office/drawing/2014/main" id="{5D55312F-FCCB-434D-B248-130B1ACBCF31}"/>
                </a:ext>
              </a:extLst>
            </p:cNvPr>
            <p:cNvSpPr/>
            <p:nvPr/>
          </p:nvSpPr>
          <p:spPr>
            <a:xfrm>
              <a:off x="2426953" y="3078671"/>
              <a:ext cx="30305" cy="60557"/>
            </a:xfrm>
            <a:custGeom>
              <a:avLst/>
              <a:gdLst/>
              <a:ahLst/>
              <a:cxnLst/>
              <a:rect l="l" t="t" r="r" b="b"/>
              <a:pathLst>
                <a:path w="1156" h="2310" extrusionOk="0">
                  <a:moveTo>
                    <a:pt x="1083" y="0"/>
                  </a:moveTo>
                  <a:lnTo>
                    <a:pt x="636" y="347"/>
                  </a:lnTo>
                  <a:cubicBezTo>
                    <a:pt x="520" y="419"/>
                    <a:pt x="463" y="563"/>
                    <a:pt x="463" y="708"/>
                  </a:cubicBezTo>
                  <a:lnTo>
                    <a:pt x="463" y="1617"/>
                  </a:lnTo>
                  <a:cubicBezTo>
                    <a:pt x="463" y="1747"/>
                    <a:pt x="362" y="1848"/>
                    <a:pt x="232" y="1848"/>
                  </a:cubicBezTo>
                  <a:lnTo>
                    <a:pt x="1" y="1848"/>
                  </a:lnTo>
                  <a:lnTo>
                    <a:pt x="1" y="2310"/>
                  </a:lnTo>
                  <a:lnTo>
                    <a:pt x="925" y="2310"/>
                  </a:lnTo>
                  <a:cubicBezTo>
                    <a:pt x="1040" y="2310"/>
                    <a:pt x="1156" y="2209"/>
                    <a:pt x="1156" y="2079"/>
                  </a:cubicBezTo>
                  <a:lnTo>
                    <a:pt x="1156" y="217"/>
                  </a:lnTo>
                  <a:cubicBezTo>
                    <a:pt x="1141" y="145"/>
                    <a:pt x="1127" y="73"/>
                    <a:pt x="1083" y="0"/>
                  </a:cubicBezTo>
                  <a:close/>
                </a:path>
              </a:pathLst>
            </a:custGeom>
            <a:solidFill>
              <a:srgbClr val="8397A7"/>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6959;p73">
              <a:extLst>
                <a:ext uri="{FF2B5EF4-FFF2-40B4-BE49-F238E27FC236}">
                  <a16:creationId xmlns:a16="http://schemas.microsoft.com/office/drawing/2014/main" id="{484E383E-99C1-4064-9592-C30B26D07B61}"/>
                </a:ext>
              </a:extLst>
            </p:cNvPr>
            <p:cNvSpPr/>
            <p:nvPr/>
          </p:nvSpPr>
          <p:spPr>
            <a:xfrm>
              <a:off x="2408786" y="3127483"/>
              <a:ext cx="24249" cy="11744"/>
            </a:xfrm>
            <a:custGeom>
              <a:avLst/>
              <a:gdLst/>
              <a:ahLst/>
              <a:cxnLst/>
              <a:rect l="l" t="t" r="r" b="b"/>
              <a:pathLst>
                <a:path w="925" h="448" extrusionOk="0">
                  <a:moveTo>
                    <a:pt x="1" y="1"/>
                  </a:moveTo>
                  <a:lnTo>
                    <a:pt x="1" y="448"/>
                  </a:lnTo>
                  <a:lnTo>
                    <a:pt x="925" y="448"/>
                  </a:lnTo>
                  <a:lnTo>
                    <a:pt x="925" y="1"/>
                  </a:lnTo>
                  <a:close/>
                </a:path>
              </a:pathLst>
            </a:custGeom>
            <a:solidFill>
              <a:srgbClr val="AA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11296;p69">
            <a:extLst>
              <a:ext uri="{FF2B5EF4-FFF2-40B4-BE49-F238E27FC236}">
                <a16:creationId xmlns:a16="http://schemas.microsoft.com/office/drawing/2014/main" id="{40F96369-6962-49E7-93A1-79EFF01CF96C}"/>
              </a:ext>
            </a:extLst>
          </p:cNvPr>
          <p:cNvGrpSpPr/>
          <p:nvPr/>
        </p:nvGrpSpPr>
        <p:grpSpPr>
          <a:xfrm>
            <a:off x="1937657" y="2631988"/>
            <a:ext cx="763847" cy="488229"/>
            <a:chOff x="5743289" y="2439122"/>
            <a:chExt cx="444871" cy="316407"/>
          </a:xfrm>
        </p:grpSpPr>
        <p:sp>
          <p:nvSpPr>
            <p:cNvPr id="217" name="Google Shape;11297;p69">
              <a:extLst>
                <a:ext uri="{FF2B5EF4-FFF2-40B4-BE49-F238E27FC236}">
                  <a16:creationId xmlns:a16="http://schemas.microsoft.com/office/drawing/2014/main" id="{F6A9FB01-8306-45B4-83FE-D1B42A624ADB}"/>
                </a:ext>
              </a:extLst>
            </p:cNvPr>
            <p:cNvSpPr/>
            <p:nvPr/>
          </p:nvSpPr>
          <p:spPr>
            <a:xfrm>
              <a:off x="5999902" y="2549177"/>
              <a:ext cx="137497" cy="130722"/>
            </a:xfrm>
            <a:custGeom>
              <a:avLst/>
              <a:gdLst/>
              <a:ahLst/>
              <a:cxnLst/>
              <a:rect l="l" t="t" r="r" b="b"/>
              <a:pathLst>
                <a:path w="5236" h="4978" extrusionOk="0">
                  <a:moveTo>
                    <a:pt x="1838" y="1"/>
                  </a:moveTo>
                  <a:lnTo>
                    <a:pt x="1838" y="441"/>
                  </a:lnTo>
                  <a:cubicBezTo>
                    <a:pt x="1838" y="556"/>
                    <a:pt x="1761" y="661"/>
                    <a:pt x="1646" y="690"/>
                  </a:cubicBezTo>
                  <a:lnTo>
                    <a:pt x="574" y="996"/>
                  </a:lnTo>
                  <a:cubicBezTo>
                    <a:pt x="239" y="1092"/>
                    <a:pt x="0" y="1398"/>
                    <a:pt x="0" y="1752"/>
                  </a:cubicBezTo>
                  <a:lnTo>
                    <a:pt x="0" y="4977"/>
                  </a:lnTo>
                  <a:lnTo>
                    <a:pt x="4192" y="4977"/>
                  </a:lnTo>
                  <a:cubicBezTo>
                    <a:pt x="4766" y="4977"/>
                    <a:pt x="5235" y="4508"/>
                    <a:pt x="5235" y="3934"/>
                  </a:cubicBezTo>
                  <a:lnTo>
                    <a:pt x="5235" y="1752"/>
                  </a:lnTo>
                  <a:cubicBezTo>
                    <a:pt x="5235" y="1408"/>
                    <a:pt x="5015" y="1101"/>
                    <a:pt x="4680" y="996"/>
                  </a:cubicBezTo>
                  <a:lnTo>
                    <a:pt x="3599" y="690"/>
                  </a:lnTo>
                  <a:cubicBezTo>
                    <a:pt x="3484" y="661"/>
                    <a:pt x="3407" y="556"/>
                    <a:pt x="3407" y="441"/>
                  </a:cubicBezTo>
                  <a:lnTo>
                    <a:pt x="3407"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298;p69">
              <a:extLst>
                <a:ext uri="{FF2B5EF4-FFF2-40B4-BE49-F238E27FC236}">
                  <a16:creationId xmlns:a16="http://schemas.microsoft.com/office/drawing/2014/main" id="{0FD6A265-6B0D-497E-9693-53704AF2B16D}"/>
                </a:ext>
              </a:extLst>
            </p:cNvPr>
            <p:cNvSpPr/>
            <p:nvPr/>
          </p:nvSpPr>
          <p:spPr>
            <a:xfrm>
              <a:off x="6000138" y="2570054"/>
              <a:ext cx="137497" cy="110082"/>
            </a:xfrm>
            <a:custGeom>
              <a:avLst/>
              <a:gdLst/>
              <a:ahLst/>
              <a:cxnLst/>
              <a:rect l="l" t="t" r="r" b="b"/>
              <a:pathLst>
                <a:path w="5236" h="4192" extrusionOk="0">
                  <a:moveTo>
                    <a:pt x="1264" y="0"/>
                  </a:moveTo>
                  <a:lnTo>
                    <a:pt x="575" y="201"/>
                  </a:lnTo>
                  <a:cubicBezTo>
                    <a:pt x="230" y="297"/>
                    <a:pt x="1" y="603"/>
                    <a:pt x="1" y="957"/>
                  </a:cubicBezTo>
                  <a:lnTo>
                    <a:pt x="1" y="4192"/>
                  </a:lnTo>
                  <a:lnTo>
                    <a:pt x="4193" y="4192"/>
                  </a:lnTo>
                  <a:cubicBezTo>
                    <a:pt x="4767" y="4182"/>
                    <a:pt x="5236" y="3713"/>
                    <a:pt x="5236" y="3139"/>
                  </a:cubicBezTo>
                  <a:lnTo>
                    <a:pt x="5236" y="957"/>
                  </a:lnTo>
                  <a:cubicBezTo>
                    <a:pt x="5236" y="603"/>
                    <a:pt x="5006" y="297"/>
                    <a:pt x="4671" y="201"/>
                  </a:cubicBezTo>
                  <a:lnTo>
                    <a:pt x="3972" y="0"/>
                  </a:lnTo>
                  <a:cubicBezTo>
                    <a:pt x="3671" y="517"/>
                    <a:pt x="3147" y="775"/>
                    <a:pt x="2622" y="775"/>
                  </a:cubicBezTo>
                  <a:cubicBezTo>
                    <a:pt x="2097" y="775"/>
                    <a:pt x="1570" y="517"/>
                    <a:pt x="1264" y="0"/>
                  </a:cubicBezTo>
                  <a:close/>
                </a:path>
              </a:pathLst>
            </a:custGeom>
            <a:solidFill>
              <a:srgbClr val="6379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299;p69">
              <a:extLst>
                <a:ext uri="{FF2B5EF4-FFF2-40B4-BE49-F238E27FC236}">
                  <a16:creationId xmlns:a16="http://schemas.microsoft.com/office/drawing/2014/main" id="{1BB37827-178A-486F-B307-5C845247C05A}"/>
                </a:ext>
              </a:extLst>
            </p:cNvPr>
            <p:cNvSpPr/>
            <p:nvPr/>
          </p:nvSpPr>
          <p:spPr>
            <a:xfrm>
              <a:off x="6046645" y="2549177"/>
              <a:ext cx="44511" cy="20640"/>
            </a:xfrm>
            <a:custGeom>
              <a:avLst/>
              <a:gdLst/>
              <a:ahLst/>
              <a:cxnLst/>
              <a:rect l="l" t="t" r="r" b="b"/>
              <a:pathLst>
                <a:path w="1695" h="786" extrusionOk="0">
                  <a:moveTo>
                    <a:pt x="67" y="1"/>
                  </a:moveTo>
                  <a:lnTo>
                    <a:pt x="67" y="441"/>
                  </a:lnTo>
                  <a:cubicBezTo>
                    <a:pt x="58" y="498"/>
                    <a:pt x="39" y="556"/>
                    <a:pt x="0" y="604"/>
                  </a:cubicBezTo>
                  <a:cubicBezTo>
                    <a:pt x="268" y="728"/>
                    <a:pt x="555" y="786"/>
                    <a:pt x="852" y="786"/>
                  </a:cubicBezTo>
                  <a:cubicBezTo>
                    <a:pt x="1139" y="786"/>
                    <a:pt x="1426" y="728"/>
                    <a:pt x="1694" y="604"/>
                  </a:cubicBezTo>
                  <a:cubicBezTo>
                    <a:pt x="1656" y="556"/>
                    <a:pt x="1637" y="498"/>
                    <a:pt x="1637" y="441"/>
                  </a:cubicBezTo>
                  <a:lnTo>
                    <a:pt x="1637" y="1"/>
                  </a:lnTo>
                  <a:close/>
                </a:path>
              </a:pathLst>
            </a:custGeom>
            <a:solidFill>
              <a:srgbClr val="96ABB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300;p69">
              <a:extLst>
                <a:ext uri="{FF2B5EF4-FFF2-40B4-BE49-F238E27FC236}">
                  <a16:creationId xmlns:a16="http://schemas.microsoft.com/office/drawing/2014/main" id="{A1E4622F-36F0-4657-A388-F2613B4AE5FB}"/>
                </a:ext>
              </a:extLst>
            </p:cNvPr>
            <p:cNvSpPr/>
            <p:nvPr/>
          </p:nvSpPr>
          <p:spPr>
            <a:xfrm>
              <a:off x="6020753" y="2452935"/>
              <a:ext cx="34453" cy="75681"/>
            </a:xfrm>
            <a:custGeom>
              <a:avLst/>
              <a:gdLst/>
              <a:ahLst/>
              <a:cxnLst/>
              <a:rect l="l" t="t" r="r" b="b"/>
              <a:pathLst>
                <a:path w="1312" h="2882" extrusionOk="0">
                  <a:moveTo>
                    <a:pt x="785" y="0"/>
                  </a:moveTo>
                  <a:cubicBezTo>
                    <a:pt x="355" y="0"/>
                    <a:pt x="0" y="355"/>
                    <a:pt x="0" y="785"/>
                  </a:cubicBezTo>
                  <a:lnTo>
                    <a:pt x="0" y="967"/>
                  </a:lnTo>
                  <a:cubicBezTo>
                    <a:pt x="0" y="1197"/>
                    <a:pt x="39" y="1417"/>
                    <a:pt x="106" y="1637"/>
                  </a:cubicBezTo>
                  <a:lnTo>
                    <a:pt x="527" y="2881"/>
                  </a:lnTo>
                  <a:lnTo>
                    <a:pt x="1312" y="2881"/>
                  </a:lnTo>
                  <a:lnTo>
                    <a:pt x="1312" y="0"/>
                  </a:ln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301;p69">
              <a:extLst>
                <a:ext uri="{FF2B5EF4-FFF2-40B4-BE49-F238E27FC236}">
                  <a16:creationId xmlns:a16="http://schemas.microsoft.com/office/drawing/2014/main" id="{466950C9-0A3C-4E25-A7EC-0AA5D4157A46}"/>
                </a:ext>
              </a:extLst>
            </p:cNvPr>
            <p:cNvSpPr/>
            <p:nvPr/>
          </p:nvSpPr>
          <p:spPr>
            <a:xfrm>
              <a:off x="6034565" y="2446159"/>
              <a:ext cx="82456" cy="82456"/>
            </a:xfrm>
            <a:custGeom>
              <a:avLst/>
              <a:gdLst/>
              <a:ahLst/>
              <a:cxnLst/>
              <a:rect l="l" t="t" r="r" b="b"/>
              <a:pathLst>
                <a:path w="3140" h="3140" extrusionOk="0">
                  <a:moveTo>
                    <a:pt x="786" y="0"/>
                  </a:moveTo>
                  <a:cubicBezTo>
                    <a:pt x="355" y="0"/>
                    <a:pt x="1" y="354"/>
                    <a:pt x="1" y="785"/>
                  </a:cubicBezTo>
                  <a:cubicBezTo>
                    <a:pt x="1" y="1072"/>
                    <a:pt x="231" y="1311"/>
                    <a:pt x="527" y="1311"/>
                  </a:cubicBezTo>
                  <a:lnTo>
                    <a:pt x="2623" y="3139"/>
                  </a:lnTo>
                  <a:lnTo>
                    <a:pt x="3063" y="1589"/>
                  </a:lnTo>
                  <a:cubicBezTo>
                    <a:pt x="3111" y="1397"/>
                    <a:pt x="3140" y="1206"/>
                    <a:pt x="3140" y="1014"/>
                  </a:cubicBezTo>
                  <a:lnTo>
                    <a:pt x="3140" y="526"/>
                  </a:lnTo>
                  <a:cubicBezTo>
                    <a:pt x="3140" y="239"/>
                    <a:pt x="2910" y="0"/>
                    <a:pt x="2614" y="0"/>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302;p69">
              <a:extLst>
                <a:ext uri="{FF2B5EF4-FFF2-40B4-BE49-F238E27FC236}">
                  <a16:creationId xmlns:a16="http://schemas.microsoft.com/office/drawing/2014/main" id="{679A3AC6-6576-443F-AA1B-A992F50CCF71}"/>
                </a:ext>
              </a:extLst>
            </p:cNvPr>
            <p:cNvSpPr/>
            <p:nvPr/>
          </p:nvSpPr>
          <p:spPr>
            <a:xfrm>
              <a:off x="6027528" y="2480324"/>
              <a:ext cx="82982" cy="75681"/>
            </a:xfrm>
            <a:custGeom>
              <a:avLst/>
              <a:gdLst/>
              <a:ahLst/>
              <a:cxnLst/>
              <a:rect l="l" t="t" r="r" b="b"/>
              <a:pathLst>
                <a:path w="3160" h="2882" extrusionOk="0">
                  <a:moveTo>
                    <a:pt x="1015" y="1"/>
                  </a:moveTo>
                  <a:cubicBezTo>
                    <a:pt x="872" y="1"/>
                    <a:pt x="738" y="58"/>
                    <a:pt x="642" y="154"/>
                  </a:cubicBezTo>
                  <a:lnTo>
                    <a:pt x="164" y="632"/>
                  </a:lnTo>
                  <a:cubicBezTo>
                    <a:pt x="58" y="737"/>
                    <a:pt x="1" y="871"/>
                    <a:pt x="10" y="1005"/>
                  </a:cubicBezTo>
                  <a:lnTo>
                    <a:pt x="10" y="1312"/>
                  </a:lnTo>
                  <a:cubicBezTo>
                    <a:pt x="10" y="2183"/>
                    <a:pt x="709" y="2881"/>
                    <a:pt x="1580" y="2881"/>
                  </a:cubicBezTo>
                  <a:cubicBezTo>
                    <a:pt x="1586" y="2881"/>
                    <a:pt x="1592" y="2881"/>
                    <a:pt x="1597" y="2881"/>
                  </a:cubicBezTo>
                  <a:cubicBezTo>
                    <a:pt x="2460" y="2881"/>
                    <a:pt x="3159" y="2177"/>
                    <a:pt x="3150" y="1312"/>
                  </a:cubicBezTo>
                  <a:lnTo>
                    <a:pt x="3150" y="977"/>
                  </a:lnTo>
                  <a:cubicBezTo>
                    <a:pt x="3150" y="833"/>
                    <a:pt x="3102" y="699"/>
                    <a:pt x="3006" y="603"/>
                  </a:cubicBezTo>
                  <a:cubicBezTo>
                    <a:pt x="2594" y="211"/>
                    <a:pt x="1858" y="29"/>
                    <a:pt x="1015" y="1"/>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303;p69">
              <a:extLst>
                <a:ext uri="{FF2B5EF4-FFF2-40B4-BE49-F238E27FC236}">
                  <a16:creationId xmlns:a16="http://schemas.microsoft.com/office/drawing/2014/main" id="{4A6FF93F-4F36-4749-9101-E837A61B76AB}"/>
                </a:ext>
              </a:extLst>
            </p:cNvPr>
            <p:cNvSpPr/>
            <p:nvPr/>
          </p:nvSpPr>
          <p:spPr>
            <a:xfrm>
              <a:off x="6027528" y="2480586"/>
              <a:ext cx="82456" cy="74158"/>
            </a:xfrm>
            <a:custGeom>
              <a:avLst/>
              <a:gdLst/>
              <a:ahLst/>
              <a:cxnLst/>
              <a:rect l="l" t="t" r="r" b="b"/>
              <a:pathLst>
                <a:path w="3140" h="2824" extrusionOk="0">
                  <a:moveTo>
                    <a:pt x="1015" y="0"/>
                  </a:moveTo>
                  <a:cubicBezTo>
                    <a:pt x="872" y="0"/>
                    <a:pt x="728" y="58"/>
                    <a:pt x="633" y="153"/>
                  </a:cubicBezTo>
                  <a:lnTo>
                    <a:pt x="154" y="632"/>
                  </a:lnTo>
                  <a:cubicBezTo>
                    <a:pt x="58" y="737"/>
                    <a:pt x="1" y="871"/>
                    <a:pt x="1" y="1005"/>
                  </a:cubicBezTo>
                  <a:lnTo>
                    <a:pt x="1" y="1311"/>
                  </a:lnTo>
                  <a:cubicBezTo>
                    <a:pt x="1" y="2010"/>
                    <a:pt x="460" y="2632"/>
                    <a:pt x="1140" y="2823"/>
                  </a:cubicBezTo>
                  <a:cubicBezTo>
                    <a:pt x="910" y="2546"/>
                    <a:pt x="786" y="2192"/>
                    <a:pt x="786" y="1838"/>
                  </a:cubicBezTo>
                  <a:lnTo>
                    <a:pt x="795" y="1062"/>
                  </a:lnTo>
                  <a:cubicBezTo>
                    <a:pt x="786" y="768"/>
                    <a:pt x="1025" y="535"/>
                    <a:pt x="1316" y="535"/>
                  </a:cubicBezTo>
                  <a:cubicBezTo>
                    <a:pt x="1327" y="535"/>
                    <a:pt x="1339" y="535"/>
                    <a:pt x="1350" y="536"/>
                  </a:cubicBezTo>
                  <a:cubicBezTo>
                    <a:pt x="1877" y="565"/>
                    <a:pt x="2661" y="651"/>
                    <a:pt x="3140" y="890"/>
                  </a:cubicBezTo>
                  <a:cubicBezTo>
                    <a:pt x="3130" y="785"/>
                    <a:pt x="3073" y="680"/>
                    <a:pt x="2996" y="603"/>
                  </a:cubicBezTo>
                  <a:cubicBezTo>
                    <a:pt x="2594" y="201"/>
                    <a:pt x="1848" y="29"/>
                    <a:pt x="1015" y="0"/>
                  </a:cubicBez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304;p69">
              <a:extLst>
                <a:ext uri="{FF2B5EF4-FFF2-40B4-BE49-F238E27FC236}">
                  <a16:creationId xmlns:a16="http://schemas.microsoft.com/office/drawing/2014/main" id="{7D46B5FF-C335-4023-A0A5-2C087C4698B8}"/>
                </a:ext>
              </a:extLst>
            </p:cNvPr>
            <p:cNvSpPr/>
            <p:nvPr/>
          </p:nvSpPr>
          <p:spPr>
            <a:xfrm>
              <a:off x="6000138" y="2583368"/>
              <a:ext cx="27415" cy="96768"/>
            </a:xfrm>
            <a:custGeom>
              <a:avLst/>
              <a:gdLst/>
              <a:ahLst/>
              <a:cxnLst/>
              <a:rect l="l" t="t" r="r" b="b"/>
              <a:pathLst>
                <a:path w="1044" h="3685" extrusionOk="0">
                  <a:moveTo>
                    <a:pt x="144" y="0"/>
                  </a:moveTo>
                  <a:cubicBezTo>
                    <a:pt x="49" y="134"/>
                    <a:pt x="1" y="287"/>
                    <a:pt x="1" y="450"/>
                  </a:cubicBezTo>
                  <a:lnTo>
                    <a:pt x="1" y="3685"/>
                  </a:lnTo>
                  <a:lnTo>
                    <a:pt x="1044" y="3685"/>
                  </a:lnTo>
                  <a:lnTo>
                    <a:pt x="1044" y="1235"/>
                  </a:lnTo>
                  <a:cubicBezTo>
                    <a:pt x="1044" y="1024"/>
                    <a:pt x="967" y="823"/>
                    <a:pt x="814" y="680"/>
                  </a:cubicBezTo>
                  <a:lnTo>
                    <a:pt x="144" y="0"/>
                  </a:lnTo>
                  <a:close/>
                </a:path>
              </a:pathLst>
            </a:custGeom>
            <a:solidFill>
              <a:srgbClr val="4B637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305;p69">
              <a:extLst>
                <a:ext uri="{FF2B5EF4-FFF2-40B4-BE49-F238E27FC236}">
                  <a16:creationId xmlns:a16="http://schemas.microsoft.com/office/drawing/2014/main" id="{5CAF9DA9-5759-4D9A-AEF1-42DDE9B2BCDD}"/>
                </a:ext>
              </a:extLst>
            </p:cNvPr>
            <p:cNvSpPr/>
            <p:nvPr/>
          </p:nvSpPr>
          <p:spPr>
            <a:xfrm>
              <a:off x="6075794" y="2583368"/>
              <a:ext cx="61842" cy="96532"/>
            </a:xfrm>
            <a:custGeom>
              <a:avLst/>
              <a:gdLst/>
              <a:ahLst/>
              <a:cxnLst/>
              <a:rect l="l" t="t" r="r" b="b"/>
              <a:pathLst>
                <a:path w="2355" h="3676" extrusionOk="0">
                  <a:moveTo>
                    <a:pt x="2211" y="0"/>
                  </a:moveTo>
                  <a:lnTo>
                    <a:pt x="1541" y="680"/>
                  </a:lnTo>
                  <a:cubicBezTo>
                    <a:pt x="1388" y="823"/>
                    <a:pt x="1312" y="1024"/>
                    <a:pt x="1312" y="1235"/>
                  </a:cubicBezTo>
                  <a:lnTo>
                    <a:pt x="1312" y="2364"/>
                  </a:lnTo>
                  <a:cubicBezTo>
                    <a:pt x="1312" y="2508"/>
                    <a:pt x="1187" y="2632"/>
                    <a:pt x="1044" y="2632"/>
                  </a:cubicBezTo>
                  <a:lnTo>
                    <a:pt x="0" y="2632"/>
                  </a:lnTo>
                  <a:lnTo>
                    <a:pt x="0" y="3675"/>
                  </a:lnTo>
                  <a:lnTo>
                    <a:pt x="1312" y="3675"/>
                  </a:lnTo>
                  <a:cubicBezTo>
                    <a:pt x="1886" y="3675"/>
                    <a:pt x="2355" y="3206"/>
                    <a:pt x="2355" y="2632"/>
                  </a:cubicBezTo>
                  <a:lnTo>
                    <a:pt x="2355" y="450"/>
                  </a:lnTo>
                  <a:cubicBezTo>
                    <a:pt x="2355" y="287"/>
                    <a:pt x="2307" y="134"/>
                    <a:pt x="2211" y="0"/>
                  </a:cubicBezTo>
                  <a:close/>
                </a:path>
              </a:pathLst>
            </a:custGeom>
            <a:solidFill>
              <a:srgbClr val="4B637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306;p69">
              <a:extLst>
                <a:ext uri="{FF2B5EF4-FFF2-40B4-BE49-F238E27FC236}">
                  <a16:creationId xmlns:a16="http://schemas.microsoft.com/office/drawing/2014/main" id="{5DEEAA0B-A472-4996-AB5D-23657FF2D3B3}"/>
                </a:ext>
              </a:extLst>
            </p:cNvPr>
            <p:cNvSpPr/>
            <p:nvPr/>
          </p:nvSpPr>
          <p:spPr>
            <a:xfrm>
              <a:off x="5766424" y="2686649"/>
              <a:ext cx="398863" cy="20903"/>
            </a:xfrm>
            <a:custGeom>
              <a:avLst/>
              <a:gdLst/>
              <a:ahLst/>
              <a:cxnLst/>
              <a:rect l="l" t="t" r="r" b="b"/>
              <a:pathLst>
                <a:path w="15189" h="796" extrusionOk="0">
                  <a:moveTo>
                    <a:pt x="0" y="1"/>
                  </a:moveTo>
                  <a:lnTo>
                    <a:pt x="0" y="795"/>
                  </a:lnTo>
                  <a:lnTo>
                    <a:pt x="15188" y="795"/>
                  </a:lnTo>
                  <a:lnTo>
                    <a:pt x="15188"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307;p69">
              <a:extLst>
                <a:ext uri="{FF2B5EF4-FFF2-40B4-BE49-F238E27FC236}">
                  <a16:creationId xmlns:a16="http://schemas.microsoft.com/office/drawing/2014/main" id="{B66E115D-CA04-4DB4-A7E1-BFAA4F3D15E8}"/>
                </a:ext>
              </a:extLst>
            </p:cNvPr>
            <p:cNvSpPr/>
            <p:nvPr/>
          </p:nvSpPr>
          <p:spPr>
            <a:xfrm>
              <a:off x="5759387" y="2686649"/>
              <a:ext cx="13839" cy="68880"/>
            </a:xfrm>
            <a:custGeom>
              <a:avLst/>
              <a:gdLst/>
              <a:ahLst/>
              <a:cxnLst/>
              <a:rect l="l" t="t" r="r" b="b"/>
              <a:pathLst>
                <a:path w="527" h="2623" extrusionOk="0">
                  <a:moveTo>
                    <a:pt x="0" y="1"/>
                  </a:moveTo>
                  <a:lnTo>
                    <a:pt x="0" y="2365"/>
                  </a:lnTo>
                  <a:cubicBezTo>
                    <a:pt x="0" y="2537"/>
                    <a:pt x="132" y="2623"/>
                    <a:pt x="264" y="2623"/>
                  </a:cubicBezTo>
                  <a:cubicBezTo>
                    <a:pt x="395" y="2623"/>
                    <a:pt x="527" y="2537"/>
                    <a:pt x="527" y="2365"/>
                  </a:cubicBezTo>
                  <a:lnTo>
                    <a:pt x="527"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308;p69">
              <a:extLst>
                <a:ext uri="{FF2B5EF4-FFF2-40B4-BE49-F238E27FC236}">
                  <a16:creationId xmlns:a16="http://schemas.microsoft.com/office/drawing/2014/main" id="{858F9DD4-E4E3-4D78-8824-7D6095E54CCF}"/>
                </a:ext>
              </a:extLst>
            </p:cNvPr>
            <p:cNvSpPr/>
            <p:nvPr/>
          </p:nvSpPr>
          <p:spPr>
            <a:xfrm>
              <a:off x="6158224" y="2686649"/>
              <a:ext cx="13839" cy="68880"/>
            </a:xfrm>
            <a:custGeom>
              <a:avLst/>
              <a:gdLst/>
              <a:ahLst/>
              <a:cxnLst/>
              <a:rect l="l" t="t" r="r" b="b"/>
              <a:pathLst>
                <a:path w="527" h="2623" extrusionOk="0">
                  <a:moveTo>
                    <a:pt x="0" y="1"/>
                  </a:moveTo>
                  <a:lnTo>
                    <a:pt x="0" y="2365"/>
                  </a:lnTo>
                  <a:cubicBezTo>
                    <a:pt x="0" y="2537"/>
                    <a:pt x="132" y="2623"/>
                    <a:pt x="264" y="2623"/>
                  </a:cubicBezTo>
                  <a:cubicBezTo>
                    <a:pt x="395" y="2623"/>
                    <a:pt x="527" y="2537"/>
                    <a:pt x="527" y="2365"/>
                  </a:cubicBezTo>
                  <a:lnTo>
                    <a:pt x="527"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309;p69">
              <a:extLst>
                <a:ext uri="{FF2B5EF4-FFF2-40B4-BE49-F238E27FC236}">
                  <a16:creationId xmlns:a16="http://schemas.microsoft.com/office/drawing/2014/main" id="{BAEA711E-9A68-452A-8896-EDE2D2F63EFF}"/>
                </a:ext>
              </a:extLst>
            </p:cNvPr>
            <p:cNvSpPr/>
            <p:nvPr/>
          </p:nvSpPr>
          <p:spPr>
            <a:xfrm>
              <a:off x="5759387" y="2686649"/>
              <a:ext cx="13839" cy="20903"/>
            </a:xfrm>
            <a:custGeom>
              <a:avLst/>
              <a:gdLst/>
              <a:ahLst/>
              <a:cxnLst/>
              <a:rect l="l" t="t" r="r" b="b"/>
              <a:pathLst>
                <a:path w="527" h="796" extrusionOk="0">
                  <a:moveTo>
                    <a:pt x="0" y="1"/>
                  </a:moveTo>
                  <a:lnTo>
                    <a:pt x="0" y="795"/>
                  </a:lnTo>
                  <a:lnTo>
                    <a:pt x="527" y="795"/>
                  </a:lnTo>
                  <a:lnTo>
                    <a:pt x="527" y="1"/>
                  </a:lnTo>
                  <a:close/>
                </a:path>
              </a:pathLst>
            </a:custGeom>
            <a:solidFill>
              <a:srgbClr val="96ABB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310;p69">
              <a:extLst>
                <a:ext uri="{FF2B5EF4-FFF2-40B4-BE49-F238E27FC236}">
                  <a16:creationId xmlns:a16="http://schemas.microsoft.com/office/drawing/2014/main" id="{03C8E2F1-50E6-4070-9709-6B9AC0D1D758}"/>
                </a:ext>
              </a:extLst>
            </p:cNvPr>
            <p:cNvSpPr/>
            <p:nvPr/>
          </p:nvSpPr>
          <p:spPr>
            <a:xfrm>
              <a:off x="6158224" y="2686649"/>
              <a:ext cx="13839" cy="20903"/>
            </a:xfrm>
            <a:custGeom>
              <a:avLst/>
              <a:gdLst/>
              <a:ahLst/>
              <a:cxnLst/>
              <a:rect l="l" t="t" r="r" b="b"/>
              <a:pathLst>
                <a:path w="527" h="796" extrusionOk="0">
                  <a:moveTo>
                    <a:pt x="0" y="1"/>
                  </a:moveTo>
                  <a:lnTo>
                    <a:pt x="0" y="795"/>
                  </a:lnTo>
                  <a:lnTo>
                    <a:pt x="527" y="795"/>
                  </a:lnTo>
                  <a:lnTo>
                    <a:pt x="527" y="1"/>
                  </a:lnTo>
                  <a:close/>
                </a:path>
              </a:pathLst>
            </a:custGeom>
            <a:solidFill>
              <a:srgbClr val="96ABB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311;p69">
              <a:extLst>
                <a:ext uri="{FF2B5EF4-FFF2-40B4-BE49-F238E27FC236}">
                  <a16:creationId xmlns:a16="http://schemas.microsoft.com/office/drawing/2014/main" id="{1ABE886D-272D-418C-961C-188134A5A1C6}"/>
                </a:ext>
              </a:extLst>
            </p:cNvPr>
            <p:cNvSpPr/>
            <p:nvPr/>
          </p:nvSpPr>
          <p:spPr>
            <a:xfrm>
              <a:off x="5743289" y="2679873"/>
              <a:ext cx="444871" cy="13839"/>
            </a:xfrm>
            <a:custGeom>
              <a:avLst/>
              <a:gdLst/>
              <a:ahLst/>
              <a:cxnLst/>
              <a:rect l="l" t="t" r="r" b="b"/>
              <a:pathLst>
                <a:path w="16941" h="527" extrusionOk="0">
                  <a:moveTo>
                    <a:pt x="355" y="0"/>
                  </a:moveTo>
                  <a:cubicBezTo>
                    <a:pt x="1" y="0"/>
                    <a:pt x="1" y="527"/>
                    <a:pt x="355" y="527"/>
                  </a:cubicBezTo>
                  <a:lnTo>
                    <a:pt x="16586" y="527"/>
                  </a:lnTo>
                  <a:cubicBezTo>
                    <a:pt x="16940" y="527"/>
                    <a:pt x="16940" y="0"/>
                    <a:pt x="16586" y="0"/>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312;p69">
              <a:extLst>
                <a:ext uri="{FF2B5EF4-FFF2-40B4-BE49-F238E27FC236}">
                  <a16:creationId xmlns:a16="http://schemas.microsoft.com/office/drawing/2014/main" id="{D9E9FAD0-D8E4-4B8D-A297-E575F90158ED}"/>
                </a:ext>
              </a:extLst>
            </p:cNvPr>
            <p:cNvSpPr/>
            <p:nvPr/>
          </p:nvSpPr>
          <p:spPr>
            <a:xfrm>
              <a:off x="6068992" y="2666034"/>
              <a:ext cx="41254" cy="13865"/>
            </a:xfrm>
            <a:custGeom>
              <a:avLst/>
              <a:gdLst/>
              <a:ahLst/>
              <a:cxnLst/>
              <a:rect l="l" t="t" r="r" b="b"/>
              <a:pathLst>
                <a:path w="1571" h="528" extrusionOk="0">
                  <a:moveTo>
                    <a:pt x="1" y="1"/>
                  </a:moveTo>
                  <a:lnTo>
                    <a:pt x="1" y="527"/>
                  </a:lnTo>
                  <a:lnTo>
                    <a:pt x="1312" y="527"/>
                  </a:lnTo>
                  <a:cubicBezTo>
                    <a:pt x="1456" y="527"/>
                    <a:pt x="1571" y="412"/>
                    <a:pt x="1571" y="269"/>
                  </a:cubicBezTo>
                  <a:cubicBezTo>
                    <a:pt x="1571" y="125"/>
                    <a:pt x="1456" y="1"/>
                    <a:pt x="1312" y="1"/>
                  </a:cubicBezTo>
                  <a:close/>
                </a:path>
              </a:pathLst>
            </a:custGeom>
            <a:solidFill>
              <a:srgbClr val="E3E9E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313;p69">
              <a:extLst>
                <a:ext uri="{FF2B5EF4-FFF2-40B4-BE49-F238E27FC236}">
                  <a16:creationId xmlns:a16="http://schemas.microsoft.com/office/drawing/2014/main" id="{3BAE1232-D733-4E20-AA61-5EC0CCC36112}"/>
                </a:ext>
              </a:extLst>
            </p:cNvPr>
            <p:cNvSpPr/>
            <p:nvPr/>
          </p:nvSpPr>
          <p:spPr>
            <a:xfrm>
              <a:off x="5986326" y="2611020"/>
              <a:ext cx="96269" cy="68880"/>
            </a:xfrm>
            <a:custGeom>
              <a:avLst/>
              <a:gdLst/>
              <a:ahLst/>
              <a:cxnLst/>
              <a:rect l="l" t="t" r="r" b="b"/>
              <a:pathLst>
                <a:path w="3666" h="2623" extrusionOk="0">
                  <a:moveTo>
                    <a:pt x="268" y="0"/>
                  </a:moveTo>
                  <a:cubicBezTo>
                    <a:pt x="125" y="0"/>
                    <a:pt x="0" y="125"/>
                    <a:pt x="0" y="268"/>
                  </a:cubicBezTo>
                  <a:lnTo>
                    <a:pt x="0" y="2364"/>
                  </a:lnTo>
                  <a:cubicBezTo>
                    <a:pt x="0" y="2507"/>
                    <a:pt x="125" y="2622"/>
                    <a:pt x="268" y="2622"/>
                  </a:cubicBezTo>
                  <a:lnTo>
                    <a:pt x="3407" y="2622"/>
                  </a:lnTo>
                  <a:cubicBezTo>
                    <a:pt x="3551" y="2622"/>
                    <a:pt x="3666" y="2507"/>
                    <a:pt x="3666" y="2364"/>
                  </a:cubicBezTo>
                  <a:lnTo>
                    <a:pt x="3666" y="268"/>
                  </a:lnTo>
                  <a:cubicBezTo>
                    <a:pt x="3666" y="125"/>
                    <a:pt x="3551" y="0"/>
                    <a:pt x="3407" y="0"/>
                  </a:cubicBezTo>
                  <a:close/>
                </a:path>
              </a:pathLst>
            </a:custGeom>
            <a:solidFill>
              <a:srgbClr val="C5D1D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314;p69">
              <a:extLst>
                <a:ext uri="{FF2B5EF4-FFF2-40B4-BE49-F238E27FC236}">
                  <a16:creationId xmlns:a16="http://schemas.microsoft.com/office/drawing/2014/main" id="{DF9C2627-C144-4358-BEFE-7F2047EB2D5A}"/>
                </a:ext>
              </a:extLst>
            </p:cNvPr>
            <p:cNvSpPr/>
            <p:nvPr/>
          </p:nvSpPr>
          <p:spPr>
            <a:xfrm>
              <a:off x="6025269" y="2638645"/>
              <a:ext cx="18382" cy="13865"/>
            </a:xfrm>
            <a:custGeom>
              <a:avLst/>
              <a:gdLst/>
              <a:ahLst/>
              <a:cxnLst/>
              <a:rect l="l" t="t" r="r" b="b"/>
              <a:pathLst>
                <a:path w="700" h="528" extrusionOk="0">
                  <a:moveTo>
                    <a:pt x="355" y="1"/>
                  </a:moveTo>
                  <a:cubicBezTo>
                    <a:pt x="1" y="1"/>
                    <a:pt x="1" y="518"/>
                    <a:pt x="355" y="527"/>
                  </a:cubicBezTo>
                  <a:cubicBezTo>
                    <a:pt x="699" y="518"/>
                    <a:pt x="699" y="1"/>
                    <a:pt x="355" y="1"/>
                  </a:cubicBezTo>
                  <a:close/>
                </a:path>
              </a:pathLst>
            </a:custGeom>
            <a:solidFill>
              <a:srgbClr val="FFFFFF"/>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315;p69">
              <a:extLst>
                <a:ext uri="{FF2B5EF4-FFF2-40B4-BE49-F238E27FC236}">
                  <a16:creationId xmlns:a16="http://schemas.microsoft.com/office/drawing/2014/main" id="{080CE3F6-FD6C-4542-BDF7-D08E15FD6D53}"/>
                </a:ext>
              </a:extLst>
            </p:cNvPr>
            <p:cNvSpPr/>
            <p:nvPr/>
          </p:nvSpPr>
          <p:spPr>
            <a:xfrm>
              <a:off x="5807390" y="2556215"/>
              <a:ext cx="137734" cy="123685"/>
            </a:xfrm>
            <a:custGeom>
              <a:avLst/>
              <a:gdLst/>
              <a:ahLst/>
              <a:cxnLst/>
              <a:rect l="l" t="t" r="r" b="b"/>
              <a:pathLst>
                <a:path w="5245" h="4710" extrusionOk="0">
                  <a:moveTo>
                    <a:pt x="1838" y="1"/>
                  </a:moveTo>
                  <a:lnTo>
                    <a:pt x="1838" y="125"/>
                  </a:lnTo>
                  <a:cubicBezTo>
                    <a:pt x="1838" y="364"/>
                    <a:pt x="1685" y="565"/>
                    <a:pt x="1455" y="632"/>
                  </a:cubicBezTo>
                  <a:lnTo>
                    <a:pt x="575" y="881"/>
                  </a:lnTo>
                  <a:cubicBezTo>
                    <a:pt x="240" y="977"/>
                    <a:pt x="0" y="1293"/>
                    <a:pt x="0" y="1637"/>
                  </a:cubicBezTo>
                  <a:lnTo>
                    <a:pt x="0" y="3925"/>
                  </a:lnTo>
                  <a:cubicBezTo>
                    <a:pt x="0" y="4355"/>
                    <a:pt x="354" y="4709"/>
                    <a:pt x="785" y="4709"/>
                  </a:cubicBezTo>
                  <a:lnTo>
                    <a:pt x="4460" y="4709"/>
                  </a:lnTo>
                  <a:cubicBezTo>
                    <a:pt x="4891" y="4709"/>
                    <a:pt x="5245" y="4355"/>
                    <a:pt x="5245" y="3925"/>
                  </a:cubicBezTo>
                  <a:lnTo>
                    <a:pt x="5245" y="1637"/>
                  </a:lnTo>
                  <a:cubicBezTo>
                    <a:pt x="5245" y="1283"/>
                    <a:pt x="5015" y="977"/>
                    <a:pt x="4680" y="881"/>
                  </a:cubicBezTo>
                  <a:lnTo>
                    <a:pt x="3800" y="632"/>
                  </a:lnTo>
                  <a:cubicBezTo>
                    <a:pt x="3570" y="565"/>
                    <a:pt x="3417" y="355"/>
                    <a:pt x="3417" y="116"/>
                  </a:cubicBezTo>
                  <a:lnTo>
                    <a:pt x="3417" y="1"/>
                  </a:lnTo>
                  <a:close/>
                </a:path>
              </a:pathLst>
            </a:custGeom>
            <a:solidFill>
              <a:srgbClr val="8192A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316;p69">
              <a:extLst>
                <a:ext uri="{FF2B5EF4-FFF2-40B4-BE49-F238E27FC236}">
                  <a16:creationId xmlns:a16="http://schemas.microsoft.com/office/drawing/2014/main" id="{67C59714-AE2D-415B-9B6C-356407182D0D}"/>
                </a:ext>
              </a:extLst>
            </p:cNvPr>
            <p:cNvSpPr/>
            <p:nvPr/>
          </p:nvSpPr>
          <p:spPr>
            <a:xfrm>
              <a:off x="5807626" y="2587386"/>
              <a:ext cx="27678" cy="92514"/>
            </a:xfrm>
            <a:custGeom>
              <a:avLst/>
              <a:gdLst/>
              <a:ahLst/>
              <a:cxnLst/>
              <a:rect l="l" t="t" r="r" b="b"/>
              <a:pathLst>
                <a:path w="1054" h="3523" extrusionOk="0">
                  <a:moveTo>
                    <a:pt x="144" y="0"/>
                  </a:moveTo>
                  <a:cubicBezTo>
                    <a:pt x="49" y="134"/>
                    <a:pt x="1" y="288"/>
                    <a:pt x="1" y="450"/>
                  </a:cubicBezTo>
                  <a:lnTo>
                    <a:pt x="1" y="2738"/>
                  </a:lnTo>
                  <a:cubicBezTo>
                    <a:pt x="1" y="3168"/>
                    <a:pt x="355" y="3522"/>
                    <a:pt x="786" y="3522"/>
                  </a:cubicBezTo>
                  <a:lnTo>
                    <a:pt x="1054" y="3522"/>
                  </a:lnTo>
                  <a:lnTo>
                    <a:pt x="1054" y="900"/>
                  </a:lnTo>
                  <a:lnTo>
                    <a:pt x="144" y="0"/>
                  </a:lnTo>
                  <a:close/>
                </a:path>
              </a:pathLst>
            </a:custGeom>
            <a:solidFill>
              <a:srgbClr val="6E829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317;p69">
              <a:extLst>
                <a:ext uri="{FF2B5EF4-FFF2-40B4-BE49-F238E27FC236}">
                  <a16:creationId xmlns:a16="http://schemas.microsoft.com/office/drawing/2014/main" id="{78A452D4-72B5-4840-BDC8-F87B02891CA6}"/>
                </a:ext>
              </a:extLst>
            </p:cNvPr>
            <p:cNvSpPr/>
            <p:nvPr/>
          </p:nvSpPr>
          <p:spPr>
            <a:xfrm>
              <a:off x="5917708" y="2587386"/>
              <a:ext cx="27415" cy="92514"/>
            </a:xfrm>
            <a:custGeom>
              <a:avLst/>
              <a:gdLst/>
              <a:ahLst/>
              <a:cxnLst/>
              <a:rect l="l" t="t" r="r" b="b"/>
              <a:pathLst>
                <a:path w="1044" h="3523" extrusionOk="0">
                  <a:moveTo>
                    <a:pt x="900" y="0"/>
                  </a:moveTo>
                  <a:lnTo>
                    <a:pt x="1" y="900"/>
                  </a:lnTo>
                  <a:lnTo>
                    <a:pt x="1" y="3522"/>
                  </a:lnTo>
                  <a:lnTo>
                    <a:pt x="259" y="3522"/>
                  </a:lnTo>
                  <a:cubicBezTo>
                    <a:pt x="690" y="3522"/>
                    <a:pt x="1044" y="3168"/>
                    <a:pt x="1044" y="2738"/>
                  </a:cubicBezTo>
                  <a:lnTo>
                    <a:pt x="1044" y="450"/>
                  </a:lnTo>
                  <a:cubicBezTo>
                    <a:pt x="1044" y="288"/>
                    <a:pt x="996" y="134"/>
                    <a:pt x="900" y="0"/>
                  </a:cubicBezTo>
                  <a:close/>
                </a:path>
              </a:pathLst>
            </a:custGeom>
            <a:solidFill>
              <a:srgbClr val="6E829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318;p69">
              <a:extLst>
                <a:ext uri="{FF2B5EF4-FFF2-40B4-BE49-F238E27FC236}">
                  <a16:creationId xmlns:a16="http://schemas.microsoft.com/office/drawing/2014/main" id="{C76D89CC-2D67-4F2A-8C32-84B42A609E0A}"/>
                </a:ext>
              </a:extLst>
            </p:cNvPr>
            <p:cNvSpPr/>
            <p:nvPr/>
          </p:nvSpPr>
          <p:spPr>
            <a:xfrm>
              <a:off x="5843314" y="2556215"/>
              <a:ext cx="66123" cy="20640"/>
            </a:xfrm>
            <a:custGeom>
              <a:avLst/>
              <a:gdLst/>
              <a:ahLst/>
              <a:cxnLst/>
              <a:rect l="l" t="t" r="r" b="b"/>
              <a:pathLst>
                <a:path w="2518" h="786" extrusionOk="0">
                  <a:moveTo>
                    <a:pt x="470" y="1"/>
                  </a:moveTo>
                  <a:lnTo>
                    <a:pt x="470" y="125"/>
                  </a:lnTo>
                  <a:cubicBezTo>
                    <a:pt x="470" y="364"/>
                    <a:pt x="317" y="565"/>
                    <a:pt x="87" y="632"/>
                  </a:cubicBezTo>
                  <a:lnTo>
                    <a:pt x="1" y="661"/>
                  </a:lnTo>
                  <a:cubicBezTo>
                    <a:pt x="412" y="738"/>
                    <a:pt x="833" y="776"/>
                    <a:pt x="1255" y="786"/>
                  </a:cubicBezTo>
                  <a:cubicBezTo>
                    <a:pt x="1685" y="776"/>
                    <a:pt x="2106" y="738"/>
                    <a:pt x="2518" y="652"/>
                  </a:cubicBezTo>
                  <a:lnTo>
                    <a:pt x="2432" y="632"/>
                  </a:lnTo>
                  <a:cubicBezTo>
                    <a:pt x="2202" y="565"/>
                    <a:pt x="2049" y="355"/>
                    <a:pt x="2049" y="116"/>
                  </a:cubicBezTo>
                  <a:lnTo>
                    <a:pt x="2049" y="1"/>
                  </a:lnTo>
                  <a:close/>
                </a:path>
              </a:pathLst>
            </a:custGeom>
            <a:solidFill>
              <a:srgbClr val="6E829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319;p69">
              <a:extLst>
                <a:ext uri="{FF2B5EF4-FFF2-40B4-BE49-F238E27FC236}">
                  <a16:creationId xmlns:a16="http://schemas.microsoft.com/office/drawing/2014/main" id="{40047D57-C3A5-4D99-A9E4-519710BDDC9F}"/>
                </a:ext>
              </a:extLst>
            </p:cNvPr>
            <p:cNvSpPr/>
            <p:nvPr/>
          </p:nvSpPr>
          <p:spPr>
            <a:xfrm>
              <a:off x="5815688" y="2439122"/>
              <a:ext cx="121400" cy="123921"/>
            </a:xfrm>
            <a:custGeom>
              <a:avLst/>
              <a:gdLst/>
              <a:ahLst/>
              <a:cxnLst/>
              <a:rect l="l" t="t" r="r" b="b"/>
              <a:pathLst>
                <a:path w="4623" h="4719" extrusionOk="0">
                  <a:moveTo>
                    <a:pt x="2316" y="0"/>
                  </a:moveTo>
                  <a:cubicBezTo>
                    <a:pt x="1302" y="0"/>
                    <a:pt x="555" y="842"/>
                    <a:pt x="479" y="1857"/>
                  </a:cubicBezTo>
                  <a:cubicBezTo>
                    <a:pt x="421" y="2594"/>
                    <a:pt x="278" y="3311"/>
                    <a:pt x="48" y="4010"/>
                  </a:cubicBezTo>
                  <a:cubicBezTo>
                    <a:pt x="0" y="4144"/>
                    <a:pt x="77" y="4297"/>
                    <a:pt x="211" y="4345"/>
                  </a:cubicBezTo>
                  <a:cubicBezTo>
                    <a:pt x="881" y="4584"/>
                    <a:pt x="1598" y="4709"/>
                    <a:pt x="2307" y="4718"/>
                  </a:cubicBezTo>
                  <a:cubicBezTo>
                    <a:pt x="3024" y="4709"/>
                    <a:pt x="3742" y="4584"/>
                    <a:pt x="4412" y="4345"/>
                  </a:cubicBezTo>
                  <a:cubicBezTo>
                    <a:pt x="4546" y="4297"/>
                    <a:pt x="4623" y="4144"/>
                    <a:pt x="4575" y="4010"/>
                  </a:cubicBezTo>
                  <a:cubicBezTo>
                    <a:pt x="4345" y="3311"/>
                    <a:pt x="4201" y="2594"/>
                    <a:pt x="4144" y="1857"/>
                  </a:cubicBezTo>
                  <a:cubicBezTo>
                    <a:pt x="4077" y="833"/>
                    <a:pt x="3321" y="0"/>
                    <a:pt x="2316" y="0"/>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320;p69">
              <a:extLst>
                <a:ext uri="{FF2B5EF4-FFF2-40B4-BE49-F238E27FC236}">
                  <a16:creationId xmlns:a16="http://schemas.microsoft.com/office/drawing/2014/main" id="{4225F914-18DB-4264-B933-9FC6A74C6918}"/>
                </a:ext>
              </a:extLst>
            </p:cNvPr>
            <p:cNvSpPr/>
            <p:nvPr/>
          </p:nvSpPr>
          <p:spPr>
            <a:xfrm>
              <a:off x="5828241" y="2714300"/>
              <a:ext cx="13839" cy="41228"/>
            </a:xfrm>
            <a:custGeom>
              <a:avLst/>
              <a:gdLst/>
              <a:ahLst/>
              <a:cxnLst/>
              <a:rect l="l" t="t" r="r" b="b"/>
              <a:pathLst>
                <a:path w="527" h="1570" extrusionOk="0">
                  <a:moveTo>
                    <a:pt x="1" y="0"/>
                  </a:moveTo>
                  <a:lnTo>
                    <a:pt x="1" y="1312"/>
                  </a:lnTo>
                  <a:cubicBezTo>
                    <a:pt x="1" y="1455"/>
                    <a:pt x="115" y="1570"/>
                    <a:pt x="269" y="1570"/>
                  </a:cubicBezTo>
                  <a:cubicBezTo>
                    <a:pt x="412" y="1570"/>
                    <a:pt x="527" y="1455"/>
                    <a:pt x="527" y="1312"/>
                  </a:cubicBezTo>
                  <a:lnTo>
                    <a:pt x="527" y="0"/>
                  </a:lnTo>
                  <a:close/>
                </a:path>
              </a:pathLst>
            </a:custGeom>
            <a:solidFill>
              <a:srgbClr val="76899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321;p69">
              <a:extLst>
                <a:ext uri="{FF2B5EF4-FFF2-40B4-BE49-F238E27FC236}">
                  <a16:creationId xmlns:a16="http://schemas.microsoft.com/office/drawing/2014/main" id="{800CC677-2340-4BE8-A410-D574F13DD81D}"/>
                </a:ext>
              </a:extLst>
            </p:cNvPr>
            <p:cNvSpPr/>
            <p:nvPr/>
          </p:nvSpPr>
          <p:spPr>
            <a:xfrm>
              <a:off x="5828241" y="2707263"/>
              <a:ext cx="13839" cy="27678"/>
            </a:xfrm>
            <a:custGeom>
              <a:avLst/>
              <a:gdLst/>
              <a:ahLst/>
              <a:cxnLst/>
              <a:rect l="l" t="t" r="r" b="b"/>
              <a:pathLst>
                <a:path w="527" h="1054" extrusionOk="0">
                  <a:moveTo>
                    <a:pt x="1" y="1"/>
                  </a:moveTo>
                  <a:lnTo>
                    <a:pt x="1" y="1053"/>
                  </a:lnTo>
                  <a:lnTo>
                    <a:pt x="527" y="1053"/>
                  </a:lnTo>
                  <a:lnTo>
                    <a:pt x="527" y="1"/>
                  </a:lnTo>
                  <a:close/>
                </a:path>
              </a:pathLst>
            </a:custGeom>
            <a:solidFill>
              <a:srgbClr val="6379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322;p69">
              <a:extLst>
                <a:ext uri="{FF2B5EF4-FFF2-40B4-BE49-F238E27FC236}">
                  <a16:creationId xmlns:a16="http://schemas.microsoft.com/office/drawing/2014/main" id="{F60253A1-F735-4CC7-A39A-C4A8A5AD42FC}"/>
                </a:ext>
              </a:extLst>
            </p:cNvPr>
            <p:cNvSpPr/>
            <p:nvPr/>
          </p:nvSpPr>
          <p:spPr>
            <a:xfrm>
              <a:off x="5910671" y="2714300"/>
              <a:ext cx="13865" cy="41228"/>
            </a:xfrm>
            <a:custGeom>
              <a:avLst/>
              <a:gdLst/>
              <a:ahLst/>
              <a:cxnLst/>
              <a:rect l="l" t="t" r="r" b="b"/>
              <a:pathLst>
                <a:path w="528" h="1570" extrusionOk="0">
                  <a:moveTo>
                    <a:pt x="1" y="0"/>
                  </a:moveTo>
                  <a:lnTo>
                    <a:pt x="1" y="1312"/>
                  </a:lnTo>
                  <a:cubicBezTo>
                    <a:pt x="1" y="1455"/>
                    <a:pt x="125" y="1570"/>
                    <a:pt x="269" y="1570"/>
                  </a:cubicBezTo>
                  <a:cubicBezTo>
                    <a:pt x="412" y="1570"/>
                    <a:pt x="527" y="1455"/>
                    <a:pt x="527" y="1312"/>
                  </a:cubicBezTo>
                  <a:lnTo>
                    <a:pt x="527" y="0"/>
                  </a:lnTo>
                  <a:close/>
                </a:path>
              </a:pathLst>
            </a:custGeom>
            <a:solidFill>
              <a:srgbClr val="76899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323;p69">
              <a:extLst>
                <a:ext uri="{FF2B5EF4-FFF2-40B4-BE49-F238E27FC236}">
                  <a16:creationId xmlns:a16="http://schemas.microsoft.com/office/drawing/2014/main" id="{81CD8DBC-D872-4407-A3DE-AB076C286C3B}"/>
                </a:ext>
              </a:extLst>
            </p:cNvPr>
            <p:cNvSpPr/>
            <p:nvPr/>
          </p:nvSpPr>
          <p:spPr>
            <a:xfrm>
              <a:off x="5910671" y="2707263"/>
              <a:ext cx="13865" cy="27678"/>
            </a:xfrm>
            <a:custGeom>
              <a:avLst/>
              <a:gdLst/>
              <a:ahLst/>
              <a:cxnLst/>
              <a:rect l="l" t="t" r="r" b="b"/>
              <a:pathLst>
                <a:path w="528" h="1054" extrusionOk="0">
                  <a:moveTo>
                    <a:pt x="1" y="1"/>
                  </a:moveTo>
                  <a:lnTo>
                    <a:pt x="1" y="1053"/>
                  </a:lnTo>
                  <a:lnTo>
                    <a:pt x="527" y="1053"/>
                  </a:lnTo>
                  <a:lnTo>
                    <a:pt x="527" y="1"/>
                  </a:lnTo>
                  <a:close/>
                </a:path>
              </a:pathLst>
            </a:custGeom>
            <a:solidFill>
              <a:srgbClr val="6379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324;p69">
              <a:extLst>
                <a:ext uri="{FF2B5EF4-FFF2-40B4-BE49-F238E27FC236}">
                  <a16:creationId xmlns:a16="http://schemas.microsoft.com/office/drawing/2014/main" id="{9516A90D-4247-492E-B512-73E69105B5EE}"/>
                </a:ext>
              </a:extLst>
            </p:cNvPr>
            <p:cNvSpPr/>
            <p:nvPr/>
          </p:nvSpPr>
          <p:spPr>
            <a:xfrm>
              <a:off x="5828241" y="2604218"/>
              <a:ext cx="96295" cy="116883"/>
            </a:xfrm>
            <a:custGeom>
              <a:avLst/>
              <a:gdLst/>
              <a:ahLst/>
              <a:cxnLst/>
              <a:rect l="l" t="t" r="r" b="b"/>
              <a:pathLst>
                <a:path w="3667" h="4451" extrusionOk="0">
                  <a:moveTo>
                    <a:pt x="785" y="1"/>
                  </a:moveTo>
                  <a:cubicBezTo>
                    <a:pt x="355" y="1"/>
                    <a:pt x="1" y="355"/>
                    <a:pt x="1" y="785"/>
                  </a:cubicBezTo>
                  <a:lnTo>
                    <a:pt x="1" y="4192"/>
                  </a:lnTo>
                  <a:cubicBezTo>
                    <a:pt x="1" y="4336"/>
                    <a:pt x="115" y="4451"/>
                    <a:pt x="259" y="4451"/>
                  </a:cubicBezTo>
                  <a:lnTo>
                    <a:pt x="3408" y="4451"/>
                  </a:lnTo>
                  <a:cubicBezTo>
                    <a:pt x="3551" y="4451"/>
                    <a:pt x="3666" y="4336"/>
                    <a:pt x="3666" y="4192"/>
                  </a:cubicBezTo>
                  <a:lnTo>
                    <a:pt x="3666" y="785"/>
                  </a:lnTo>
                  <a:cubicBezTo>
                    <a:pt x="3666" y="355"/>
                    <a:pt x="3312" y="1"/>
                    <a:pt x="2881" y="1"/>
                  </a:cubicBezTo>
                  <a:close/>
                </a:path>
              </a:pathLst>
            </a:custGeom>
            <a:solidFill>
              <a:srgbClr val="909FA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325;p69">
              <a:extLst>
                <a:ext uri="{FF2B5EF4-FFF2-40B4-BE49-F238E27FC236}">
                  <a16:creationId xmlns:a16="http://schemas.microsoft.com/office/drawing/2014/main" id="{0F29CA1A-E5C1-416A-98A0-DEAF92339FC4}"/>
                </a:ext>
              </a:extLst>
            </p:cNvPr>
            <p:cNvSpPr/>
            <p:nvPr/>
          </p:nvSpPr>
          <p:spPr>
            <a:xfrm>
              <a:off x="5815688" y="2439306"/>
              <a:ext cx="73896" cy="121216"/>
            </a:xfrm>
            <a:custGeom>
              <a:avLst/>
              <a:gdLst/>
              <a:ahLst/>
              <a:cxnLst/>
              <a:rect l="l" t="t" r="r" b="b"/>
              <a:pathLst>
                <a:path w="2814" h="4616" extrusionOk="0">
                  <a:moveTo>
                    <a:pt x="2373" y="1"/>
                  </a:moveTo>
                  <a:cubicBezTo>
                    <a:pt x="2351" y="1"/>
                    <a:pt x="2329" y="1"/>
                    <a:pt x="2307" y="3"/>
                  </a:cubicBezTo>
                  <a:cubicBezTo>
                    <a:pt x="1302" y="3"/>
                    <a:pt x="546" y="835"/>
                    <a:pt x="479" y="1850"/>
                  </a:cubicBezTo>
                  <a:cubicBezTo>
                    <a:pt x="412" y="2587"/>
                    <a:pt x="268" y="3304"/>
                    <a:pt x="48" y="4003"/>
                  </a:cubicBezTo>
                  <a:cubicBezTo>
                    <a:pt x="0" y="4137"/>
                    <a:pt x="77" y="4290"/>
                    <a:pt x="211" y="4338"/>
                  </a:cubicBezTo>
                  <a:cubicBezTo>
                    <a:pt x="555" y="4462"/>
                    <a:pt x="909" y="4548"/>
                    <a:pt x="1273" y="4615"/>
                  </a:cubicBezTo>
                  <a:cubicBezTo>
                    <a:pt x="1263" y="4558"/>
                    <a:pt x="1263" y="4501"/>
                    <a:pt x="1273" y="4453"/>
                  </a:cubicBezTo>
                  <a:cubicBezTo>
                    <a:pt x="1464" y="3668"/>
                    <a:pt x="1589" y="2864"/>
                    <a:pt x="1646" y="2060"/>
                  </a:cubicBezTo>
                  <a:cubicBezTo>
                    <a:pt x="1694" y="1113"/>
                    <a:pt x="2153" y="309"/>
                    <a:pt x="2814" y="70"/>
                  </a:cubicBezTo>
                  <a:cubicBezTo>
                    <a:pt x="2672" y="28"/>
                    <a:pt x="2523" y="1"/>
                    <a:pt x="2373" y="1"/>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10651;p69">
            <a:extLst>
              <a:ext uri="{FF2B5EF4-FFF2-40B4-BE49-F238E27FC236}">
                <a16:creationId xmlns:a16="http://schemas.microsoft.com/office/drawing/2014/main" id="{2C43EC00-A431-40D8-AA95-7380CF4AEA21}"/>
              </a:ext>
            </a:extLst>
          </p:cNvPr>
          <p:cNvGrpSpPr/>
          <p:nvPr/>
        </p:nvGrpSpPr>
        <p:grpSpPr>
          <a:xfrm>
            <a:off x="5722795" y="2462342"/>
            <a:ext cx="809300" cy="635380"/>
            <a:chOff x="4864446" y="3340207"/>
            <a:chExt cx="395607" cy="387414"/>
          </a:xfrm>
        </p:grpSpPr>
        <p:sp>
          <p:nvSpPr>
            <p:cNvPr id="247" name="Google Shape;10652;p69">
              <a:extLst>
                <a:ext uri="{FF2B5EF4-FFF2-40B4-BE49-F238E27FC236}">
                  <a16:creationId xmlns:a16="http://schemas.microsoft.com/office/drawing/2014/main" id="{88250AC1-E5EF-480F-AC99-6D0A79DDD204}"/>
                </a:ext>
              </a:extLst>
            </p:cNvPr>
            <p:cNvSpPr/>
            <p:nvPr/>
          </p:nvSpPr>
          <p:spPr>
            <a:xfrm>
              <a:off x="4939077" y="3412948"/>
              <a:ext cx="246581" cy="246581"/>
            </a:xfrm>
            <a:custGeom>
              <a:avLst/>
              <a:gdLst/>
              <a:ahLst/>
              <a:cxnLst/>
              <a:rect l="l" t="t" r="r" b="b"/>
              <a:pathLst>
                <a:path w="9390" h="9390" extrusionOk="0">
                  <a:moveTo>
                    <a:pt x="4690" y="1"/>
                  </a:moveTo>
                  <a:cubicBezTo>
                    <a:pt x="2097" y="1"/>
                    <a:pt x="1" y="2106"/>
                    <a:pt x="1" y="4700"/>
                  </a:cubicBezTo>
                  <a:cubicBezTo>
                    <a:pt x="1" y="7293"/>
                    <a:pt x="2097" y="9389"/>
                    <a:pt x="4690" y="9389"/>
                  </a:cubicBezTo>
                  <a:cubicBezTo>
                    <a:pt x="7284" y="9389"/>
                    <a:pt x="9389" y="7293"/>
                    <a:pt x="9389" y="4700"/>
                  </a:cubicBezTo>
                  <a:cubicBezTo>
                    <a:pt x="9389" y="2106"/>
                    <a:pt x="7284" y="1"/>
                    <a:pt x="4690" y="1"/>
                  </a:cubicBezTo>
                  <a:close/>
                </a:path>
              </a:pathLst>
            </a:custGeom>
            <a:solidFill>
              <a:srgbClr val="BCC4C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0653;p69">
              <a:extLst>
                <a:ext uri="{FF2B5EF4-FFF2-40B4-BE49-F238E27FC236}">
                  <a16:creationId xmlns:a16="http://schemas.microsoft.com/office/drawing/2014/main" id="{2DEA9872-40A5-4DDA-B09A-B91A8F56A7EA}"/>
                </a:ext>
              </a:extLst>
            </p:cNvPr>
            <p:cNvSpPr/>
            <p:nvPr/>
          </p:nvSpPr>
          <p:spPr>
            <a:xfrm>
              <a:off x="4988341" y="3499159"/>
              <a:ext cx="148054" cy="148054"/>
            </a:xfrm>
            <a:custGeom>
              <a:avLst/>
              <a:gdLst/>
              <a:ahLst/>
              <a:cxnLst/>
              <a:rect l="l" t="t" r="r" b="b"/>
              <a:pathLst>
                <a:path w="5638" h="5638" extrusionOk="0">
                  <a:moveTo>
                    <a:pt x="2814" y="0"/>
                  </a:moveTo>
                  <a:cubicBezTo>
                    <a:pt x="1264" y="0"/>
                    <a:pt x="1" y="1264"/>
                    <a:pt x="1" y="2824"/>
                  </a:cubicBezTo>
                  <a:cubicBezTo>
                    <a:pt x="1" y="4374"/>
                    <a:pt x="1264" y="5637"/>
                    <a:pt x="2814" y="5637"/>
                  </a:cubicBezTo>
                  <a:cubicBezTo>
                    <a:pt x="4374" y="5637"/>
                    <a:pt x="5638" y="4374"/>
                    <a:pt x="5638" y="2824"/>
                  </a:cubicBezTo>
                  <a:cubicBezTo>
                    <a:pt x="5638" y="1264"/>
                    <a:pt x="4374" y="0"/>
                    <a:pt x="2814" y="0"/>
                  </a:cubicBez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0654;p69">
              <a:extLst>
                <a:ext uri="{FF2B5EF4-FFF2-40B4-BE49-F238E27FC236}">
                  <a16:creationId xmlns:a16="http://schemas.microsoft.com/office/drawing/2014/main" id="{94CEE4C4-F764-422C-A60A-3C254F4C5FFB}"/>
                </a:ext>
              </a:extLst>
            </p:cNvPr>
            <p:cNvSpPr/>
            <p:nvPr/>
          </p:nvSpPr>
          <p:spPr>
            <a:xfrm>
              <a:off x="4864446" y="3530067"/>
              <a:ext cx="56564" cy="12342"/>
            </a:xfrm>
            <a:custGeom>
              <a:avLst/>
              <a:gdLst/>
              <a:ahLst/>
              <a:cxnLst/>
              <a:rect l="l" t="t" r="r" b="b"/>
              <a:pathLst>
                <a:path w="2154" h="470" extrusionOk="0">
                  <a:moveTo>
                    <a:pt x="259" y="1"/>
                  </a:moveTo>
                  <a:cubicBezTo>
                    <a:pt x="1" y="58"/>
                    <a:pt x="1" y="422"/>
                    <a:pt x="259" y="469"/>
                  </a:cubicBezTo>
                  <a:lnTo>
                    <a:pt x="1905" y="469"/>
                  </a:lnTo>
                  <a:cubicBezTo>
                    <a:pt x="2154" y="422"/>
                    <a:pt x="2154" y="58"/>
                    <a:pt x="1905" y="1"/>
                  </a:cubicBezTo>
                  <a:close/>
                </a:path>
              </a:pathLst>
            </a:custGeom>
            <a:solidFill>
              <a:srgbClr val="BCC4C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0655;p69">
              <a:extLst>
                <a:ext uri="{FF2B5EF4-FFF2-40B4-BE49-F238E27FC236}">
                  <a16:creationId xmlns:a16="http://schemas.microsoft.com/office/drawing/2014/main" id="{52E879EF-05EA-425A-A88F-61E5B72FA71A}"/>
                </a:ext>
              </a:extLst>
            </p:cNvPr>
            <p:cNvSpPr/>
            <p:nvPr/>
          </p:nvSpPr>
          <p:spPr>
            <a:xfrm>
              <a:off x="5203463" y="3530067"/>
              <a:ext cx="56590" cy="12342"/>
            </a:xfrm>
            <a:custGeom>
              <a:avLst/>
              <a:gdLst/>
              <a:ahLst/>
              <a:cxnLst/>
              <a:rect l="l" t="t" r="r" b="b"/>
              <a:pathLst>
                <a:path w="2155" h="470" extrusionOk="0">
                  <a:moveTo>
                    <a:pt x="259" y="1"/>
                  </a:moveTo>
                  <a:cubicBezTo>
                    <a:pt x="1" y="58"/>
                    <a:pt x="1" y="422"/>
                    <a:pt x="259" y="469"/>
                  </a:cubicBezTo>
                  <a:lnTo>
                    <a:pt x="1905" y="469"/>
                  </a:lnTo>
                  <a:cubicBezTo>
                    <a:pt x="2154" y="422"/>
                    <a:pt x="2154" y="58"/>
                    <a:pt x="1905" y="1"/>
                  </a:cubicBezTo>
                  <a:close/>
                </a:path>
              </a:pathLst>
            </a:custGeom>
            <a:solidFill>
              <a:srgbClr val="BCC4C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0656;p69">
              <a:extLst>
                <a:ext uri="{FF2B5EF4-FFF2-40B4-BE49-F238E27FC236}">
                  <a16:creationId xmlns:a16="http://schemas.microsoft.com/office/drawing/2014/main" id="{4624F9B9-295A-4B5E-A6E2-FFE611F8EA71}"/>
                </a:ext>
              </a:extLst>
            </p:cNvPr>
            <p:cNvSpPr/>
            <p:nvPr/>
          </p:nvSpPr>
          <p:spPr>
            <a:xfrm>
              <a:off x="5056197" y="3340207"/>
              <a:ext cx="12342" cy="54437"/>
            </a:xfrm>
            <a:custGeom>
              <a:avLst/>
              <a:gdLst/>
              <a:ahLst/>
              <a:cxnLst/>
              <a:rect l="l" t="t" r="r" b="b"/>
              <a:pathLst>
                <a:path w="470" h="2073" extrusionOk="0">
                  <a:moveTo>
                    <a:pt x="232" y="0"/>
                  </a:moveTo>
                  <a:cubicBezTo>
                    <a:pt x="127" y="0"/>
                    <a:pt x="25" y="62"/>
                    <a:pt x="1" y="187"/>
                  </a:cubicBezTo>
                  <a:lnTo>
                    <a:pt x="1" y="1833"/>
                  </a:lnTo>
                  <a:cubicBezTo>
                    <a:pt x="1" y="1957"/>
                    <a:pt x="106" y="2072"/>
                    <a:pt x="240" y="2072"/>
                  </a:cubicBezTo>
                  <a:cubicBezTo>
                    <a:pt x="364" y="2063"/>
                    <a:pt x="460" y="1957"/>
                    <a:pt x="470" y="1833"/>
                  </a:cubicBezTo>
                  <a:lnTo>
                    <a:pt x="470" y="187"/>
                  </a:lnTo>
                  <a:cubicBezTo>
                    <a:pt x="441" y="62"/>
                    <a:pt x="336" y="0"/>
                    <a:pt x="232" y="0"/>
                  </a:cubicBezTo>
                  <a:close/>
                </a:path>
              </a:pathLst>
            </a:custGeom>
            <a:solidFill>
              <a:srgbClr val="BCC4C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0657;p69">
              <a:extLst>
                <a:ext uri="{FF2B5EF4-FFF2-40B4-BE49-F238E27FC236}">
                  <a16:creationId xmlns:a16="http://schemas.microsoft.com/office/drawing/2014/main" id="{3928682C-16F5-4314-9F4F-D5AB7D9E4430}"/>
                </a:ext>
              </a:extLst>
            </p:cNvPr>
            <p:cNvSpPr/>
            <p:nvPr/>
          </p:nvSpPr>
          <p:spPr>
            <a:xfrm>
              <a:off x="4968488" y="3658557"/>
              <a:ext cx="28597" cy="33376"/>
            </a:xfrm>
            <a:custGeom>
              <a:avLst/>
              <a:gdLst/>
              <a:ahLst/>
              <a:cxnLst/>
              <a:rect l="l" t="t" r="r" b="b"/>
              <a:pathLst>
                <a:path w="1089" h="1271" extrusionOk="0">
                  <a:moveTo>
                    <a:pt x="707" y="1"/>
                  </a:moveTo>
                  <a:cubicBezTo>
                    <a:pt x="641" y="1"/>
                    <a:pt x="583" y="30"/>
                    <a:pt x="556" y="103"/>
                  </a:cubicBezTo>
                  <a:lnTo>
                    <a:pt x="87" y="917"/>
                  </a:lnTo>
                  <a:cubicBezTo>
                    <a:pt x="1" y="1070"/>
                    <a:pt x="106" y="1261"/>
                    <a:pt x="288" y="1271"/>
                  </a:cubicBezTo>
                  <a:cubicBezTo>
                    <a:pt x="374" y="1271"/>
                    <a:pt x="450" y="1223"/>
                    <a:pt x="489" y="1156"/>
                  </a:cubicBezTo>
                  <a:lnTo>
                    <a:pt x="958" y="342"/>
                  </a:lnTo>
                  <a:cubicBezTo>
                    <a:pt x="1088" y="191"/>
                    <a:pt x="874" y="1"/>
                    <a:pt x="707" y="1"/>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0658;p69">
              <a:extLst>
                <a:ext uri="{FF2B5EF4-FFF2-40B4-BE49-F238E27FC236}">
                  <a16:creationId xmlns:a16="http://schemas.microsoft.com/office/drawing/2014/main" id="{5A7B3905-3408-4CBA-9F1E-607398764B42}"/>
                </a:ext>
              </a:extLst>
            </p:cNvPr>
            <p:cNvSpPr/>
            <p:nvPr/>
          </p:nvSpPr>
          <p:spPr>
            <a:xfrm>
              <a:off x="5128832" y="3381068"/>
              <a:ext cx="28387" cy="33166"/>
            </a:xfrm>
            <a:custGeom>
              <a:avLst/>
              <a:gdLst/>
              <a:ahLst/>
              <a:cxnLst/>
              <a:rect l="l" t="t" r="r" b="b"/>
              <a:pathLst>
                <a:path w="1081" h="1263" extrusionOk="0">
                  <a:moveTo>
                    <a:pt x="704" y="1"/>
                  </a:moveTo>
                  <a:cubicBezTo>
                    <a:pt x="637" y="1"/>
                    <a:pt x="576" y="31"/>
                    <a:pt x="546" y="105"/>
                  </a:cubicBezTo>
                  <a:lnTo>
                    <a:pt x="77" y="918"/>
                  </a:lnTo>
                  <a:cubicBezTo>
                    <a:pt x="0" y="1071"/>
                    <a:pt x="106" y="1263"/>
                    <a:pt x="288" y="1263"/>
                  </a:cubicBezTo>
                  <a:cubicBezTo>
                    <a:pt x="364" y="1263"/>
                    <a:pt x="441" y="1224"/>
                    <a:pt x="489" y="1157"/>
                  </a:cubicBezTo>
                  <a:lnTo>
                    <a:pt x="958" y="344"/>
                  </a:lnTo>
                  <a:cubicBezTo>
                    <a:pt x="1080" y="187"/>
                    <a:pt x="872" y="1"/>
                    <a:pt x="704" y="1"/>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0659;p69">
              <a:extLst>
                <a:ext uri="{FF2B5EF4-FFF2-40B4-BE49-F238E27FC236}">
                  <a16:creationId xmlns:a16="http://schemas.microsoft.com/office/drawing/2014/main" id="{D2A0E238-7AB3-4CC6-B9C0-709E9B1F01C9}"/>
                </a:ext>
              </a:extLst>
            </p:cNvPr>
            <p:cNvSpPr/>
            <p:nvPr/>
          </p:nvSpPr>
          <p:spPr>
            <a:xfrm>
              <a:off x="4903915" y="3443646"/>
              <a:ext cx="38471" cy="24868"/>
            </a:xfrm>
            <a:custGeom>
              <a:avLst/>
              <a:gdLst/>
              <a:ahLst/>
              <a:cxnLst/>
              <a:rect l="l" t="t" r="r" b="b"/>
              <a:pathLst>
                <a:path w="1465" h="947" extrusionOk="0">
                  <a:moveTo>
                    <a:pt x="362" y="1"/>
                  </a:moveTo>
                  <a:cubicBezTo>
                    <a:pt x="175" y="1"/>
                    <a:pt x="1" y="360"/>
                    <a:pt x="220" y="449"/>
                  </a:cubicBezTo>
                  <a:lnTo>
                    <a:pt x="1034" y="918"/>
                  </a:lnTo>
                  <a:cubicBezTo>
                    <a:pt x="1072" y="937"/>
                    <a:pt x="1110" y="947"/>
                    <a:pt x="1158" y="947"/>
                  </a:cubicBezTo>
                  <a:cubicBezTo>
                    <a:pt x="1378" y="937"/>
                    <a:pt x="1464" y="631"/>
                    <a:pt x="1273" y="507"/>
                  </a:cubicBezTo>
                  <a:lnTo>
                    <a:pt x="459" y="38"/>
                  </a:lnTo>
                  <a:cubicBezTo>
                    <a:pt x="428" y="12"/>
                    <a:pt x="395" y="1"/>
                    <a:pt x="362" y="1"/>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0660;p69">
              <a:extLst>
                <a:ext uri="{FF2B5EF4-FFF2-40B4-BE49-F238E27FC236}">
                  <a16:creationId xmlns:a16="http://schemas.microsoft.com/office/drawing/2014/main" id="{05EF2CDF-61D0-4200-BADF-023032ACE6FB}"/>
                </a:ext>
              </a:extLst>
            </p:cNvPr>
            <p:cNvSpPr/>
            <p:nvPr/>
          </p:nvSpPr>
          <p:spPr>
            <a:xfrm>
              <a:off x="5181641" y="3603910"/>
              <a:ext cx="38445" cy="24947"/>
            </a:xfrm>
            <a:custGeom>
              <a:avLst/>
              <a:gdLst/>
              <a:ahLst/>
              <a:cxnLst/>
              <a:rect l="l" t="t" r="r" b="b"/>
              <a:pathLst>
                <a:path w="1464" h="950" extrusionOk="0">
                  <a:moveTo>
                    <a:pt x="355" y="0"/>
                  </a:moveTo>
                  <a:cubicBezTo>
                    <a:pt x="165" y="0"/>
                    <a:pt x="1" y="362"/>
                    <a:pt x="219" y="442"/>
                  </a:cubicBezTo>
                  <a:lnTo>
                    <a:pt x="1033" y="911"/>
                  </a:lnTo>
                  <a:cubicBezTo>
                    <a:pt x="1062" y="930"/>
                    <a:pt x="1109" y="950"/>
                    <a:pt x="1148" y="950"/>
                  </a:cubicBezTo>
                  <a:cubicBezTo>
                    <a:pt x="1377" y="930"/>
                    <a:pt x="1464" y="634"/>
                    <a:pt x="1272" y="509"/>
                  </a:cubicBezTo>
                  <a:lnTo>
                    <a:pt x="459" y="40"/>
                  </a:lnTo>
                  <a:cubicBezTo>
                    <a:pt x="425" y="12"/>
                    <a:pt x="389" y="0"/>
                    <a:pt x="355" y="0"/>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0661;p69">
              <a:extLst>
                <a:ext uri="{FF2B5EF4-FFF2-40B4-BE49-F238E27FC236}">
                  <a16:creationId xmlns:a16="http://schemas.microsoft.com/office/drawing/2014/main" id="{D2FF9C1C-5BBB-464E-967A-56938235559B}"/>
                </a:ext>
              </a:extLst>
            </p:cNvPr>
            <p:cNvSpPr/>
            <p:nvPr/>
          </p:nvSpPr>
          <p:spPr>
            <a:xfrm>
              <a:off x="5127676" y="3658321"/>
              <a:ext cx="28571" cy="33613"/>
            </a:xfrm>
            <a:custGeom>
              <a:avLst/>
              <a:gdLst/>
              <a:ahLst/>
              <a:cxnLst/>
              <a:rect l="l" t="t" r="r" b="b"/>
              <a:pathLst>
                <a:path w="1088" h="1280" extrusionOk="0">
                  <a:moveTo>
                    <a:pt x="382" y="0"/>
                  </a:moveTo>
                  <a:cubicBezTo>
                    <a:pt x="215" y="0"/>
                    <a:pt x="0" y="191"/>
                    <a:pt x="131" y="342"/>
                  </a:cubicBezTo>
                  <a:lnTo>
                    <a:pt x="600" y="1155"/>
                  </a:lnTo>
                  <a:cubicBezTo>
                    <a:pt x="638" y="1232"/>
                    <a:pt x="714" y="1280"/>
                    <a:pt x="801" y="1280"/>
                  </a:cubicBezTo>
                  <a:lnTo>
                    <a:pt x="801" y="1270"/>
                  </a:lnTo>
                  <a:cubicBezTo>
                    <a:pt x="973" y="1270"/>
                    <a:pt x="1088" y="1079"/>
                    <a:pt x="1002" y="916"/>
                  </a:cubicBezTo>
                  <a:lnTo>
                    <a:pt x="533" y="103"/>
                  </a:lnTo>
                  <a:cubicBezTo>
                    <a:pt x="506" y="30"/>
                    <a:pt x="447" y="0"/>
                    <a:pt x="382" y="0"/>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0662;p69">
              <a:extLst>
                <a:ext uri="{FF2B5EF4-FFF2-40B4-BE49-F238E27FC236}">
                  <a16:creationId xmlns:a16="http://schemas.microsoft.com/office/drawing/2014/main" id="{A7796BC6-BB9A-4556-8844-17F3C3B51285}"/>
                </a:ext>
              </a:extLst>
            </p:cNvPr>
            <p:cNvSpPr/>
            <p:nvPr/>
          </p:nvSpPr>
          <p:spPr>
            <a:xfrm>
              <a:off x="4967333" y="3380858"/>
              <a:ext cx="28571" cy="33376"/>
            </a:xfrm>
            <a:custGeom>
              <a:avLst/>
              <a:gdLst/>
              <a:ahLst/>
              <a:cxnLst/>
              <a:rect l="l" t="t" r="r" b="b"/>
              <a:pathLst>
                <a:path w="1088" h="1271" extrusionOk="0">
                  <a:moveTo>
                    <a:pt x="382" y="1"/>
                  </a:moveTo>
                  <a:cubicBezTo>
                    <a:pt x="215" y="1"/>
                    <a:pt x="0" y="191"/>
                    <a:pt x="131" y="342"/>
                  </a:cubicBezTo>
                  <a:lnTo>
                    <a:pt x="600" y="1156"/>
                  </a:lnTo>
                  <a:cubicBezTo>
                    <a:pt x="638" y="1223"/>
                    <a:pt x="715" y="1271"/>
                    <a:pt x="801" y="1271"/>
                  </a:cubicBezTo>
                  <a:cubicBezTo>
                    <a:pt x="983" y="1261"/>
                    <a:pt x="1088" y="1070"/>
                    <a:pt x="1002" y="917"/>
                  </a:cubicBezTo>
                  <a:lnTo>
                    <a:pt x="533" y="103"/>
                  </a:lnTo>
                  <a:cubicBezTo>
                    <a:pt x="506" y="30"/>
                    <a:pt x="447" y="1"/>
                    <a:pt x="382" y="1"/>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0663;p69">
              <a:extLst>
                <a:ext uri="{FF2B5EF4-FFF2-40B4-BE49-F238E27FC236}">
                  <a16:creationId xmlns:a16="http://schemas.microsoft.com/office/drawing/2014/main" id="{FD786FAF-460A-4717-A9E0-726E357E244E}"/>
                </a:ext>
              </a:extLst>
            </p:cNvPr>
            <p:cNvSpPr/>
            <p:nvPr/>
          </p:nvSpPr>
          <p:spPr>
            <a:xfrm>
              <a:off x="5182350" y="3443646"/>
              <a:ext cx="38471" cy="24868"/>
            </a:xfrm>
            <a:custGeom>
              <a:avLst/>
              <a:gdLst/>
              <a:ahLst/>
              <a:cxnLst/>
              <a:rect l="l" t="t" r="r" b="b"/>
              <a:pathLst>
                <a:path w="1465" h="947" extrusionOk="0">
                  <a:moveTo>
                    <a:pt x="1104" y="1"/>
                  </a:moveTo>
                  <a:cubicBezTo>
                    <a:pt x="1071" y="1"/>
                    <a:pt x="1037" y="12"/>
                    <a:pt x="1006" y="38"/>
                  </a:cubicBezTo>
                  <a:lnTo>
                    <a:pt x="192" y="507"/>
                  </a:lnTo>
                  <a:cubicBezTo>
                    <a:pt x="1" y="631"/>
                    <a:pt x="78" y="937"/>
                    <a:pt x="307" y="947"/>
                  </a:cubicBezTo>
                  <a:cubicBezTo>
                    <a:pt x="355" y="947"/>
                    <a:pt x="393" y="937"/>
                    <a:pt x="432" y="918"/>
                  </a:cubicBezTo>
                  <a:lnTo>
                    <a:pt x="1245" y="449"/>
                  </a:lnTo>
                  <a:cubicBezTo>
                    <a:pt x="1465" y="360"/>
                    <a:pt x="1290" y="1"/>
                    <a:pt x="1104" y="1"/>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0664;p69">
              <a:extLst>
                <a:ext uri="{FF2B5EF4-FFF2-40B4-BE49-F238E27FC236}">
                  <a16:creationId xmlns:a16="http://schemas.microsoft.com/office/drawing/2014/main" id="{7FC2C07C-AC25-43BA-83BE-FFB9C8FB4CBE}"/>
                </a:ext>
              </a:extLst>
            </p:cNvPr>
            <p:cNvSpPr/>
            <p:nvPr/>
          </p:nvSpPr>
          <p:spPr>
            <a:xfrm>
              <a:off x="4904650" y="3603910"/>
              <a:ext cx="38445" cy="24947"/>
            </a:xfrm>
            <a:custGeom>
              <a:avLst/>
              <a:gdLst/>
              <a:ahLst/>
              <a:cxnLst/>
              <a:rect l="l" t="t" r="r" b="b"/>
              <a:pathLst>
                <a:path w="1464" h="950" extrusionOk="0">
                  <a:moveTo>
                    <a:pt x="1107" y="0"/>
                  </a:moveTo>
                  <a:cubicBezTo>
                    <a:pt x="1073" y="0"/>
                    <a:pt x="1038" y="12"/>
                    <a:pt x="1006" y="40"/>
                  </a:cubicBezTo>
                  <a:lnTo>
                    <a:pt x="192" y="509"/>
                  </a:lnTo>
                  <a:cubicBezTo>
                    <a:pt x="1" y="634"/>
                    <a:pt x="87" y="930"/>
                    <a:pt x="317" y="950"/>
                  </a:cubicBezTo>
                  <a:cubicBezTo>
                    <a:pt x="355" y="950"/>
                    <a:pt x="393" y="930"/>
                    <a:pt x="431" y="911"/>
                  </a:cubicBezTo>
                  <a:lnTo>
                    <a:pt x="1245" y="442"/>
                  </a:lnTo>
                  <a:cubicBezTo>
                    <a:pt x="1463" y="362"/>
                    <a:pt x="1292" y="0"/>
                    <a:pt x="1107" y="0"/>
                  </a:cubicBezTo>
                  <a:close/>
                </a:path>
              </a:pathLst>
            </a:custGeom>
            <a:solidFill>
              <a:srgbClr val="D7DCE1"/>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0665;p69">
              <a:extLst>
                <a:ext uri="{FF2B5EF4-FFF2-40B4-BE49-F238E27FC236}">
                  <a16:creationId xmlns:a16="http://schemas.microsoft.com/office/drawing/2014/main" id="{5FDB1D7E-B4D5-4FC9-9BE0-4A4E097D3F4B}"/>
                </a:ext>
              </a:extLst>
            </p:cNvPr>
            <p:cNvSpPr/>
            <p:nvPr/>
          </p:nvSpPr>
          <p:spPr>
            <a:xfrm>
              <a:off x="5075839" y="3433037"/>
              <a:ext cx="87209" cy="73948"/>
            </a:xfrm>
            <a:custGeom>
              <a:avLst/>
              <a:gdLst/>
              <a:ahLst/>
              <a:cxnLst/>
              <a:rect l="l" t="t" r="r" b="b"/>
              <a:pathLst>
                <a:path w="3321" h="2816" extrusionOk="0">
                  <a:moveTo>
                    <a:pt x="414" y="0"/>
                  </a:moveTo>
                  <a:cubicBezTo>
                    <a:pt x="103" y="0"/>
                    <a:pt x="0" y="487"/>
                    <a:pt x="353" y="576"/>
                  </a:cubicBezTo>
                  <a:cubicBezTo>
                    <a:pt x="1416" y="853"/>
                    <a:pt x="2286" y="1619"/>
                    <a:pt x="2698" y="2633"/>
                  </a:cubicBezTo>
                  <a:cubicBezTo>
                    <a:pt x="2746" y="2748"/>
                    <a:pt x="2851" y="2815"/>
                    <a:pt x="2966" y="2815"/>
                  </a:cubicBezTo>
                  <a:cubicBezTo>
                    <a:pt x="3177" y="2815"/>
                    <a:pt x="3320" y="2605"/>
                    <a:pt x="3243" y="2413"/>
                  </a:cubicBezTo>
                  <a:cubicBezTo>
                    <a:pt x="2755" y="1226"/>
                    <a:pt x="1741" y="336"/>
                    <a:pt x="497" y="11"/>
                  </a:cubicBezTo>
                  <a:cubicBezTo>
                    <a:pt x="468" y="4"/>
                    <a:pt x="440" y="0"/>
                    <a:pt x="414" y="0"/>
                  </a:cubicBez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0666;p69">
              <a:extLst>
                <a:ext uri="{FF2B5EF4-FFF2-40B4-BE49-F238E27FC236}">
                  <a16:creationId xmlns:a16="http://schemas.microsoft.com/office/drawing/2014/main" id="{78310840-3D55-48C9-981A-EFE7C22D8264}"/>
                </a:ext>
              </a:extLst>
            </p:cNvPr>
            <p:cNvSpPr/>
            <p:nvPr/>
          </p:nvSpPr>
          <p:spPr>
            <a:xfrm>
              <a:off x="5025288" y="3585607"/>
              <a:ext cx="74158" cy="111106"/>
            </a:xfrm>
            <a:custGeom>
              <a:avLst/>
              <a:gdLst/>
              <a:ahLst/>
              <a:cxnLst/>
              <a:rect l="l" t="t" r="r" b="b"/>
              <a:pathLst>
                <a:path w="2824" h="4231" extrusionOk="0">
                  <a:moveTo>
                    <a:pt x="938" y="1"/>
                  </a:moveTo>
                  <a:lnTo>
                    <a:pt x="938" y="450"/>
                  </a:lnTo>
                  <a:cubicBezTo>
                    <a:pt x="938" y="536"/>
                    <a:pt x="891" y="613"/>
                    <a:pt x="814" y="661"/>
                  </a:cubicBezTo>
                  <a:lnTo>
                    <a:pt x="259" y="948"/>
                  </a:lnTo>
                  <a:cubicBezTo>
                    <a:pt x="96" y="1034"/>
                    <a:pt x="1" y="1197"/>
                    <a:pt x="1" y="1369"/>
                  </a:cubicBezTo>
                  <a:lnTo>
                    <a:pt x="1" y="2738"/>
                  </a:lnTo>
                  <a:cubicBezTo>
                    <a:pt x="1" y="3245"/>
                    <a:pt x="154" y="3752"/>
                    <a:pt x="441" y="4173"/>
                  </a:cubicBezTo>
                  <a:lnTo>
                    <a:pt x="479" y="4231"/>
                  </a:lnTo>
                  <a:lnTo>
                    <a:pt x="2355" y="4231"/>
                  </a:lnTo>
                  <a:lnTo>
                    <a:pt x="2393" y="4173"/>
                  </a:lnTo>
                  <a:cubicBezTo>
                    <a:pt x="2671" y="3752"/>
                    <a:pt x="2824" y="3245"/>
                    <a:pt x="2824" y="2738"/>
                  </a:cubicBezTo>
                  <a:lnTo>
                    <a:pt x="2824" y="1369"/>
                  </a:lnTo>
                  <a:cubicBezTo>
                    <a:pt x="2824" y="1187"/>
                    <a:pt x="2728" y="1034"/>
                    <a:pt x="2565" y="948"/>
                  </a:cubicBezTo>
                  <a:lnTo>
                    <a:pt x="2010" y="661"/>
                  </a:lnTo>
                  <a:cubicBezTo>
                    <a:pt x="1934" y="613"/>
                    <a:pt x="1886" y="536"/>
                    <a:pt x="1886" y="450"/>
                  </a:cubicBezTo>
                  <a:lnTo>
                    <a:pt x="1886" y="1"/>
                  </a:lnTo>
                  <a:close/>
                </a:path>
              </a:pathLst>
            </a:custGeom>
            <a:solidFill>
              <a:srgbClr val="ACBDCA"/>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0667;p69">
              <a:extLst>
                <a:ext uri="{FF2B5EF4-FFF2-40B4-BE49-F238E27FC236}">
                  <a16:creationId xmlns:a16="http://schemas.microsoft.com/office/drawing/2014/main" id="{9CA0A379-5256-41F1-97A1-38AD538F7B22}"/>
                </a:ext>
              </a:extLst>
            </p:cNvPr>
            <p:cNvSpPr/>
            <p:nvPr/>
          </p:nvSpPr>
          <p:spPr>
            <a:xfrm>
              <a:off x="5025288" y="3606458"/>
              <a:ext cx="74158" cy="90256"/>
            </a:xfrm>
            <a:custGeom>
              <a:avLst/>
              <a:gdLst/>
              <a:ahLst/>
              <a:cxnLst/>
              <a:rect l="l" t="t" r="r" b="b"/>
              <a:pathLst>
                <a:path w="2824" h="3437" extrusionOk="0">
                  <a:moveTo>
                    <a:pt x="556" y="1"/>
                  </a:moveTo>
                  <a:lnTo>
                    <a:pt x="249" y="154"/>
                  </a:lnTo>
                  <a:cubicBezTo>
                    <a:pt x="96" y="240"/>
                    <a:pt x="1" y="403"/>
                    <a:pt x="1" y="575"/>
                  </a:cubicBezTo>
                  <a:lnTo>
                    <a:pt x="1" y="1944"/>
                  </a:lnTo>
                  <a:cubicBezTo>
                    <a:pt x="1" y="2451"/>
                    <a:pt x="154" y="2958"/>
                    <a:pt x="441" y="3379"/>
                  </a:cubicBezTo>
                  <a:lnTo>
                    <a:pt x="469" y="3437"/>
                  </a:lnTo>
                  <a:lnTo>
                    <a:pt x="2355" y="3437"/>
                  </a:lnTo>
                  <a:lnTo>
                    <a:pt x="2384" y="3379"/>
                  </a:lnTo>
                  <a:cubicBezTo>
                    <a:pt x="2671" y="2958"/>
                    <a:pt x="2824" y="2451"/>
                    <a:pt x="2824" y="1944"/>
                  </a:cubicBezTo>
                  <a:lnTo>
                    <a:pt x="2824" y="575"/>
                  </a:lnTo>
                  <a:cubicBezTo>
                    <a:pt x="2824" y="403"/>
                    <a:pt x="2718" y="240"/>
                    <a:pt x="2565" y="154"/>
                  </a:cubicBezTo>
                  <a:lnTo>
                    <a:pt x="2269" y="1"/>
                  </a:lnTo>
                  <a:cubicBezTo>
                    <a:pt x="2039" y="254"/>
                    <a:pt x="1726" y="381"/>
                    <a:pt x="1412" y="381"/>
                  </a:cubicBezTo>
                  <a:cubicBezTo>
                    <a:pt x="1099" y="381"/>
                    <a:pt x="785" y="254"/>
                    <a:pt x="556" y="1"/>
                  </a:cubicBezTo>
                  <a:close/>
                </a:path>
              </a:pathLst>
            </a:custGeom>
            <a:solidFill>
              <a:srgbClr val="657E93"/>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0668;p69">
              <a:extLst>
                <a:ext uri="{FF2B5EF4-FFF2-40B4-BE49-F238E27FC236}">
                  <a16:creationId xmlns:a16="http://schemas.microsoft.com/office/drawing/2014/main" id="{F0225BC0-4157-412C-AAB9-2B86839443CD}"/>
                </a:ext>
              </a:extLst>
            </p:cNvPr>
            <p:cNvSpPr/>
            <p:nvPr/>
          </p:nvSpPr>
          <p:spPr>
            <a:xfrm>
              <a:off x="5048660" y="3585607"/>
              <a:ext cx="27678" cy="18382"/>
            </a:xfrm>
            <a:custGeom>
              <a:avLst/>
              <a:gdLst/>
              <a:ahLst/>
              <a:cxnLst/>
              <a:rect l="l" t="t" r="r" b="b"/>
              <a:pathLst>
                <a:path w="1054" h="700" extrusionOk="0">
                  <a:moveTo>
                    <a:pt x="58" y="1"/>
                  </a:moveTo>
                  <a:lnTo>
                    <a:pt x="58" y="450"/>
                  </a:lnTo>
                  <a:cubicBezTo>
                    <a:pt x="48" y="508"/>
                    <a:pt x="29" y="556"/>
                    <a:pt x="1" y="603"/>
                  </a:cubicBezTo>
                  <a:cubicBezTo>
                    <a:pt x="163" y="670"/>
                    <a:pt x="345" y="699"/>
                    <a:pt x="527" y="699"/>
                  </a:cubicBezTo>
                  <a:cubicBezTo>
                    <a:pt x="699" y="699"/>
                    <a:pt x="881" y="670"/>
                    <a:pt x="1053" y="603"/>
                  </a:cubicBezTo>
                  <a:cubicBezTo>
                    <a:pt x="1015" y="556"/>
                    <a:pt x="996" y="508"/>
                    <a:pt x="996" y="450"/>
                  </a:cubicBezTo>
                  <a:lnTo>
                    <a:pt x="996" y="1"/>
                  </a:lnTo>
                  <a:close/>
                </a:path>
              </a:pathLst>
            </a:custGeom>
            <a:solidFill>
              <a:srgbClr val="96ABB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669;p69">
              <a:extLst>
                <a:ext uri="{FF2B5EF4-FFF2-40B4-BE49-F238E27FC236}">
                  <a16:creationId xmlns:a16="http://schemas.microsoft.com/office/drawing/2014/main" id="{96D6B33A-230F-4637-9D40-4916D0B8226E}"/>
                </a:ext>
              </a:extLst>
            </p:cNvPr>
            <p:cNvSpPr/>
            <p:nvPr/>
          </p:nvSpPr>
          <p:spPr>
            <a:xfrm>
              <a:off x="5037604" y="3536343"/>
              <a:ext cx="49526" cy="55330"/>
            </a:xfrm>
            <a:custGeom>
              <a:avLst/>
              <a:gdLst/>
              <a:ahLst/>
              <a:cxnLst/>
              <a:rect l="l" t="t" r="r" b="b"/>
              <a:pathLst>
                <a:path w="1886" h="2107" extrusionOk="0">
                  <a:moveTo>
                    <a:pt x="709" y="1"/>
                  </a:moveTo>
                  <a:cubicBezTo>
                    <a:pt x="316" y="1"/>
                    <a:pt x="0" y="317"/>
                    <a:pt x="0" y="699"/>
                  </a:cubicBezTo>
                  <a:lnTo>
                    <a:pt x="0" y="1168"/>
                  </a:lnTo>
                  <a:cubicBezTo>
                    <a:pt x="0" y="1685"/>
                    <a:pt x="422" y="2106"/>
                    <a:pt x="948" y="2106"/>
                  </a:cubicBezTo>
                  <a:cubicBezTo>
                    <a:pt x="954" y="2106"/>
                    <a:pt x="959" y="2106"/>
                    <a:pt x="965" y="2106"/>
                  </a:cubicBezTo>
                  <a:cubicBezTo>
                    <a:pt x="1474" y="2106"/>
                    <a:pt x="1886" y="1679"/>
                    <a:pt x="1886" y="1168"/>
                  </a:cubicBezTo>
                  <a:lnTo>
                    <a:pt x="1886" y="699"/>
                  </a:lnTo>
                  <a:cubicBezTo>
                    <a:pt x="1886" y="317"/>
                    <a:pt x="1570" y="1"/>
                    <a:pt x="1187" y="1"/>
                  </a:cubicBezTo>
                  <a:close/>
                </a:path>
              </a:pathLst>
            </a:custGeom>
            <a:solidFill>
              <a:srgbClr val="BECBD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0670;p69">
              <a:extLst>
                <a:ext uri="{FF2B5EF4-FFF2-40B4-BE49-F238E27FC236}">
                  <a16:creationId xmlns:a16="http://schemas.microsoft.com/office/drawing/2014/main" id="{EC4AB6FF-C88F-4BC4-941B-6EECA9BB8CD3}"/>
                </a:ext>
              </a:extLst>
            </p:cNvPr>
            <p:cNvSpPr/>
            <p:nvPr/>
          </p:nvSpPr>
          <p:spPr>
            <a:xfrm>
              <a:off x="5037604" y="3536343"/>
              <a:ext cx="33954" cy="55382"/>
            </a:xfrm>
            <a:custGeom>
              <a:avLst/>
              <a:gdLst/>
              <a:ahLst/>
              <a:cxnLst/>
              <a:rect l="l" t="t" r="r" b="b"/>
              <a:pathLst>
                <a:path w="1293" h="2109" extrusionOk="0">
                  <a:moveTo>
                    <a:pt x="709" y="1"/>
                  </a:moveTo>
                  <a:cubicBezTo>
                    <a:pt x="316" y="1"/>
                    <a:pt x="0" y="317"/>
                    <a:pt x="0" y="699"/>
                  </a:cubicBezTo>
                  <a:lnTo>
                    <a:pt x="0" y="1168"/>
                  </a:lnTo>
                  <a:cubicBezTo>
                    <a:pt x="0" y="1711"/>
                    <a:pt x="439" y="2109"/>
                    <a:pt x="937" y="2109"/>
                  </a:cubicBezTo>
                  <a:cubicBezTo>
                    <a:pt x="1054" y="2109"/>
                    <a:pt x="1174" y="2087"/>
                    <a:pt x="1292" y="2039"/>
                  </a:cubicBezTo>
                  <a:cubicBezTo>
                    <a:pt x="938" y="1896"/>
                    <a:pt x="699" y="1551"/>
                    <a:pt x="709" y="1168"/>
                  </a:cubicBezTo>
                  <a:lnTo>
                    <a:pt x="709" y="699"/>
                  </a:lnTo>
                  <a:cubicBezTo>
                    <a:pt x="709" y="355"/>
                    <a:pt x="948" y="68"/>
                    <a:pt x="1292" y="10"/>
                  </a:cubicBezTo>
                  <a:cubicBezTo>
                    <a:pt x="1254" y="1"/>
                    <a:pt x="1216" y="1"/>
                    <a:pt x="1168" y="1"/>
                  </a:cubicBezTo>
                  <a:close/>
                </a:path>
              </a:pathLst>
            </a:custGeom>
            <a:solidFill>
              <a:srgbClr val="ACBDCA"/>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671;p69">
              <a:extLst>
                <a:ext uri="{FF2B5EF4-FFF2-40B4-BE49-F238E27FC236}">
                  <a16:creationId xmlns:a16="http://schemas.microsoft.com/office/drawing/2014/main" id="{6EF8845C-CF99-4D3D-BD6E-CCE54C7EA11B}"/>
                </a:ext>
              </a:extLst>
            </p:cNvPr>
            <p:cNvSpPr/>
            <p:nvPr/>
          </p:nvSpPr>
          <p:spPr>
            <a:xfrm>
              <a:off x="5037604" y="3696451"/>
              <a:ext cx="49526" cy="31171"/>
            </a:xfrm>
            <a:custGeom>
              <a:avLst/>
              <a:gdLst/>
              <a:ahLst/>
              <a:cxnLst/>
              <a:rect l="l" t="t" r="r" b="b"/>
              <a:pathLst>
                <a:path w="1886" h="1187" extrusionOk="0">
                  <a:moveTo>
                    <a:pt x="0" y="0"/>
                  </a:moveTo>
                  <a:lnTo>
                    <a:pt x="0" y="947"/>
                  </a:lnTo>
                  <a:cubicBezTo>
                    <a:pt x="0" y="1072"/>
                    <a:pt x="106" y="1187"/>
                    <a:pt x="240" y="1187"/>
                  </a:cubicBezTo>
                  <a:lnTo>
                    <a:pt x="1647" y="1187"/>
                  </a:lnTo>
                  <a:cubicBezTo>
                    <a:pt x="1781" y="1187"/>
                    <a:pt x="1886" y="1072"/>
                    <a:pt x="1886" y="947"/>
                  </a:cubicBezTo>
                  <a:lnTo>
                    <a:pt x="1886" y="0"/>
                  </a:lnTo>
                  <a:close/>
                </a:path>
              </a:pathLst>
            </a:custGeom>
            <a:solidFill>
              <a:srgbClr val="76899A"/>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0672;p69">
              <a:extLst>
                <a:ext uri="{FF2B5EF4-FFF2-40B4-BE49-F238E27FC236}">
                  <a16:creationId xmlns:a16="http://schemas.microsoft.com/office/drawing/2014/main" id="{A958786D-FBC8-4F60-8FC4-A4E451C4EFC3}"/>
                </a:ext>
              </a:extLst>
            </p:cNvPr>
            <p:cNvSpPr/>
            <p:nvPr/>
          </p:nvSpPr>
          <p:spPr>
            <a:xfrm>
              <a:off x="5025288" y="3615255"/>
              <a:ext cx="12342" cy="81222"/>
            </a:xfrm>
            <a:custGeom>
              <a:avLst/>
              <a:gdLst/>
              <a:ahLst/>
              <a:cxnLst/>
              <a:rect l="l" t="t" r="r" b="b"/>
              <a:pathLst>
                <a:path w="470" h="3093" extrusionOk="0">
                  <a:moveTo>
                    <a:pt x="77" y="1"/>
                  </a:moveTo>
                  <a:cubicBezTo>
                    <a:pt x="29" y="68"/>
                    <a:pt x="1" y="154"/>
                    <a:pt x="1" y="250"/>
                  </a:cubicBezTo>
                  <a:lnTo>
                    <a:pt x="1" y="1609"/>
                  </a:lnTo>
                  <a:cubicBezTo>
                    <a:pt x="1" y="2125"/>
                    <a:pt x="154" y="2623"/>
                    <a:pt x="441" y="3044"/>
                  </a:cubicBezTo>
                  <a:lnTo>
                    <a:pt x="469" y="3092"/>
                  </a:lnTo>
                  <a:lnTo>
                    <a:pt x="469" y="527"/>
                  </a:lnTo>
                  <a:cubicBezTo>
                    <a:pt x="469" y="384"/>
                    <a:pt x="402" y="240"/>
                    <a:pt x="288" y="154"/>
                  </a:cubicBezTo>
                  <a:lnTo>
                    <a:pt x="77" y="1"/>
                  </a:lnTo>
                  <a:close/>
                </a:path>
              </a:pathLst>
            </a:custGeom>
            <a:solidFill>
              <a:srgbClr val="869FB2"/>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673;p69">
              <a:extLst>
                <a:ext uri="{FF2B5EF4-FFF2-40B4-BE49-F238E27FC236}">
                  <a16:creationId xmlns:a16="http://schemas.microsoft.com/office/drawing/2014/main" id="{A5C4B054-3122-4B94-BCCF-2649D5FF985D}"/>
                </a:ext>
              </a:extLst>
            </p:cNvPr>
            <p:cNvSpPr/>
            <p:nvPr/>
          </p:nvSpPr>
          <p:spPr>
            <a:xfrm>
              <a:off x="5086868" y="3615255"/>
              <a:ext cx="12579" cy="81222"/>
            </a:xfrm>
            <a:custGeom>
              <a:avLst/>
              <a:gdLst/>
              <a:ahLst/>
              <a:cxnLst/>
              <a:rect l="l" t="t" r="r" b="b"/>
              <a:pathLst>
                <a:path w="479" h="3093" extrusionOk="0">
                  <a:moveTo>
                    <a:pt x="402" y="1"/>
                  </a:moveTo>
                  <a:lnTo>
                    <a:pt x="192" y="154"/>
                  </a:lnTo>
                  <a:cubicBezTo>
                    <a:pt x="77" y="240"/>
                    <a:pt x="0" y="384"/>
                    <a:pt x="10" y="527"/>
                  </a:cubicBezTo>
                  <a:lnTo>
                    <a:pt x="10" y="3092"/>
                  </a:lnTo>
                  <a:lnTo>
                    <a:pt x="39" y="3044"/>
                  </a:lnTo>
                  <a:cubicBezTo>
                    <a:pt x="326" y="2623"/>
                    <a:pt x="479" y="2125"/>
                    <a:pt x="479" y="1609"/>
                  </a:cubicBezTo>
                  <a:lnTo>
                    <a:pt x="479" y="250"/>
                  </a:lnTo>
                  <a:cubicBezTo>
                    <a:pt x="479" y="154"/>
                    <a:pt x="450" y="68"/>
                    <a:pt x="402" y="1"/>
                  </a:cubicBezTo>
                  <a:close/>
                </a:path>
              </a:pathLst>
            </a:custGeom>
            <a:solidFill>
              <a:srgbClr val="869FB2"/>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0674;p69">
              <a:extLst>
                <a:ext uri="{FF2B5EF4-FFF2-40B4-BE49-F238E27FC236}">
                  <a16:creationId xmlns:a16="http://schemas.microsoft.com/office/drawing/2014/main" id="{4B8AF538-D3E8-4628-81D9-53E972A17E7B}"/>
                </a:ext>
              </a:extLst>
            </p:cNvPr>
            <p:cNvSpPr/>
            <p:nvPr/>
          </p:nvSpPr>
          <p:spPr>
            <a:xfrm>
              <a:off x="5059216" y="3708740"/>
              <a:ext cx="6302" cy="18645"/>
            </a:xfrm>
            <a:custGeom>
              <a:avLst/>
              <a:gdLst/>
              <a:ahLst/>
              <a:cxnLst/>
              <a:rect l="l" t="t" r="r" b="b"/>
              <a:pathLst>
                <a:path w="240" h="710" extrusionOk="0">
                  <a:moveTo>
                    <a:pt x="125" y="1"/>
                  </a:moveTo>
                  <a:cubicBezTo>
                    <a:pt x="58" y="1"/>
                    <a:pt x="1" y="58"/>
                    <a:pt x="1" y="125"/>
                  </a:cubicBezTo>
                  <a:lnTo>
                    <a:pt x="1" y="709"/>
                  </a:lnTo>
                  <a:lnTo>
                    <a:pt x="240" y="709"/>
                  </a:lnTo>
                  <a:lnTo>
                    <a:pt x="240" y="116"/>
                  </a:lnTo>
                  <a:cubicBezTo>
                    <a:pt x="240" y="58"/>
                    <a:pt x="182" y="1"/>
                    <a:pt x="125" y="1"/>
                  </a:cubicBezTo>
                  <a:close/>
                </a:path>
              </a:pathLst>
            </a:custGeom>
            <a:solidFill>
              <a:srgbClr val="63798C"/>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675;p69">
              <a:extLst>
                <a:ext uri="{FF2B5EF4-FFF2-40B4-BE49-F238E27FC236}">
                  <a16:creationId xmlns:a16="http://schemas.microsoft.com/office/drawing/2014/main" id="{70608A54-FE61-476E-A2B8-C3379D70C459}"/>
                </a:ext>
              </a:extLst>
            </p:cNvPr>
            <p:cNvSpPr/>
            <p:nvPr/>
          </p:nvSpPr>
          <p:spPr>
            <a:xfrm>
              <a:off x="5037604" y="3536343"/>
              <a:ext cx="49526" cy="24658"/>
            </a:xfrm>
            <a:custGeom>
              <a:avLst/>
              <a:gdLst/>
              <a:ahLst/>
              <a:cxnLst/>
              <a:rect l="l" t="t" r="r" b="b"/>
              <a:pathLst>
                <a:path w="1886" h="939" extrusionOk="0">
                  <a:moveTo>
                    <a:pt x="709" y="1"/>
                  </a:moveTo>
                  <a:cubicBezTo>
                    <a:pt x="316" y="1"/>
                    <a:pt x="0" y="317"/>
                    <a:pt x="0" y="699"/>
                  </a:cubicBezTo>
                  <a:cubicBezTo>
                    <a:pt x="0" y="699"/>
                    <a:pt x="709" y="939"/>
                    <a:pt x="1886" y="939"/>
                  </a:cubicBezTo>
                  <a:lnTo>
                    <a:pt x="1886" y="699"/>
                  </a:lnTo>
                  <a:cubicBezTo>
                    <a:pt x="1886" y="317"/>
                    <a:pt x="1570" y="1"/>
                    <a:pt x="1178" y="1"/>
                  </a:cubicBezTo>
                  <a:close/>
                </a:path>
              </a:pathLst>
            </a:custGeom>
            <a:solidFill>
              <a:srgbClr val="657E93"/>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0676;p69">
              <a:extLst>
                <a:ext uri="{FF2B5EF4-FFF2-40B4-BE49-F238E27FC236}">
                  <a16:creationId xmlns:a16="http://schemas.microsoft.com/office/drawing/2014/main" id="{3CE6E1C5-A117-4C34-AC5C-6A1C32B25385}"/>
                </a:ext>
              </a:extLst>
            </p:cNvPr>
            <p:cNvSpPr/>
            <p:nvPr/>
          </p:nvSpPr>
          <p:spPr>
            <a:xfrm>
              <a:off x="5037604" y="3536343"/>
              <a:ext cx="33954" cy="22400"/>
            </a:xfrm>
            <a:custGeom>
              <a:avLst/>
              <a:gdLst/>
              <a:ahLst/>
              <a:cxnLst/>
              <a:rect l="l" t="t" r="r" b="b"/>
              <a:pathLst>
                <a:path w="1293" h="853" extrusionOk="0">
                  <a:moveTo>
                    <a:pt x="709" y="1"/>
                  </a:moveTo>
                  <a:cubicBezTo>
                    <a:pt x="316" y="1"/>
                    <a:pt x="0" y="317"/>
                    <a:pt x="0" y="699"/>
                  </a:cubicBezTo>
                  <a:cubicBezTo>
                    <a:pt x="230" y="766"/>
                    <a:pt x="469" y="824"/>
                    <a:pt x="709" y="853"/>
                  </a:cubicBezTo>
                  <a:lnTo>
                    <a:pt x="709" y="699"/>
                  </a:lnTo>
                  <a:cubicBezTo>
                    <a:pt x="709" y="355"/>
                    <a:pt x="948" y="68"/>
                    <a:pt x="1292" y="10"/>
                  </a:cubicBezTo>
                  <a:cubicBezTo>
                    <a:pt x="1254" y="1"/>
                    <a:pt x="1216" y="1"/>
                    <a:pt x="1168" y="1"/>
                  </a:cubicBezTo>
                  <a:close/>
                </a:path>
              </a:pathLst>
            </a:custGeom>
            <a:solidFill>
              <a:srgbClr val="657E93"/>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CuadroTexto 271">
            <a:extLst>
              <a:ext uri="{FF2B5EF4-FFF2-40B4-BE49-F238E27FC236}">
                <a16:creationId xmlns:a16="http://schemas.microsoft.com/office/drawing/2014/main" id="{42D4D6C1-BECC-447D-BF51-9C4EA25CF4A2}"/>
              </a:ext>
            </a:extLst>
          </p:cNvPr>
          <p:cNvSpPr txBox="1"/>
          <p:nvPr/>
        </p:nvSpPr>
        <p:spPr>
          <a:xfrm>
            <a:off x="608600" y="6276695"/>
            <a:ext cx="6448359" cy="246221"/>
          </a:xfrm>
          <a:prstGeom prst="rect">
            <a:avLst/>
          </a:prstGeom>
          <a:noFill/>
        </p:spPr>
        <p:txBody>
          <a:bodyPr wrap="square">
            <a:spAutoFit/>
          </a:bodyPr>
          <a:lstStyle/>
          <a:p>
            <a:r>
              <a:rPr lang="es-ES" sz="1000" dirty="0">
                <a:solidFill>
                  <a:srgbClr val="002060"/>
                </a:solidFill>
              </a:rPr>
              <a:t>Fuente: Datos de la Dirección General de Empleo del MTESS. </a:t>
            </a:r>
            <a:endParaRPr lang="en-US" sz="1000" dirty="0">
              <a:solidFill>
                <a:srgbClr val="002060"/>
              </a:solidFill>
            </a:endParaRPr>
          </a:p>
        </p:txBody>
      </p:sp>
      <p:sp>
        <p:nvSpPr>
          <p:cNvPr id="106" name="Marcador de número de diapositiva 4">
            <a:extLst>
              <a:ext uri="{FF2B5EF4-FFF2-40B4-BE49-F238E27FC236}">
                <a16:creationId xmlns:a16="http://schemas.microsoft.com/office/drawing/2014/main" id="{1E7A8E93-10A7-4B5D-AA36-15A1C345BA70}"/>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17</a:t>
            </a:fld>
            <a:endParaRPr lang="es-PY"/>
          </a:p>
        </p:txBody>
      </p:sp>
      <p:sp>
        <p:nvSpPr>
          <p:cNvPr id="107" name="CuadroTexto 106">
            <a:extLst>
              <a:ext uri="{FF2B5EF4-FFF2-40B4-BE49-F238E27FC236}">
                <a16:creationId xmlns:a16="http://schemas.microsoft.com/office/drawing/2014/main" id="{08DF5A4D-0F38-4122-B2D5-D4150B2EA861}"/>
              </a:ext>
            </a:extLst>
          </p:cNvPr>
          <p:cNvSpPr txBox="1"/>
          <p:nvPr/>
        </p:nvSpPr>
        <p:spPr>
          <a:xfrm>
            <a:off x="1079381" y="3364573"/>
            <a:ext cx="2597765" cy="1846659"/>
          </a:xfrm>
          <a:prstGeom prst="rect">
            <a:avLst/>
          </a:prstGeom>
          <a:solidFill>
            <a:schemeClr val="bg1">
              <a:lumMod val="95000"/>
            </a:schemeClr>
          </a:solidFill>
        </p:spPr>
        <p:txBody>
          <a:bodyPr wrap="square">
            <a:spAutoFit/>
          </a:bodyPr>
          <a:lstStyle/>
          <a:p>
            <a:r>
              <a:rPr lang="es-ES" b="1" dirty="0">
                <a:solidFill>
                  <a:srgbClr val="002060"/>
                </a:solidFill>
              </a:rPr>
              <a:t>350</a:t>
            </a:r>
            <a:r>
              <a:rPr lang="es-ES" sz="1600" dirty="0">
                <a:solidFill>
                  <a:srgbClr val="002060"/>
                </a:solidFill>
              </a:rPr>
              <a:t> jóvenes becados por el MTESS para formarse en el sector de celulosa para su posterior inserción laboral con una inversión de alrededor de </a:t>
            </a:r>
            <a:r>
              <a:rPr lang="es-ES" sz="1600" b="1" dirty="0">
                <a:solidFill>
                  <a:srgbClr val="002060"/>
                </a:solidFill>
              </a:rPr>
              <a:t>1 millón de dólares. </a:t>
            </a:r>
          </a:p>
        </p:txBody>
      </p:sp>
      <p:sp>
        <p:nvSpPr>
          <p:cNvPr id="3" name="Rectángulo 2"/>
          <p:cNvSpPr/>
          <p:nvPr/>
        </p:nvSpPr>
        <p:spPr>
          <a:xfrm>
            <a:off x="4656159" y="3364573"/>
            <a:ext cx="2864484" cy="830997"/>
          </a:xfrm>
          <a:prstGeom prst="rect">
            <a:avLst/>
          </a:prstGeom>
        </p:spPr>
        <p:txBody>
          <a:bodyPr wrap="square">
            <a:spAutoFit/>
          </a:bodyPr>
          <a:lstStyle/>
          <a:p>
            <a:pPr algn="ctr"/>
            <a:r>
              <a:rPr lang="es-ES" sz="1600" dirty="0">
                <a:solidFill>
                  <a:srgbClr val="002060"/>
                </a:solidFill>
              </a:rPr>
              <a:t>Ventana de capacitación certificación laboral para el departamento de Concepción:</a:t>
            </a:r>
            <a:endParaRPr lang="es-PY" sz="1600" dirty="0"/>
          </a:p>
        </p:txBody>
      </p:sp>
      <p:sp>
        <p:nvSpPr>
          <p:cNvPr id="111" name="Rectángulo redondeado 23">
            <a:extLst>
              <a:ext uri="{FF2B5EF4-FFF2-40B4-BE49-F238E27FC236}">
                <a16:creationId xmlns:a16="http://schemas.microsoft.com/office/drawing/2014/main" id="{025C9B30-BA9F-4C9A-8965-C9AF4AA1052C}"/>
              </a:ext>
            </a:extLst>
          </p:cNvPr>
          <p:cNvSpPr/>
          <p:nvPr/>
        </p:nvSpPr>
        <p:spPr>
          <a:xfrm>
            <a:off x="1409915" y="1849856"/>
            <a:ext cx="1890075"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a:solidFill>
                  <a:srgbClr val="002060"/>
                </a:solidFill>
              </a:rPr>
              <a:t>BECAS MTESS </a:t>
            </a:r>
            <a:endParaRPr lang="en-US" sz="2000" b="1" dirty="0">
              <a:solidFill>
                <a:srgbClr val="002060"/>
              </a:solidFill>
            </a:endParaRPr>
          </a:p>
        </p:txBody>
      </p:sp>
      <p:sp>
        <p:nvSpPr>
          <p:cNvPr id="112" name="Rectángulo redondeado 23">
            <a:extLst>
              <a:ext uri="{FF2B5EF4-FFF2-40B4-BE49-F238E27FC236}">
                <a16:creationId xmlns:a16="http://schemas.microsoft.com/office/drawing/2014/main" id="{025C9B30-BA9F-4C9A-8965-C9AF4AA1052C}"/>
              </a:ext>
            </a:extLst>
          </p:cNvPr>
          <p:cNvSpPr/>
          <p:nvPr/>
        </p:nvSpPr>
        <p:spPr>
          <a:xfrm>
            <a:off x="4456097" y="1847062"/>
            <a:ext cx="3311320"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FORMACIÓN PARA EL TRABAJO </a:t>
            </a:r>
            <a:endParaRPr lang="en-US" b="1" dirty="0">
              <a:solidFill>
                <a:srgbClr val="002060"/>
              </a:solidFill>
            </a:endParaRPr>
          </a:p>
        </p:txBody>
      </p:sp>
      <p:sp>
        <p:nvSpPr>
          <p:cNvPr id="113" name="Rectángulo redondeado 23">
            <a:extLst>
              <a:ext uri="{FF2B5EF4-FFF2-40B4-BE49-F238E27FC236}">
                <a16:creationId xmlns:a16="http://schemas.microsoft.com/office/drawing/2014/main" id="{025C9B30-BA9F-4C9A-8965-C9AF4AA1052C}"/>
              </a:ext>
            </a:extLst>
          </p:cNvPr>
          <p:cNvSpPr/>
          <p:nvPr/>
        </p:nvSpPr>
        <p:spPr>
          <a:xfrm>
            <a:off x="8705307" y="1844786"/>
            <a:ext cx="2256056"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BOLSA DE EMPLEO </a:t>
            </a:r>
            <a:endParaRPr lang="en-US" b="1" dirty="0">
              <a:solidFill>
                <a:srgbClr val="002060"/>
              </a:solidFill>
            </a:endParaRPr>
          </a:p>
        </p:txBody>
      </p:sp>
      <p:sp>
        <p:nvSpPr>
          <p:cNvPr id="115" name="CuadroTexto 114">
            <a:extLst>
              <a:ext uri="{FF2B5EF4-FFF2-40B4-BE49-F238E27FC236}">
                <a16:creationId xmlns:a16="http://schemas.microsoft.com/office/drawing/2014/main" id="{21CAD3ED-6111-4025-829C-E0393C6B0DE8}"/>
              </a:ext>
            </a:extLst>
          </p:cNvPr>
          <p:cNvSpPr txBox="1"/>
          <p:nvPr/>
        </p:nvSpPr>
        <p:spPr>
          <a:xfrm>
            <a:off x="1079381" y="1353205"/>
            <a:ext cx="9956902" cy="369332"/>
          </a:xfrm>
          <a:prstGeom prst="rect">
            <a:avLst/>
          </a:prstGeom>
          <a:noFill/>
        </p:spPr>
        <p:txBody>
          <a:bodyPr wrap="square">
            <a:spAutoFit/>
          </a:bodyPr>
          <a:lstStyle/>
          <a:p>
            <a:pPr algn="ctr"/>
            <a:r>
              <a:rPr lang="es-ES" sz="1800" b="1" dirty="0">
                <a:solidFill>
                  <a:schemeClr val="accent5">
                    <a:lumMod val="50000"/>
                  </a:schemeClr>
                </a:solidFill>
              </a:rPr>
              <a:t>Reactivación del empleo en el departamento de Concepción</a:t>
            </a:r>
          </a:p>
        </p:txBody>
      </p:sp>
      <p:sp>
        <p:nvSpPr>
          <p:cNvPr id="116" name="Google Shape;150;p27">
            <a:extLst>
              <a:ext uri="{FF2B5EF4-FFF2-40B4-BE49-F238E27FC236}">
                <a16:creationId xmlns:a16="http://schemas.microsoft.com/office/drawing/2014/main" id="{D006D11C-23BD-4B80-B45E-0F1DB0243412}"/>
              </a:ext>
            </a:extLst>
          </p:cNvPr>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PROYECTOS DE GENERACIÓN DE EMPLEO </a:t>
            </a:r>
          </a:p>
        </p:txBody>
      </p:sp>
    </p:spTree>
    <p:extLst>
      <p:ext uri="{BB962C8B-B14F-4D97-AF65-F5344CB8AC3E}">
        <p14:creationId xmlns:p14="http://schemas.microsoft.com/office/powerpoint/2010/main" val="37341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PROYECTOS DE GENERACIÓN DE EMPLEO </a:t>
            </a: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272" name="CuadroTexto 271">
            <a:extLst>
              <a:ext uri="{FF2B5EF4-FFF2-40B4-BE49-F238E27FC236}">
                <a16:creationId xmlns:a16="http://schemas.microsoft.com/office/drawing/2014/main" id="{42D4D6C1-BECC-447D-BF51-9C4EA25CF4A2}"/>
              </a:ext>
            </a:extLst>
          </p:cNvPr>
          <p:cNvSpPr txBox="1"/>
          <p:nvPr/>
        </p:nvSpPr>
        <p:spPr>
          <a:xfrm>
            <a:off x="608600" y="6276695"/>
            <a:ext cx="6448359" cy="246221"/>
          </a:xfrm>
          <a:prstGeom prst="rect">
            <a:avLst/>
          </a:prstGeom>
          <a:noFill/>
        </p:spPr>
        <p:txBody>
          <a:bodyPr wrap="square">
            <a:spAutoFit/>
          </a:bodyPr>
          <a:lstStyle/>
          <a:p>
            <a:r>
              <a:rPr lang="es-ES" sz="1000" dirty="0">
                <a:solidFill>
                  <a:srgbClr val="002060"/>
                </a:solidFill>
              </a:rPr>
              <a:t>Fuente: Datos de la Dirección General de Empleo del MTESS. </a:t>
            </a:r>
            <a:endParaRPr lang="en-US" sz="1000" dirty="0">
              <a:solidFill>
                <a:srgbClr val="002060"/>
              </a:solidFill>
            </a:endParaRPr>
          </a:p>
        </p:txBody>
      </p:sp>
      <p:sp>
        <p:nvSpPr>
          <p:cNvPr id="106" name="Marcador de número de diapositiva 4">
            <a:extLst>
              <a:ext uri="{FF2B5EF4-FFF2-40B4-BE49-F238E27FC236}">
                <a16:creationId xmlns:a16="http://schemas.microsoft.com/office/drawing/2014/main" id="{1E7A8E93-10A7-4B5D-AA36-15A1C345BA70}"/>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18</a:t>
            </a:fld>
            <a:endParaRPr lang="es-PY"/>
          </a:p>
        </p:txBody>
      </p:sp>
      <p:grpSp>
        <p:nvGrpSpPr>
          <p:cNvPr id="299" name="Google Shape;11998;p79">
            <a:extLst>
              <a:ext uri="{FF2B5EF4-FFF2-40B4-BE49-F238E27FC236}">
                <a16:creationId xmlns:a16="http://schemas.microsoft.com/office/drawing/2014/main" id="{B2C79179-ADC4-4A47-8084-370F9FC1AC5D}"/>
              </a:ext>
            </a:extLst>
          </p:cNvPr>
          <p:cNvGrpSpPr/>
          <p:nvPr/>
        </p:nvGrpSpPr>
        <p:grpSpPr>
          <a:xfrm>
            <a:off x="2227447" y="1897260"/>
            <a:ext cx="537995" cy="403017"/>
            <a:chOff x="7541469" y="3793455"/>
            <a:chExt cx="407897" cy="328985"/>
          </a:xfrm>
        </p:grpSpPr>
        <p:sp>
          <p:nvSpPr>
            <p:cNvPr id="300" name="Google Shape;11999;p79">
              <a:extLst>
                <a:ext uri="{FF2B5EF4-FFF2-40B4-BE49-F238E27FC236}">
                  <a16:creationId xmlns:a16="http://schemas.microsoft.com/office/drawing/2014/main" id="{D49E4142-7747-47D6-A3CF-DBD0CA4D05B2}"/>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000;p79">
              <a:extLst>
                <a:ext uri="{FF2B5EF4-FFF2-40B4-BE49-F238E27FC236}">
                  <a16:creationId xmlns:a16="http://schemas.microsoft.com/office/drawing/2014/main" id="{5BA934DF-0DC2-4D8A-B008-854A3B88DD8E}"/>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001;p79">
              <a:extLst>
                <a:ext uri="{FF2B5EF4-FFF2-40B4-BE49-F238E27FC236}">
                  <a16:creationId xmlns:a16="http://schemas.microsoft.com/office/drawing/2014/main" id="{58C9DCEF-104A-4698-BE26-80958246C2AA}"/>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002;p79">
              <a:extLst>
                <a:ext uri="{FF2B5EF4-FFF2-40B4-BE49-F238E27FC236}">
                  <a16:creationId xmlns:a16="http://schemas.microsoft.com/office/drawing/2014/main" id="{6BA860D6-C9CE-40A8-9A47-DBCA7E27C2DF}"/>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003;p79">
              <a:extLst>
                <a:ext uri="{FF2B5EF4-FFF2-40B4-BE49-F238E27FC236}">
                  <a16:creationId xmlns:a16="http://schemas.microsoft.com/office/drawing/2014/main" id="{8F826503-545C-4276-A455-EC3A94FFADDA}"/>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004;p79">
              <a:extLst>
                <a:ext uri="{FF2B5EF4-FFF2-40B4-BE49-F238E27FC236}">
                  <a16:creationId xmlns:a16="http://schemas.microsoft.com/office/drawing/2014/main" id="{B19655C5-B824-4B24-8144-B1F2DCD09E46}"/>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005;p79">
              <a:extLst>
                <a:ext uri="{FF2B5EF4-FFF2-40B4-BE49-F238E27FC236}">
                  <a16:creationId xmlns:a16="http://schemas.microsoft.com/office/drawing/2014/main" id="{7BFFD2D2-2585-434D-ABAA-B1E935C3F003}"/>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006;p79">
              <a:extLst>
                <a:ext uri="{FF2B5EF4-FFF2-40B4-BE49-F238E27FC236}">
                  <a16:creationId xmlns:a16="http://schemas.microsoft.com/office/drawing/2014/main" id="{479331FA-D8BD-4A8F-8F67-D10C4F72D47A}"/>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007;p79">
              <a:extLst>
                <a:ext uri="{FF2B5EF4-FFF2-40B4-BE49-F238E27FC236}">
                  <a16:creationId xmlns:a16="http://schemas.microsoft.com/office/drawing/2014/main" id="{F257424D-4ACB-4C0D-9693-616E5319F197}"/>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008;p79">
              <a:extLst>
                <a:ext uri="{FF2B5EF4-FFF2-40B4-BE49-F238E27FC236}">
                  <a16:creationId xmlns:a16="http://schemas.microsoft.com/office/drawing/2014/main" id="{86ACDC0F-07E6-48BA-AAA4-E2B6816127F5}"/>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009;p79">
              <a:extLst>
                <a:ext uri="{FF2B5EF4-FFF2-40B4-BE49-F238E27FC236}">
                  <a16:creationId xmlns:a16="http://schemas.microsoft.com/office/drawing/2014/main" id="{C0C1A28F-CA20-41BA-9B40-B98E67B87625}"/>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010;p79">
              <a:extLst>
                <a:ext uri="{FF2B5EF4-FFF2-40B4-BE49-F238E27FC236}">
                  <a16:creationId xmlns:a16="http://schemas.microsoft.com/office/drawing/2014/main" id="{DE276953-7811-4299-A93C-96E5F6340F42}"/>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011;p79">
              <a:extLst>
                <a:ext uri="{FF2B5EF4-FFF2-40B4-BE49-F238E27FC236}">
                  <a16:creationId xmlns:a16="http://schemas.microsoft.com/office/drawing/2014/main" id="{7AEA0568-0C24-4681-9005-8330D792619A}"/>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012;p79">
              <a:extLst>
                <a:ext uri="{FF2B5EF4-FFF2-40B4-BE49-F238E27FC236}">
                  <a16:creationId xmlns:a16="http://schemas.microsoft.com/office/drawing/2014/main" id="{2B2C86DA-7085-49F9-A6B6-76B25B822968}"/>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013;p79">
              <a:extLst>
                <a:ext uri="{FF2B5EF4-FFF2-40B4-BE49-F238E27FC236}">
                  <a16:creationId xmlns:a16="http://schemas.microsoft.com/office/drawing/2014/main" id="{B2B6070A-DF13-41C7-8C4E-ABDAD81A11D0}"/>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014;p79">
              <a:extLst>
                <a:ext uri="{FF2B5EF4-FFF2-40B4-BE49-F238E27FC236}">
                  <a16:creationId xmlns:a16="http://schemas.microsoft.com/office/drawing/2014/main" id="{2ED0A1AF-9388-4927-A5C3-D8855591D3B9}"/>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015;p79">
              <a:extLst>
                <a:ext uri="{FF2B5EF4-FFF2-40B4-BE49-F238E27FC236}">
                  <a16:creationId xmlns:a16="http://schemas.microsoft.com/office/drawing/2014/main" id="{85C20F21-9F49-4143-859B-704181846E8F}"/>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016;p79">
              <a:extLst>
                <a:ext uri="{FF2B5EF4-FFF2-40B4-BE49-F238E27FC236}">
                  <a16:creationId xmlns:a16="http://schemas.microsoft.com/office/drawing/2014/main" id="{532F4B15-56F7-4DB3-9723-F09ABED11978}"/>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017;p79">
              <a:extLst>
                <a:ext uri="{FF2B5EF4-FFF2-40B4-BE49-F238E27FC236}">
                  <a16:creationId xmlns:a16="http://schemas.microsoft.com/office/drawing/2014/main" id="{1340C035-AE91-4906-AD03-072692E67C8B}"/>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018;p79">
              <a:extLst>
                <a:ext uri="{FF2B5EF4-FFF2-40B4-BE49-F238E27FC236}">
                  <a16:creationId xmlns:a16="http://schemas.microsoft.com/office/drawing/2014/main" id="{3588ECC5-68F4-476B-A91C-6144E5676349}"/>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019;p79">
              <a:extLst>
                <a:ext uri="{FF2B5EF4-FFF2-40B4-BE49-F238E27FC236}">
                  <a16:creationId xmlns:a16="http://schemas.microsoft.com/office/drawing/2014/main" id="{0C4D28CB-8A0C-4C92-8D32-51D65BD76392}"/>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020;p79">
              <a:extLst>
                <a:ext uri="{FF2B5EF4-FFF2-40B4-BE49-F238E27FC236}">
                  <a16:creationId xmlns:a16="http://schemas.microsoft.com/office/drawing/2014/main" id="{79FB25AD-14BC-4750-9C9A-EDBE649496D2}"/>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021;p79">
              <a:extLst>
                <a:ext uri="{FF2B5EF4-FFF2-40B4-BE49-F238E27FC236}">
                  <a16:creationId xmlns:a16="http://schemas.microsoft.com/office/drawing/2014/main" id="{2E4505CF-6027-475F-8EA4-6E098E0EBDFC}"/>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022;p79">
              <a:extLst>
                <a:ext uri="{FF2B5EF4-FFF2-40B4-BE49-F238E27FC236}">
                  <a16:creationId xmlns:a16="http://schemas.microsoft.com/office/drawing/2014/main" id="{CAD84429-6436-40BE-8A97-E0EA333BDDB5}"/>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023;p79">
              <a:extLst>
                <a:ext uri="{FF2B5EF4-FFF2-40B4-BE49-F238E27FC236}">
                  <a16:creationId xmlns:a16="http://schemas.microsoft.com/office/drawing/2014/main" id="{C59B1CB0-AF05-4837-BCCB-385B25124F7D}"/>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024;p79">
              <a:extLst>
                <a:ext uri="{FF2B5EF4-FFF2-40B4-BE49-F238E27FC236}">
                  <a16:creationId xmlns:a16="http://schemas.microsoft.com/office/drawing/2014/main" id="{C8840F33-BA9F-49B1-A24F-0B8C269A3A40}"/>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025;p79">
              <a:extLst>
                <a:ext uri="{FF2B5EF4-FFF2-40B4-BE49-F238E27FC236}">
                  <a16:creationId xmlns:a16="http://schemas.microsoft.com/office/drawing/2014/main" id="{671C4866-2AA8-44E2-A774-784E0AB130DF}"/>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026;p79">
              <a:extLst>
                <a:ext uri="{FF2B5EF4-FFF2-40B4-BE49-F238E27FC236}">
                  <a16:creationId xmlns:a16="http://schemas.microsoft.com/office/drawing/2014/main" id="{249A0AC7-CBD0-4191-8976-627E8EEC4075}"/>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027;p79">
              <a:extLst>
                <a:ext uri="{FF2B5EF4-FFF2-40B4-BE49-F238E27FC236}">
                  <a16:creationId xmlns:a16="http://schemas.microsoft.com/office/drawing/2014/main" id="{4F099F6F-F2D0-40A9-AC6F-62E3EB10D064}"/>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2028;p79">
              <a:extLst>
                <a:ext uri="{FF2B5EF4-FFF2-40B4-BE49-F238E27FC236}">
                  <a16:creationId xmlns:a16="http://schemas.microsoft.com/office/drawing/2014/main" id="{5341C2D8-E894-4869-A11E-4AE384FC6053}"/>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Rectángulo 329">
            <a:extLst>
              <a:ext uri="{FF2B5EF4-FFF2-40B4-BE49-F238E27FC236}">
                <a16:creationId xmlns:a16="http://schemas.microsoft.com/office/drawing/2014/main" id="{C5A55F4A-83E5-40B4-A469-FFF6C5FFA97C}"/>
              </a:ext>
            </a:extLst>
          </p:cNvPr>
          <p:cNvSpPr/>
          <p:nvPr/>
        </p:nvSpPr>
        <p:spPr>
          <a:xfrm>
            <a:off x="1087017" y="2433449"/>
            <a:ext cx="2984117" cy="1205458"/>
          </a:xfrm>
          <a:prstGeom prst="rect">
            <a:avLst/>
          </a:prstGeom>
        </p:spPr>
        <p:txBody>
          <a:bodyPr wrap="square">
            <a:spAutoFit/>
          </a:bodyPr>
          <a:lstStyle/>
          <a:p>
            <a:pPr marL="342900" indent="-342900" algn="ctr">
              <a:spcAft>
                <a:spcPts val="975"/>
              </a:spcAft>
              <a:buAutoNum type="arabicPeriod"/>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(Minga Guazú) Mega Plástico</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8 empleos </a:t>
            </a:r>
          </a:p>
        </p:txBody>
      </p:sp>
      <p:sp>
        <p:nvSpPr>
          <p:cNvPr id="433" name="CuadroTexto 432">
            <a:extLst>
              <a:ext uri="{FF2B5EF4-FFF2-40B4-BE49-F238E27FC236}">
                <a16:creationId xmlns:a16="http://schemas.microsoft.com/office/drawing/2014/main" id="{EDA82A21-0BF0-4E7D-90FF-10DEF360AB47}"/>
              </a:ext>
            </a:extLst>
          </p:cNvPr>
          <p:cNvSpPr txBox="1"/>
          <p:nvPr/>
        </p:nvSpPr>
        <p:spPr>
          <a:xfrm>
            <a:off x="1307186" y="1238372"/>
            <a:ext cx="9877977" cy="379670"/>
          </a:xfrm>
          <a:prstGeom prst="rect">
            <a:avLst/>
          </a:prstGeom>
          <a:noFill/>
        </p:spPr>
        <p:txBody>
          <a:bodyPr wrap="square">
            <a:spAutoFit/>
          </a:bodyPr>
          <a:lstStyle/>
          <a:p>
            <a:pPr lvl="0" algn="ctr">
              <a:spcBef>
                <a:spcPts val="500"/>
              </a:spcBef>
              <a:spcAft>
                <a:spcPts val="1000"/>
              </a:spcAft>
            </a:pPr>
            <a:r>
              <a:rPr lang="es-PY" b="1" dirty="0">
                <a:solidFill>
                  <a:schemeClr val="accent5">
                    <a:lumMod val="50000"/>
                  </a:schemeClr>
                </a:solidFill>
              </a:rPr>
              <a:t>Proyectos aprobados 2021 – Bajo el régimen de maquila por el MIC</a:t>
            </a:r>
            <a:endParaRPr lang="en-US" b="1" dirty="0">
              <a:solidFill>
                <a:schemeClr val="accent5">
                  <a:lumMod val="50000"/>
                </a:schemeClr>
              </a:solidFill>
            </a:endParaRPr>
          </a:p>
        </p:txBody>
      </p:sp>
      <p:grpSp>
        <p:nvGrpSpPr>
          <p:cNvPr id="434" name="Google Shape;11998;p79">
            <a:extLst>
              <a:ext uri="{FF2B5EF4-FFF2-40B4-BE49-F238E27FC236}">
                <a16:creationId xmlns:a16="http://schemas.microsoft.com/office/drawing/2014/main" id="{23D9D1C1-C9B9-47EF-A23A-077E737B57DC}"/>
              </a:ext>
            </a:extLst>
          </p:cNvPr>
          <p:cNvGrpSpPr/>
          <p:nvPr/>
        </p:nvGrpSpPr>
        <p:grpSpPr>
          <a:xfrm>
            <a:off x="5575826" y="1861777"/>
            <a:ext cx="537995" cy="403017"/>
            <a:chOff x="7541469" y="3793455"/>
            <a:chExt cx="407897" cy="328985"/>
          </a:xfrm>
        </p:grpSpPr>
        <p:sp>
          <p:nvSpPr>
            <p:cNvPr id="435" name="Google Shape;11999;p79">
              <a:extLst>
                <a:ext uri="{FF2B5EF4-FFF2-40B4-BE49-F238E27FC236}">
                  <a16:creationId xmlns:a16="http://schemas.microsoft.com/office/drawing/2014/main" id="{7B435433-C8CD-4C47-B531-DABDA0ED7467}"/>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2000;p79">
              <a:extLst>
                <a:ext uri="{FF2B5EF4-FFF2-40B4-BE49-F238E27FC236}">
                  <a16:creationId xmlns:a16="http://schemas.microsoft.com/office/drawing/2014/main" id="{7684775F-204F-43C7-815F-C09A03AD35CD}"/>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2001;p79">
              <a:extLst>
                <a:ext uri="{FF2B5EF4-FFF2-40B4-BE49-F238E27FC236}">
                  <a16:creationId xmlns:a16="http://schemas.microsoft.com/office/drawing/2014/main" id="{804070A9-0963-4116-81CE-CB4552E72A9A}"/>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2002;p79">
              <a:extLst>
                <a:ext uri="{FF2B5EF4-FFF2-40B4-BE49-F238E27FC236}">
                  <a16:creationId xmlns:a16="http://schemas.microsoft.com/office/drawing/2014/main" id="{6319E6DE-FDA8-4EF9-8C12-C2CD1E2EE5DB}"/>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2003;p79">
              <a:extLst>
                <a:ext uri="{FF2B5EF4-FFF2-40B4-BE49-F238E27FC236}">
                  <a16:creationId xmlns:a16="http://schemas.microsoft.com/office/drawing/2014/main" id="{E0FF388F-1FB6-470D-8640-8CFC30DC5559}"/>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2004;p79">
              <a:extLst>
                <a:ext uri="{FF2B5EF4-FFF2-40B4-BE49-F238E27FC236}">
                  <a16:creationId xmlns:a16="http://schemas.microsoft.com/office/drawing/2014/main" id="{4FFBD443-95B1-4C5F-995D-5B7406FD9A28}"/>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2005;p79">
              <a:extLst>
                <a:ext uri="{FF2B5EF4-FFF2-40B4-BE49-F238E27FC236}">
                  <a16:creationId xmlns:a16="http://schemas.microsoft.com/office/drawing/2014/main" id="{CBD9906E-02C9-43AD-B733-C9FB25A8086A}"/>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2006;p79">
              <a:extLst>
                <a:ext uri="{FF2B5EF4-FFF2-40B4-BE49-F238E27FC236}">
                  <a16:creationId xmlns:a16="http://schemas.microsoft.com/office/drawing/2014/main" id="{CCB6709F-D505-48A8-A109-9E0412379A9C}"/>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2007;p79">
              <a:extLst>
                <a:ext uri="{FF2B5EF4-FFF2-40B4-BE49-F238E27FC236}">
                  <a16:creationId xmlns:a16="http://schemas.microsoft.com/office/drawing/2014/main" id="{DABF0D5F-916E-4DAB-A9AB-6C42E1D042AE}"/>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2008;p79">
              <a:extLst>
                <a:ext uri="{FF2B5EF4-FFF2-40B4-BE49-F238E27FC236}">
                  <a16:creationId xmlns:a16="http://schemas.microsoft.com/office/drawing/2014/main" id="{056EECFC-34ED-46F4-8C02-0E5D02BB87B4}"/>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2009;p79">
              <a:extLst>
                <a:ext uri="{FF2B5EF4-FFF2-40B4-BE49-F238E27FC236}">
                  <a16:creationId xmlns:a16="http://schemas.microsoft.com/office/drawing/2014/main" id="{597FE539-5283-4304-B98F-265176112E9C}"/>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2010;p79">
              <a:extLst>
                <a:ext uri="{FF2B5EF4-FFF2-40B4-BE49-F238E27FC236}">
                  <a16:creationId xmlns:a16="http://schemas.microsoft.com/office/drawing/2014/main" id="{4FC48985-ADE2-4240-B1B0-26216E49DAAB}"/>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2011;p79">
              <a:extLst>
                <a:ext uri="{FF2B5EF4-FFF2-40B4-BE49-F238E27FC236}">
                  <a16:creationId xmlns:a16="http://schemas.microsoft.com/office/drawing/2014/main" id="{E121ED6B-1ED8-4230-8FE1-85A65C3BE19F}"/>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2012;p79">
              <a:extLst>
                <a:ext uri="{FF2B5EF4-FFF2-40B4-BE49-F238E27FC236}">
                  <a16:creationId xmlns:a16="http://schemas.microsoft.com/office/drawing/2014/main" id="{A7C48DEA-26FF-45D9-935B-93D2BCF305B6}"/>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2013;p79">
              <a:extLst>
                <a:ext uri="{FF2B5EF4-FFF2-40B4-BE49-F238E27FC236}">
                  <a16:creationId xmlns:a16="http://schemas.microsoft.com/office/drawing/2014/main" id="{5C0C0DC3-F52F-48A9-9D75-C23A1DE0474F}"/>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2014;p79">
              <a:extLst>
                <a:ext uri="{FF2B5EF4-FFF2-40B4-BE49-F238E27FC236}">
                  <a16:creationId xmlns:a16="http://schemas.microsoft.com/office/drawing/2014/main" id="{55925732-AEBF-401B-A253-FD792465FE84}"/>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2015;p79">
              <a:extLst>
                <a:ext uri="{FF2B5EF4-FFF2-40B4-BE49-F238E27FC236}">
                  <a16:creationId xmlns:a16="http://schemas.microsoft.com/office/drawing/2014/main" id="{21DDCD80-F8C2-45EE-BB4F-9C75573A8190}"/>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2016;p79">
              <a:extLst>
                <a:ext uri="{FF2B5EF4-FFF2-40B4-BE49-F238E27FC236}">
                  <a16:creationId xmlns:a16="http://schemas.microsoft.com/office/drawing/2014/main" id="{0DD7E742-BCE0-4E85-8156-08B5C93A33B0}"/>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2017;p79">
              <a:extLst>
                <a:ext uri="{FF2B5EF4-FFF2-40B4-BE49-F238E27FC236}">
                  <a16:creationId xmlns:a16="http://schemas.microsoft.com/office/drawing/2014/main" id="{595DEDF2-0D8A-4B4D-9A74-F8109110EFB2}"/>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2018;p79">
              <a:extLst>
                <a:ext uri="{FF2B5EF4-FFF2-40B4-BE49-F238E27FC236}">
                  <a16:creationId xmlns:a16="http://schemas.microsoft.com/office/drawing/2014/main" id="{99BF4955-A938-451B-AAF8-789E10BCBD33}"/>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2019;p79">
              <a:extLst>
                <a:ext uri="{FF2B5EF4-FFF2-40B4-BE49-F238E27FC236}">
                  <a16:creationId xmlns:a16="http://schemas.microsoft.com/office/drawing/2014/main" id="{7DFB5182-F351-4335-975A-C0B699A83C5F}"/>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2020;p79">
              <a:extLst>
                <a:ext uri="{FF2B5EF4-FFF2-40B4-BE49-F238E27FC236}">
                  <a16:creationId xmlns:a16="http://schemas.microsoft.com/office/drawing/2014/main" id="{13CD00BD-8666-47F2-A016-B174D4FEC095}"/>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2021;p79">
              <a:extLst>
                <a:ext uri="{FF2B5EF4-FFF2-40B4-BE49-F238E27FC236}">
                  <a16:creationId xmlns:a16="http://schemas.microsoft.com/office/drawing/2014/main" id="{94139819-A000-4A8E-A84D-9EA92E52B1DF}"/>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2022;p79">
              <a:extLst>
                <a:ext uri="{FF2B5EF4-FFF2-40B4-BE49-F238E27FC236}">
                  <a16:creationId xmlns:a16="http://schemas.microsoft.com/office/drawing/2014/main" id="{4897BE5C-833A-4247-B08C-9EC84C371CF8}"/>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2023;p79">
              <a:extLst>
                <a:ext uri="{FF2B5EF4-FFF2-40B4-BE49-F238E27FC236}">
                  <a16:creationId xmlns:a16="http://schemas.microsoft.com/office/drawing/2014/main" id="{D43C9642-5851-4061-AABC-1823BF7A7850}"/>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2024;p79">
              <a:extLst>
                <a:ext uri="{FF2B5EF4-FFF2-40B4-BE49-F238E27FC236}">
                  <a16:creationId xmlns:a16="http://schemas.microsoft.com/office/drawing/2014/main" id="{3DCF8BF0-D117-4511-8AC4-1CB205EB50D4}"/>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2025;p79">
              <a:extLst>
                <a:ext uri="{FF2B5EF4-FFF2-40B4-BE49-F238E27FC236}">
                  <a16:creationId xmlns:a16="http://schemas.microsoft.com/office/drawing/2014/main" id="{5B489080-6431-4B82-8B53-795081D060CD}"/>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2026;p79">
              <a:extLst>
                <a:ext uri="{FF2B5EF4-FFF2-40B4-BE49-F238E27FC236}">
                  <a16:creationId xmlns:a16="http://schemas.microsoft.com/office/drawing/2014/main" id="{9076EFC3-EC24-472D-A8C7-57F252BF433D}"/>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2027;p79">
              <a:extLst>
                <a:ext uri="{FF2B5EF4-FFF2-40B4-BE49-F238E27FC236}">
                  <a16:creationId xmlns:a16="http://schemas.microsoft.com/office/drawing/2014/main" id="{93D09455-D314-4AEC-BD21-3EFC0A01AD03}"/>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2028;p79">
              <a:extLst>
                <a:ext uri="{FF2B5EF4-FFF2-40B4-BE49-F238E27FC236}">
                  <a16:creationId xmlns:a16="http://schemas.microsoft.com/office/drawing/2014/main" id="{5107ADF5-7E09-41DF-A425-EADA912A3A52}"/>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Rectángulo 464">
            <a:extLst>
              <a:ext uri="{FF2B5EF4-FFF2-40B4-BE49-F238E27FC236}">
                <a16:creationId xmlns:a16="http://schemas.microsoft.com/office/drawing/2014/main" id="{73028386-6DFB-4004-91A1-9E4EEE890F84}"/>
              </a:ext>
            </a:extLst>
          </p:cNvPr>
          <p:cNvSpPr/>
          <p:nvPr/>
        </p:nvSpPr>
        <p:spPr>
          <a:xfrm>
            <a:off x="4552317" y="2424982"/>
            <a:ext cx="2984117" cy="959237"/>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2. (Alto Paraná) PWR PJ S.A.</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16 empleos</a:t>
            </a:r>
          </a:p>
        </p:txBody>
      </p:sp>
      <p:grpSp>
        <p:nvGrpSpPr>
          <p:cNvPr id="466" name="Google Shape;11998;p79">
            <a:extLst>
              <a:ext uri="{FF2B5EF4-FFF2-40B4-BE49-F238E27FC236}">
                <a16:creationId xmlns:a16="http://schemas.microsoft.com/office/drawing/2014/main" id="{39E7EDD7-5409-42B5-BCF0-F4114A5C6B95}"/>
              </a:ext>
            </a:extLst>
          </p:cNvPr>
          <p:cNvGrpSpPr/>
          <p:nvPr/>
        </p:nvGrpSpPr>
        <p:grpSpPr>
          <a:xfrm>
            <a:off x="8924205" y="1897260"/>
            <a:ext cx="537995" cy="403017"/>
            <a:chOff x="7541469" y="3793455"/>
            <a:chExt cx="407897" cy="328985"/>
          </a:xfrm>
        </p:grpSpPr>
        <p:sp>
          <p:nvSpPr>
            <p:cNvPr id="467" name="Google Shape;11999;p79">
              <a:extLst>
                <a:ext uri="{FF2B5EF4-FFF2-40B4-BE49-F238E27FC236}">
                  <a16:creationId xmlns:a16="http://schemas.microsoft.com/office/drawing/2014/main" id="{2BE3ED61-23B9-4E81-A63D-801A1E7DE05F}"/>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2000;p79">
              <a:extLst>
                <a:ext uri="{FF2B5EF4-FFF2-40B4-BE49-F238E27FC236}">
                  <a16:creationId xmlns:a16="http://schemas.microsoft.com/office/drawing/2014/main" id="{F91C42FD-D4BA-4AE7-A4E0-CC46A331CDE9}"/>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2001;p79">
              <a:extLst>
                <a:ext uri="{FF2B5EF4-FFF2-40B4-BE49-F238E27FC236}">
                  <a16:creationId xmlns:a16="http://schemas.microsoft.com/office/drawing/2014/main" id="{911423D6-B1D0-471B-BEE4-338DE608E1A2}"/>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2002;p79">
              <a:extLst>
                <a:ext uri="{FF2B5EF4-FFF2-40B4-BE49-F238E27FC236}">
                  <a16:creationId xmlns:a16="http://schemas.microsoft.com/office/drawing/2014/main" id="{ED3A342A-DA0A-4C3F-BA3B-DB8326431326}"/>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2003;p79">
              <a:extLst>
                <a:ext uri="{FF2B5EF4-FFF2-40B4-BE49-F238E27FC236}">
                  <a16:creationId xmlns:a16="http://schemas.microsoft.com/office/drawing/2014/main" id="{CA585BF6-3C09-4886-81A3-8857BFB28E4F}"/>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2004;p79">
              <a:extLst>
                <a:ext uri="{FF2B5EF4-FFF2-40B4-BE49-F238E27FC236}">
                  <a16:creationId xmlns:a16="http://schemas.microsoft.com/office/drawing/2014/main" id="{6F2B4EE1-4565-4596-99A4-FDACC552042A}"/>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2005;p79">
              <a:extLst>
                <a:ext uri="{FF2B5EF4-FFF2-40B4-BE49-F238E27FC236}">
                  <a16:creationId xmlns:a16="http://schemas.microsoft.com/office/drawing/2014/main" id="{50CE262C-B6C1-4EB5-BC7C-A44D80F3DF96}"/>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2006;p79">
              <a:extLst>
                <a:ext uri="{FF2B5EF4-FFF2-40B4-BE49-F238E27FC236}">
                  <a16:creationId xmlns:a16="http://schemas.microsoft.com/office/drawing/2014/main" id="{FA7095B4-0BED-4729-965D-EFBC51D50E0D}"/>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2007;p79">
              <a:extLst>
                <a:ext uri="{FF2B5EF4-FFF2-40B4-BE49-F238E27FC236}">
                  <a16:creationId xmlns:a16="http://schemas.microsoft.com/office/drawing/2014/main" id="{EF2CFB1E-0073-45F2-AD94-433E1D9F3FF0}"/>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2008;p79">
              <a:extLst>
                <a:ext uri="{FF2B5EF4-FFF2-40B4-BE49-F238E27FC236}">
                  <a16:creationId xmlns:a16="http://schemas.microsoft.com/office/drawing/2014/main" id="{C3EB11FC-701D-459E-B011-53B9A89F7C83}"/>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2009;p79">
              <a:extLst>
                <a:ext uri="{FF2B5EF4-FFF2-40B4-BE49-F238E27FC236}">
                  <a16:creationId xmlns:a16="http://schemas.microsoft.com/office/drawing/2014/main" id="{72AA6DCB-9936-4961-9558-71F82041763F}"/>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2010;p79">
              <a:extLst>
                <a:ext uri="{FF2B5EF4-FFF2-40B4-BE49-F238E27FC236}">
                  <a16:creationId xmlns:a16="http://schemas.microsoft.com/office/drawing/2014/main" id="{FFD6FD5D-9067-4AFE-8347-5DF22A293BAC}"/>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2011;p79">
              <a:extLst>
                <a:ext uri="{FF2B5EF4-FFF2-40B4-BE49-F238E27FC236}">
                  <a16:creationId xmlns:a16="http://schemas.microsoft.com/office/drawing/2014/main" id="{B4426E9C-C9AD-47D2-BD77-537A034EB40F}"/>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2012;p79">
              <a:extLst>
                <a:ext uri="{FF2B5EF4-FFF2-40B4-BE49-F238E27FC236}">
                  <a16:creationId xmlns:a16="http://schemas.microsoft.com/office/drawing/2014/main" id="{248009C7-CDD1-43E3-9B0B-FBB4B844C0AC}"/>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2013;p79">
              <a:extLst>
                <a:ext uri="{FF2B5EF4-FFF2-40B4-BE49-F238E27FC236}">
                  <a16:creationId xmlns:a16="http://schemas.microsoft.com/office/drawing/2014/main" id="{94986D18-C36A-4ED1-806C-47AB9C447802}"/>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2014;p79">
              <a:extLst>
                <a:ext uri="{FF2B5EF4-FFF2-40B4-BE49-F238E27FC236}">
                  <a16:creationId xmlns:a16="http://schemas.microsoft.com/office/drawing/2014/main" id="{E2CED8D7-BF4F-40E4-AE0C-45A960A2EC6A}"/>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2015;p79">
              <a:extLst>
                <a:ext uri="{FF2B5EF4-FFF2-40B4-BE49-F238E27FC236}">
                  <a16:creationId xmlns:a16="http://schemas.microsoft.com/office/drawing/2014/main" id="{9DFA7B96-46ED-4576-A349-BA5E94E22EA6}"/>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2016;p79">
              <a:extLst>
                <a:ext uri="{FF2B5EF4-FFF2-40B4-BE49-F238E27FC236}">
                  <a16:creationId xmlns:a16="http://schemas.microsoft.com/office/drawing/2014/main" id="{106BF814-71EE-484C-82D4-009AE48E5AD5}"/>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2017;p79">
              <a:extLst>
                <a:ext uri="{FF2B5EF4-FFF2-40B4-BE49-F238E27FC236}">
                  <a16:creationId xmlns:a16="http://schemas.microsoft.com/office/drawing/2014/main" id="{80D21812-AB7C-40CE-8791-12CA1C7EE354}"/>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2018;p79">
              <a:extLst>
                <a:ext uri="{FF2B5EF4-FFF2-40B4-BE49-F238E27FC236}">
                  <a16:creationId xmlns:a16="http://schemas.microsoft.com/office/drawing/2014/main" id="{39A86BA7-888C-417E-A408-92F42F4BCF42}"/>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2019;p79">
              <a:extLst>
                <a:ext uri="{FF2B5EF4-FFF2-40B4-BE49-F238E27FC236}">
                  <a16:creationId xmlns:a16="http://schemas.microsoft.com/office/drawing/2014/main" id="{EC958599-49D4-4C4C-B99C-C7454742586D}"/>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2020;p79">
              <a:extLst>
                <a:ext uri="{FF2B5EF4-FFF2-40B4-BE49-F238E27FC236}">
                  <a16:creationId xmlns:a16="http://schemas.microsoft.com/office/drawing/2014/main" id="{95D45200-23B1-44C6-AF46-3ECB1C867292}"/>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2021;p79">
              <a:extLst>
                <a:ext uri="{FF2B5EF4-FFF2-40B4-BE49-F238E27FC236}">
                  <a16:creationId xmlns:a16="http://schemas.microsoft.com/office/drawing/2014/main" id="{79FCB1CA-4BC6-4694-AF3E-C952D1802907}"/>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2022;p79">
              <a:extLst>
                <a:ext uri="{FF2B5EF4-FFF2-40B4-BE49-F238E27FC236}">
                  <a16:creationId xmlns:a16="http://schemas.microsoft.com/office/drawing/2014/main" id="{38D86C3E-EE33-4293-A26A-26FE7EC2102F}"/>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2023;p79">
              <a:extLst>
                <a:ext uri="{FF2B5EF4-FFF2-40B4-BE49-F238E27FC236}">
                  <a16:creationId xmlns:a16="http://schemas.microsoft.com/office/drawing/2014/main" id="{AE8225E9-0C08-4F3E-85A7-C5735C88EC6D}"/>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2024;p79">
              <a:extLst>
                <a:ext uri="{FF2B5EF4-FFF2-40B4-BE49-F238E27FC236}">
                  <a16:creationId xmlns:a16="http://schemas.microsoft.com/office/drawing/2014/main" id="{AD4E86B7-6161-4478-9701-434D22A6C6F9}"/>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2025;p79">
              <a:extLst>
                <a:ext uri="{FF2B5EF4-FFF2-40B4-BE49-F238E27FC236}">
                  <a16:creationId xmlns:a16="http://schemas.microsoft.com/office/drawing/2014/main" id="{0EC37003-251C-49A7-AD80-E2A3EE20BE51}"/>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2026;p79">
              <a:extLst>
                <a:ext uri="{FF2B5EF4-FFF2-40B4-BE49-F238E27FC236}">
                  <a16:creationId xmlns:a16="http://schemas.microsoft.com/office/drawing/2014/main" id="{45D40D01-7B98-4027-B827-664D39687206}"/>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2027;p79">
              <a:extLst>
                <a:ext uri="{FF2B5EF4-FFF2-40B4-BE49-F238E27FC236}">
                  <a16:creationId xmlns:a16="http://schemas.microsoft.com/office/drawing/2014/main" id="{1219FD00-4103-4A98-BC3E-FAE65245FD8C}"/>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2028;p79">
              <a:extLst>
                <a:ext uri="{FF2B5EF4-FFF2-40B4-BE49-F238E27FC236}">
                  <a16:creationId xmlns:a16="http://schemas.microsoft.com/office/drawing/2014/main" id="{FAF90446-E930-4138-B5FA-665665229D1C}"/>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Rectángulo 496">
            <a:extLst>
              <a:ext uri="{FF2B5EF4-FFF2-40B4-BE49-F238E27FC236}">
                <a16:creationId xmlns:a16="http://schemas.microsoft.com/office/drawing/2014/main" id="{85B19DEF-CDDB-4B8E-A1E4-A76C1519B9E7}"/>
              </a:ext>
            </a:extLst>
          </p:cNvPr>
          <p:cNvSpPr/>
          <p:nvPr/>
        </p:nvSpPr>
        <p:spPr>
          <a:xfrm>
            <a:off x="7723466" y="2448893"/>
            <a:ext cx="2984117" cy="1205458"/>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3. (Alto Paraná) Mauricio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Galeguillos</a:t>
            </a:r>
            <a:endPar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16 empleos </a:t>
            </a:r>
          </a:p>
        </p:txBody>
      </p:sp>
      <p:grpSp>
        <p:nvGrpSpPr>
          <p:cNvPr id="113" name="Google Shape;11998;p79">
            <a:extLst>
              <a:ext uri="{FF2B5EF4-FFF2-40B4-BE49-F238E27FC236}">
                <a16:creationId xmlns:a16="http://schemas.microsoft.com/office/drawing/2014/main" id="{013465B1-C03B-4C7F-BF2E-8E11062ACE60}"/>
              </a:ext>
            </a:extLst>
          </p:cNvPr>
          <p:cNvGrpSpPr/>
          <p:nvPr/>
        </p:nvGrpSpPr>
        <p:grpSpPr>
          <a:xfrm>
            <a:off x="2227447" y="4185275"/>
            <a:ext cx="537995" cy="403017"/>
            <a:chOff x="7541469" y="3793455"/>
            <a:chExt cx="407897" cy="328985"/>
          </a:xfrm>
        </p:grpSpPr>
        <p:sp>
          <p:nvSpPr>
            <p:cNvPr id="114" name="Google Shape;11999;p79">
              <a:extLst>
                <a:ext uri="{FF2B5EF4-FFF2-40B4-BE49-F238E27FC236}">
                  <a16:creationId xmlns:a16="http://schemas.microsoft.com/office/drawing/2014/main" id="{B131F2BF-4841-4360-9B49-78940E9A353C}"/>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000;p79">
              <a:extLst>
                <a:ext uri="{FF2B5EF4-FFF2-40B4-BE49-F238E27FC236}">
                  <a16:creationId xmlns:a16="http://schemas.microsoft.com/office/drawing/2014/main" id="{76FAA73E-AA23-4E55-A5FD-264D99A5F83E}"/>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001;p79">
              <a:extLst>
                <a:ext uri="{FF2B5EF4-FFF2-40B4-BE49-F238E27FC236}">
                  <a16:creationId xmlns:a16="http://schemas.microsoft.com/office/drawing/2014/main" id="{3436A8E7-7DBE-4F6A-8D7C-67D64E7EE66F}"/>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002;p79">
              <a:extLst>
                <a:ext uri="{FF2B5EF4-FFF2-40B4-BE49-F238E27FC236}">
                  <a16:creationId xmlns:a16="http://schemas.microsoft.com/office/drawing/2014/main" id="{3F54D021-D376-4084-B777-F84C7D0BA10F}"/>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003;p79">
              <a:extLst>
                <a:ext uri="{FF2B5EF4-FFF2-40B4-BE49-F238E27FC236}">
                  <a16:creationId xmlns:a16="http://schemas.microsoft.com/office/drawing/2014/main" id="{3CDA6D14-40A1-45F2-A9F8-87CD4917EAD3}"/>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004;p79">
              <a:extLst>
                <a:ext uri="{FF2B5EF4-FFF2-40B4-BE49-F238E27FC236}">
                  <a16:creationId xmlns:a16="http://schemas.microsoft.com/office/drawing/2014/main" id="{24AADE43-B60B-4A7A-A8DA-8D6EA2BB9C10}"/>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05;p79">
              <a:extLst>
                <a:ext uri="{FF2B5EF4-FFF2-40B4-BE49-F238E27FC236}">
                  <a16:creationId xmlns:a16="http://schemas.microsoft.com/office/drawing/2014/main" id="{A4F3264D-59BC-4E7C-81BA-B5FB6B0C06CD}"/>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006;p79">
              <a:extLst>
                <a:ext uri="{FF2B5EF4-FFF2-40B4-BE49-F238E27FC236}">
                  <a16:creationId xmlns:a16="http://schemas.microsoft.com/office/drawing/2014/main" id="{DEB01385-5C5B-45BE-BDDD-9B14390E1B7A}"/>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007;p79">
              <a:extLst>
                <a:ext uri="{FF2B5EF4-FFF2-40B4-BE49-F238E27FC236}">
                  <a16:creationId xmlns:a16="http://schemas.microsoft.com/office/drawing/2014/main" id="{6A450D6D-6C37-45CA-90AE-A4C4A261E5C5}"/>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008;p79">
              <a:extLst>
                <a:ext uri="{FF2B5EF4-FFF2-40B4-BE49-F238E27FC236}">
                  <a16:creationId xmlns:a16="http://schemas.microsoft.com/office/drawing/2014/main" id="{60A85FDA-27B4-400F-9D36-5B81E8977882}"/>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009;p79">
              <a:extLst>
                <a:ext uri="{FF2B5EF4-FFF2-40B4-BE49-F238E27FC236}">
                  <a16:creationId xmlns:a16="http://schemas.microsoft.com/office/drawing/2014/main" id="{4B769958-B0C4-4EA4-B942-EDE7D035DF03}"/>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010;p79">
              <a:extLst>
                <a:ext uri="{FF2B5EF4-FFF2-40B4-BE49-F238E27FC236}">
                  <a16:creationId xmlns:a16="http://schemas.microsoft.com/office/drawing/2014/main" id="{10214549-AFDD-4641-804E-0AA64294EA4C}"/>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011;p79">
              <a:extLst>
                <a:ext uri="{FF2B5EF4-FFF2-40B4-BE49-F238E27FC236}">
                  <a16:creationId xmlns:a16="http://schemas.microsoft.com/office/drawing/2014/main" id="{FD5BB741-A552-4CED-83EE-CA08429596F1}"/>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012;p79">
              <a:extLst>
                <a:ext uri="{FF2B5EF4-FFF2-40B4-BE49-F238E27FC236}">
                  <a16:creationId xmlns:a16="http://schemas.microsoft.com/office/drawing/2014/main" id="{5E405AB6-187C-4B5D-867A-B3115C6AC2FC}"/>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013;p79">
              <a:extLst>
                <a:ext uri="{FF2B5EF4-FFF2-40B4-BE49-F238E27FC236}">
                  <a16:creationId xmlns:a16="http://schemas.microsoft.com/office/drawing/2014/main" id="{3D3373B7-4FA2-4119-88EE-EE635E14BD49}"/>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014;p79">
              <a:extLst>
                <a:ext uri="{FF2B5EF4-FFF2-40B4-BE49-F238E27FC236}">
                  <a16:creationId xmlns:a16="http://schemas.microsoft.com/office/drawing/2014/main" id="{5A695962-4DC9-4EE8-81E2-BAB0029E60F3}"/>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015;p79">
              <a:extLst>
                <a:ext uri="{FF2B5EF4-FFF2-40B4-BE49-F238E27FC236}">
                  <a16:creationId xmlns:a16="http://schemas.microsoft.com/office/drawing/2014/main" id="{C1AB5BC6-6966-419E-966C-A4B1CB3DF6E5}"/>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016;p79">
              <a:extLst>
                <a:ext uri="{FF2B5EF4-FFF2-40B4-BE49-F238E27FC236}">
                  <a16:creationId xmlns:a16="http://schemas.microsoft.com/office/drawing/2014/main" id="{CF943FBC-F1EC-461C-B5EA-E0512788293D}"/>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017;p79">
              <a:extLst>
                <a:ext uri="{FF2B5EF4-FFF2-40B4-BE49-F238E27FC236}">
                  <a16:creationId xmlns:a16="http://schemas.microsoft.com/office/drawing/2014/main" id="{7F6D61A1-6BE9-41E4-88D2-270FB30671D3}"/>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018;p79">
              <a:extLst>
                <a:ext uri="{FF2B5EF4-FFF2-40B4-BE49-F238E27FC236}">
                  <a16:creationId xmlns:a16="http://schemas.microsoft.com/office/drawing/2014/main" id="{7972DFCB-9167-4B25-8DBC-A32B4BD0F4E2}"/>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019;p79">
              <a:extLst>
                <a:ext uri="{FF2B5EF4-FFF2-40B4-BE49-F238E27FC236}">
                  <a16:creationId xmlns:a16="http://schemas.microsoft.com/office/drawing/2014/main" id="{B53BCAC5-2304-4CD7-A052-343302509226}"/>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020;p79">
              <a:extLst>
                <a:ext uri="{FF2B5EF4-FFF2-40B4-BE49-F238E27FC236}">
                  <a16:creationId xmlns:a16="http://schemas.microsoft.com/office/drawing/2014/main" id="{E2BBDD24-27B4-41C5-8CD4-89DC6B6E3C5E}"/>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021;p79">
              <a:extLst>
                <a:ext uri="{FF2B5EF4-FFF2-40B4-BE49-F238E27FC236}">
                  <a16:creationId xmlns:a16="http://schemas.microsoft.com/office/drawing/2014/main" id="{5771781F-18E1-42D0-9F3A-718ACAF2C699}"/>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022;p79">
              <a:extLst>
                <a:ext uri="{FF2B5EF4-FFF2-40B4-BE49-F238E27FC236}">
                  <a16:creationId xmlns:a16="http://schemas.microsoft.com/office/drawing/2014/main" id="{16442AD5-4063-4109-B7B2-3EA789CE1D20}"/>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023;p79">
              <a:extLst>
                <a:ext uri="{FF2B5EF4-FFF2-40B4-BE49-F238E27FC236}">
                  <a16:creationId xmlns:a16="http://schemas.microsoft.com/office/drawing/2014/main" id="{383095F4-73FC-414D-ACF5-B15C32BA68E6}"/>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024;p79">
              <a:extLst>
                <a:ext uri="{FF2B5EF4-FFF2-40B4-BE49-F238E27FC236}">
                  <a16:creationId xmlns:a16="http://schemas.microsoft.com/office/drawing/2014/main" id="{BB0E06E4-D1D3-4247-ACDA-441855EAC96C}"/>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025;p79">
              <a:extLst>
                <a:ext uri="{FF2B5EF4-FFF2-40B4-BE49-F238E27FC236}">
                  <a16:creationId xmlns:a16="http://schemas.microsoft.com/office/drawing/2014/main" id="{A5151218-F360-4D54-94A4-F046E2F274A5}"/>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026;p79">
              <a:extLst>
                <a:ext uri="{FF2B5EF4-FFF2-40B4-BE49-F238E27FC236}">
                  <a16:creationId xmlns:a16="http://schemas.microsoft.com/office/drawing/2014/main" id="{8D749F03-EE7D-4A3F-9806-EC9FB093A6C1}"/>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027;p79">
              <a:extLst>
                <a:ext uri="{FF2B5EF4-FFF2-40B4-BE49-F238E27FC236}">
                  <a16:creationId xmlns:a16="http://schemas.microsoft.com/office/drawing/2014/main" id="{DEEC2503-F23A-459B-B3B0-DB7C5ECCA3D1}"/>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028;p79">
              <a:extLst>
                <a:ext uri="{FF2B5EF4-FFF2-40B4-BE49-F238E27FC236}">
                  <a16:creationId xmlns:a16="http://schemas.microsoft.com/office/drawing/2014/main" id="{5324623C-8607-4736-B657-C661B497E8A7}"/>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Rectángulo 143">
            <a:extLst>
              <a:ext uri="{FF2B5EF4-FFF2-40B4-BE49-F238E27FC236}">
                <a16:creationId xmlns:a16="http://schemas.microsoft.com/office/drawing/2014/main" id="{FECF21D2-7D60-4A44-B760-605A923DB700}"/>
              </a:ext>
            </a:extLst>
          </p:cNvPr>
          <p:cNvSpPr/>
          <p:nvPr/>
        </p:nvSpPr>
        <p:spPr>
          <a:xfrm>
            <a:off x="1026708" y="4630872"/>
            <a:ext cx="2984117" cy="1205458"/>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4. (Alto Paraná) Paraguay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Packing</a:t>
            </a: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43 empleos</a:t>
            </a:r>
          </a:p>
        </p:txBody>
      </p:sp>
      <p:grpSp>
        <p:nvGrpSpPr>
          <p:cNvPr id="145" name="Google Shape;11998;p79">
            <a:extLst>
              <a:ext uri="{FF2B5EF4-FFF2-40B4-BE49-F238E27FC236}">
                <a16:creationId xmlns:a16="http://schemas.microsoft.com/office/drawing/2014/main" id="{02710E07-3CED-41EA-91BE-112F23A6FE26}"/>
              </a:ext>
            </a:extLst>
          </p:cNvPr>
          <p:cNvGrpSpPr/>
          <p:nvPr/>
        </p:nvGrpSpPr>
        <p:grpSpPr>
          <a:xfrm>
            <a:off x="5575826" y="4149792"/>
            <a:ext cx="537995" cy="403017"/>
            <a:chOff x="7541469" y="3793455"/>
            <a:chExt cx="407897" cy="328985"/>
          </a:xfrm>
        </p:grpSpPr>
        <p:sp>
          <p:nvSpPr>
            <p:cNvPr id="146" name="Google Shape;11999;p79">
              <a:extLst>
                <a:ext uri="{FF2B5EF4-FFF2-40B4-BE49-F238E27FC236}">
                  <a16:creationId xmlns:a16="http://schemas.microsoft.com/office/drawing/2014/main" id="{7FD380A0-F377-4587-9EE6-630148CE13E5}"/>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000;p79">
              <a:extLst>
                <a:ext uri="{FF2B5EF4-FFF2-40B4-BE49-F238E27FC236}">
                  <a16:creationId xmlns:a16="http://schemas.microsoft.com/office/drawing/2014/main" id="{67FC8B1A-E165-4473-88F5-6AFFDCFE7647}"/>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001;p79">
              <a:extLst>
                <a:ext uri="{FF2B5EF4-FFF2-40B4-BE49-F238E27FC236}">
                  <a16:creationId xmlns:a16="http://schemas.microsoft.com/office/drawing/2014/main" id="{A6079AC1-068C-4A58-94D1-61B6044AE040}"/>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002;p79">
              <a:extLst>
                <a:ext uri="{FF2B5EF4-FFF2-40B4-BE49-F238E27FC236}">
                  <a16:creationId xmlns:a16="http://schemas.microsoft.com/office/drawing/2014/main" id="{5E14C0B2-1BA6-4C87-A8E0-81550251C898}"/>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003;p79">
              <a:extLst>
                <a:ext uri="{FF2B5EF4-FFF2-40B4-BE49-F238E27FC236}">
                  <a16:creationId xmlns:a16="http://schemas.microsoft.com/office/drawing/2014/main" id="{A337FF7D-4DAC-43E4-8AC7-7C2D68194E02}"/>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004;p79">
              <a:extLst>
                <a:ext uri="{FF2B5EF4-FFF2-40B4-BE49-F238E27FC236}">
                  <a16:creationId xmlns:a16="http://schemas.microsoft.com/office/drawing/2014/main" id="{D3AE78DB-4D5C-4B5C-A321-18EDBC00768F}"/>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005;p79">
              <a:extLst>
                <a:ext uri="{FF2B5EF4-FFF2-40B4-BE49-F238E27FC236}">
                  <a16:creationId xmlns:a16="http://schemas.microsoft.com/office/drawing/2014/main" id="{F82DD43F-0AA6-48BA-864F-16660E6B2F06}"/>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006;p79">
              <a:extLst>
                <a:ext uri="{FF2B5EF4-FFF2-40B4-BE49-F238E27FC236}">
                  <a16:creationId xmlns:a16="http://schemas.microsoft.com/office/drawing/2014/main" id="{DB830BE9-6A67-47E6-B39C-C380881179E2}"/>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007;p79">
              <a:extLst>
                <a:ext uri="{FF2B5EF4-FFF2-40B4-BE49-F238E27FC236}">
                  <a16:creationId xmlns:a16="http://schemas.microsoft.com/office/drawing/2014/main" id="{38E622E7-9DAA-4C6F-9843-4A82C0AF1130}"/>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008;p79">
              <a:extLst>
                <a:ext uri="{FF2B5EF4-FFF2-40B4-BE49-F238E27FC236}">
                  <a16:creationId xmlns:a16="http://schemas.microsoft.com/office/drawing/2014/main" id="{F34397FC-898D-4075-8A3E-B8C8DF1D98DF}"/>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009;p79">
              <a:extLst>
                <a:ext uri="{FF2B5EF4-FFF2-40B4-BE49-F238E27FC236}">
                  <a16:creationId xmlns:a16="http://schemas.microsoft.com/office/drawing/2014/main" id="{FFFC6767-88DB-4CF1-983B-BCFA56B41129}"/>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010;p79">
              <a:extLst>
                <a:ext uri="{FF2B5EF4-FFF2-40B4-BE49-F238E27FC236}">
                  <a16:creationId xmlns:a16="http://schemas.microsoft.com/office/drawing/2014/main" id="{20FB2581-3806-4F8C-8485-43F9277ECA5B}"/>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011;p79">
              <a:extLst>
                <a:ext uri="{FF2B5EF4-FFF2-40B4-BE49-F238E27FC236}">
                  <a16:creationId xmlns:a16="http://schemas.microsoft.com/office/drawing/2014/main" id="{C9F618EA-E9FF-4BB5-BA5E-3AC804AEBF78}"/>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012;p79">
              <a:extLst>
                <a:ext uri="{FF2B5EF4-FFF2-40B4-BE49-F238E27FC236}">
                  <a16:creationId xmlns:a16="http://schemas.microsoft.com/office/drawing/2014/main" id="{21E06B28-A927-4A56-A5AA-F41AC03E63B6}"/>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013;p79">
              <a:extLst>
                <a:ext uri="{FF2B5EF4-FFF2-40B4-BE49-F238E27FC236}">
                  <a16:creationId xmlns:a16="http://schemas.microsoft.com/office/drawing/2014/main" id="{77D3BAF2-390E-4913-99C4-CC5FFC09C782}"/>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014;p79">
              <a:extLst>
                <a:ext uri="{FF2B5EF4-FFF2-40B4-BE49-F238E27FC236}">
                  <a16:creationId xmlns:a16="http://schemas.microsoft.com/office/drawing/2014/main" id="{93005F75-993B-4028-A8DF-DD75B79A83F6}"/>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015;p79">
              <a:extLst>
                <a:ext uri="{FF2B5EF4-FFF2-40B4-BE49-F238E27FC236}">
                  <a16:creationId xmlns:a16="http://schemas.microsoft.com/office/drawing/2014/main" id="{C67CA455-FF5B-4064-B18F-2A5138020EDD}"/>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016;p79">
              <a:extLst>
                <a:ext uri="{FF2B5EF4-FFF2-40B4-BE49-F238E27FC236}">
                  <a16:creationId xmlns:a16="http://schemas.microsoft.com/office/drawing/2014/main" id="{B03116A9-98E6-43BE-B6F2-309B49AE5AA1}"/>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017;p79">
              <a:extLst>
                <a:ext uri="{FF2B5EF4-FFF2-40B4-BE49-F238E27FC236}">
                  <a16:creationId xmlns:a16="http://schemas.microsoft.com/office/drawing/2014/main" id="{59B098D5-8C8B-4E8B-8C2E-6E2202808121}"/>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018;p79">
              <a:extLst>
                <a:ext uri="{FF2B5EF4-FFF2-40B4-BE49-F238E27FC236}">
                  <a16:creationId xmlns:a16="http://schemas.microsoft.com/office/drawing/2014/main" id="{67E75C71-F1D6-4D81-A21B-61AD42F86CE4}"/>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019;p79">
              <a:extLst>
                <a:ext uri="{FF2B5EF4-FFF2-40B4-BE49-F238E27FC236}">
                  <a16:creationId xmlns:a16="http://schemas.microsoft.com/office/drawing/2014/main" id="{7AF2B973-6685-4F2C-9C17-86E4D10CB512}"/>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020;p79">
              <a:extLst>
                <a:ext uri="{FF2B5EF4-FFF2-40B4-BE49-F238E27FC236}">
                  <a16:creationId xmlns:a16="http://schemas.microsoft.com/office/drawing/2014/main" id="{D496EA18-D883-47CB-95AC-2062FE8824D2}"/>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21;p79">
              <a:extLst>
                <a:ext uri="{FF2B5EF4-FFF2-40B4-BE49-F238E27FC236}">
                  <a16:creationId xmlns:a16="http://schemas.microsoft.com/office/drawing/2014/main" id="{9A2D756E-AE2C-447A-AB46-18B066C07011}"/>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22;p79">
              <a:extLst>
                <a:ext uri="{FF2B5EF4-FFF2-40B4-BE49-F238E27FC236}">
                  <a16:creationId xmlns:a16="http://schemas.microsoft.com/office/drawing/2014/main" id="{B350928C-93AB-4B01-8065-35976F5F7ED0}"/>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23;p79">
              <a:extLst>
                <a:ext uri="{FF2B5EF4-FFF2-40B4-BE49-F238E27FC236}">
                  <a16:creationId xmlns:a16="http://schemas.microsoft.com/office/drawing/2014/main" id="{DA3AE266-EA7E-469E-AA13-DB0993C4699E}"/>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4;p79">
              <a:extLst>
                <a:ext uri="{FF2B5EF4-FFF2-40B4-BE49-F238E27FC236}">
                  <a16:creationId xmlns:a16="http://schemas.microsoft.com/office/drawing/2014/main" id="{48427618-BE6A-45BB-BD2B-39958D024AE1}"/>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25;p79">
              <a:extLst>
                <a:ext uri="{FF2B5EF4-FFF2-40B4-BE49-F238E27FC236}">
                  <a16:creationId xmlns:a16="http://schemas.microsoft.com/office/drawing/2014/main" id="{2E110A46-3CF1-4608-B2C6-8E9AE25B8FEF}"/>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26;p79">
              <a:extLst>
                <a:ext uri="{FF2B5EF4-FFF2-40B4-BE49-F238E27FC236}">
                  <a16:creationId xmlns:a16="http://schemas.microsoft.com/office/drawing/2014/main" id="{F7232491-043A-46E2-A24A-D3317D9A73A5}"/>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27;p79">
              <a:extLst>
                <a:ext uri="{FF2B5EF4-FFF2-40B4-BE49-F238E27FC236}">
                  <a16:creationId xmlns:a16="http://schemas.microsoft.com/office/drawing/2014/main" id="{01917D20-F279-4CB4-AF31-2C6D533FDD03}"/>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28;p79">
              <a:extLst>
                <a:ext uri="{FF2B5EF4-FFF2-40B4-BE49-F238E27FC236}">
                  <a16:creationId xmlns:a16="http://schemas.microsoft.com/office/drawing/2014/main" id="{0B7B19FB-8E22-41E6-BAAE-FBAAD126E1C5}"/>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Rectángulo 175">
            <a:extLst>
              <a:ext uri="{FF2B5EF4-FFF2-40B4-BE49-F238E27FC236}">
                <a16:creationId xmlns:a16="http://schemas.microsoft.com/office/drawing/2014/main" id="{A544995E-C178-4F49-8778-077D0FF5AE99}"/>
              </a:ext>
            </a:extLst>
          </p:cNvPr>
          <p:cNvSpPr/>
          <p:nvPr/>
        </p:nvSpPr>
        <p:spPr>
          <a:xfrm>
            <a:off x="4517647" y="4686859"/>
            <a:ext cx="2984117" cy="959237"/>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5. (Villeta)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Tecnomil</a:t>
            </a: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27 empleos</a:t>
            </a:r>
          </a:p>
        </p:txBody>
      </p:sp>
      <p:grpSp>
        <p:nvGrpSpPr>
          <p:cNvPr id="177" name="Google Shape;11998;p79">
            <a:extLst>
              <a:ext uri="{FF2B5EF4-FFF2-40B4-BE49-F238E27FC236}">
                <a16:creationId xmlns:a16="http://schemas.microsoft.com/office/drawing/2014/main" id="{7A00EA32-ADD0-496C-A4E3-277221569557}"/>
              </a:ext>
            </a:extLst>
          </p:cNvPr>
          <p:cNvGrpSpPr/>
          <p:nvPr/>
        </p:nvGrpSpPr>
        <p:grpSpPr>
          <a:xfrm>
            <a:off x="8924205" y="4185275"/>
            <a:ext cx="537995" cy="403017"/>
            <a:chOff x="7541469" y="3793455"/>
            <a:chExt cx="407897" cy="328985"/>
          </a:xfrm>
        </p:grpSpPr>
        <p:sp>
          <p:nvSpPr>
            <p:cNvPr id="178" name="Google Shape;11999;p79">
              <a:extLst>
                <a:ext uri="{FF2B5EF4-FFF2-40B4-BE49-F238E27FC236}">
                  <a16:creationId xmlns:a16="http://schemas.microsoft.com/office/drawing/2014/main" id="{600AC202-5821-4F49-9E77-718165673E78}"/>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000;p79">
              <a:extLst>
                <a:ext uri="{FF2B5EF4-FFF2-40B4-BE49-F238E27FC236}">
                  <a16:creationId xmlns:a16="http://schemas.microsoft.com/office/drawing/2014/main" id="{936D9A1A-9548-4AF8-9221-DF1D07980814}"/>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001;p79">
              <a:extLst>
                <a:ext uri="{FF2B5EF4-FFF2-40B4-BE49-F238E27FC236}">
                  <a16:creationId xmlns:a16="http://schemas.microsoft.com/office/drawing/2014/main" id="{6BCA20E7-24B9-44ED-AF36-BB9AF511819E}"/>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002;p79">
              <a:extLst>
                <a:ext uri="{FF2B5EF4-FFF2-40B4-BE49-F238E27FC236}">
                  <a16:creationId xmlns:a16="http://schemas.microsoft.com/office/drawing/2014/main" id="{CE7E3AFB-6598-4DDD-9A4C-5826F3174067}"/>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003;p79">
              <a:extLst>
                <a:ext uri="{FF2B5EF4-FFF2-40B4-BE49-F238E27FC236}">
                  <a16:creationId xmlns:a16="http://schemas.microsoft.com/office/drawing/2014/main" id="{AF636E51-D88E-460B-93D3-656CC81DDCC4}"/>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004;p79">
              <a:extLst>
                <a:ext uri="{FF2B5EF4-FFF2-40B4-BE49-F238E27FC236}">
                  <a16:creationId xmlns:a16="http://schemas.microsoft.com/office/drawing/2014/main" id="{2EAF79C7-58C8-4A68-BE3E-709095E3E38D}"/>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005;p79">
              <a:extLst>
                <a:ext uri="{FF2B5EF4-FFF2-40B4-BE49-F238E27FC236}">
                  <a16:creationId xmlns:a16="http://schemas.microsoft.com/office/drawing/2014/main" id="{6BE82666-9A9B-4647-AD2B-5A2FEB86F0C7}"/>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006;p79">
              <a:extLst>
                <a:ext uri="{FF2B5EF4-FFF2-40B4-BE49-F238E27FC236}">
                  <a16:creationId xmlns:a16="http://schemas.microsoft.com/office/drawing/2014/main" id="{8336BAF0-CE95-4D4F-814D-56141A830F94}"/>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007;p79">
              <a:extLst>
                <a:ext uri="{FF2B5EF4-FFF2-40B4-BE49-F238E27FC236}">
                  <a16:creationId xmlns:a16="http://schemas.microsoft.com/office/drawing/2014/main" id="{BA08A36A-CA90-4ECD-ADEA-F256903F2B6A}"/>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008;p79">
              <a:extLst>
                <a:ext uri="{FF2B5EF4-FFF2-40B4-BE49-F238E27FC236}">
                  <a16:creationId xmlns:a16="http://schemas.microsoft.com/office/drawing/2014/main" id="{3AB45A58-392F-4FBE-98FE-7E1ED8AE37A8}"/>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009;p79">
              <a:extLst>
                <a:ext uri="{FF2B5EF4-FFF2-40B4-BE49-F238E27FC236}">
                  <a16:creationId xmlns:a16="http://schemas.microsoft.com/office/drawing/2014/main" id="{041F9571-419F-46D0-AD72-E1F4A7368CAA}"/>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010;p79">
              <a:extLst>
                <a:ext uri="{FF2B5EF4-FFF2-40B4-BE49-F238E27FC236}">
                  <a16:creationId xmlns:a16="http://schemas.microsoft.com/office/drawing/2014/main" id="{A122DDA1-29F7-41AA-A19A-316A7DDB89A6}"/>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011;p79">
              <a:extLst>
                <a:ext uri="{FF2B5EF4-FFF2-40B4-BE49-F238E27FC236}">
                  <a16:creationId xmlns:a16="http://schemas.microsoft.com/office/drawing/2014/main" id="{006803D4-019E-4470-BFD4-A06E2A41AFB9}"/>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012;p79">
              <a:extLst>
                <a:ext uri="{FF2B5EF4-FFF2-40B4-BE49-F238E27FC236}">
                  <a16:creationId xmlns:a16="http://schemas.microsoft.com/office/drawing/2014/main" id="{B424F934-3160-45D5-ABF2-A176859E7167}"/>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013;p79">
              <a:extLst>
                <a:ext uri="{FF2B5EF4-FFF2-40B4-BE49-F238E27FC236}">
                  <a16:creationId xmlns:a16="http://schemas.microsoft.com/office/drawing/2014/main" id="{F26E458F-4D6E-445D-8535-60927867C960}"/>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014;p79">
              <a:extLst>
                <a:ext uri="{FF2B5EF4-FFF2-40B4-BE49-F238E27FC236}">
                  <a16:creationId xmlns:a16="http://schemas.microsoft.com/office/drawing/2014/main" id="{EEF2569D-1F7C-4029-831D-490C0115DBC8}"/>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015;p79">
              <a:extLst>
                <a:ext uri="{FF2B5EF4-FFF2-40B4-BE49-F238E27FC236}">
                  <a16:creationId xmlns:a16="http://schemas.microsoft.com/office/drawing/2014/main" id="{75CAAE01-239F-4B66-97FF-C2B920A638DA}"/>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016;p79">
              <a:extLst>
                <a:ext uri="{FF2B5EF4-FFF2-40B4-BE49-F238E27FC236}">
                  <a16:creationId xmlns:a16="http://schemas.microsoft.com/office/drawing/2014/main" id="{A04F8C8E-D5B3-4C15-B2B3-7411BF265943}"/>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017;p79">
              <a:extLst>
                <a:ext uri="{FF2B5EF4-FFF2-40B4-BE49-F238E27FC236}">
                  <a16:creationId xmlns:a16="http://schemas.microsoft.com/office/drawing/2014/main" id="{4D11043E-8160-40D2-AAB5-CB20F4B8F844}"/>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018;p79">
              <a:extLst>
                <a:ext uri="{FF2B5EF4-FFF2-40B4-BE49-F238E27FC236}">
                  <a16:creationId xmlns:a16="http://schemas.microsoft.com/office/drawing/2014/main" id="{DDE3CE92-7C7B-492B-9904-93337E01CFF8}"/>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019;p79">
              <a:extLst>
                <a:ext uri="{FF2B5EF4-FFF2-40B4-BE49-F238E27FC236}">
                  <a16:creationId xmlns:a16="http://schemas.microsoft.com/office/drawing/2014/main" id="{FAEE13A0-D63B-4A80-9955-9F4F2185539E}"/>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020;p79">
              <a:extLst>
                <a:ext uri="{FF2B5EF4-FFF2-40B4-BE49-F238E27FC236}">
                  <a16:creationId xmlns:a16="http://schemas.microsoft.com/office/drawing/2014/main" id="{F515F776-D17C-4430-9327-1D5EC9ED6378}"/>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021;p79">
              <a:extLst>
                <a:ext uri="{FF2B5EF4-FFF2-40B4-BE49-F238E27FC236}">
                  <a16:creationId xmlns:a16="http://schemas.microsoft.com/office/drawing/2014/main" id="{E002802D-B0BD-4361-868D-706BA6C3EC51}"/>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022;p79">
              <a:extLst>
                <a:ext uri="{FF2B5EF4-FFF2-40B4-BE49-F238E27FC236}">
                  <a16:creationId xmlns:a16="http://schemas.microsoft.com/office/drawing/2014/main" id="{6E9C8423-2D3B-4285-BEB1-A157857E27A7}"/>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023;p79">
              <a:extLst>
                <a:ext uri="{FF2B5EF4-FFF2-40B4-BE49-F238E27FC236}">
                  <a16:creationId xmlns:a16="http://schemas.microsoft.com/office/drawing/2014/main" id="{1ECD7031-08F6-4421-83B2-A1FDD63437BC}"/>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024;p79">
              <a:extLst>
                <a:ext uri="{FF2B5EF4-FFF2-40B4-BE49-F238E27FC236}">
                  <a16:creationId xmlns:a16="http://schemas.microsoft.com/office/drawing/2014/main" id="{5BB67AAC-1CF6-4794-AFA9-FB4AEF98CF50}"/>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025;p79">
              <a:extLst>
                <a:ext uri="{FF2B5EF4-FFF2-40B4-BE49-F238E27FC236}">
                  <a16:creationId xmlns:a16="http://schemas.microsoft.com/office/drawing/2014/main" id="{FC39C6D8-8FAC-4D4E-BA71-A0942C78A2B9}"/>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026;p79">
              <a:extLst>
                <a:ext uri="{FF2B5EF4-FFF2-40B4-BE49-F238E27FC236}">
                  <a16:creationId xmlns:a16="http://schemas.microsoft.com/office/drawing/2014/main" id="{A74A62E4-C8D9-4F4C-85B2-7DBCD147C038}"/>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2027;p79">
              <a:extLst>
                <a:ext uri="{FF2B5EF4-FFF2-40B4-BE49-F238E27FC236}">
                  <a16:creationId xmlns:a16="http://schemas.microsoft.com/office/drawing/2014/main" id="{A45E0C94-96D1-493A-A332-2D646668893F}"/>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2028;p79">
              <a:extLst>
                <a:ext uri="{FF2B5EF4-FFF2-40B4-BE49-F238E27FC236}">
                  <a16:creationId xmlns:a16="http://schemas.microsoft.com/office/drawing/2014/main" id="{D55AE8B7-D7E9-4E46-AF05-DF8E519E0779}"/>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ectángulo 207">
            <a:extLst>
              <a:ext uri="{FF2B5EF4-FFF2-40B4-BE49-F238E27FC236}">
                <a16:creationId xmlns:a16="http://schemas.microsoft.com/office/drawing/2014/main" id="{58A8FDD5-CEFD-4DDA-811F-B657196C9FB5}"/>
              </a:ext>
            </a:extLst>
          </p:cNvPr>
          <p:cNvSpPr/>
          <p:nvPr/>
        </p:nvSpPr>
        <p:spPr>
          <a:xfrm>
            <a:off x="7844760" y="4668554"/>
            <a:ext cx="2984117" cy="1205458"/>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6. (Alto Paraná)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Dongjin</a:t>
            </a: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 Paraguay S.A.</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100 personas </a:t>
            </a:r>
          </a:p>
        </p:txBody>
      </p:sp>
    </p:spTree>
    <p:extLst>
      <p:ext uri="{BB962C8B-B14F-4D97-AF65-F5344CB8AC3E}">
        <p14:creationId xmlns:p14="http://schemas.microsoft.com/office/powerpoint/2010/main" val="108832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PROYECTOS DE GENERACIÓN DE EMPLEO </a:t>
            </a: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272" name="CuadroTexto 271">
            <a:extLst>
              <a:ext uri="{FF2B5EF4-FFF2-40B4-BE49-F238E27FC236}">
                <a16:creationId xmlns:a16="http://schemas.microsoft.com/office/drawing/2014/main" id="{42D4D6C1-BECC-447D-BF51-9C4EA25CF4A2}"/>
              </a:ext>
            </a:extLst>
          </p:cNvPr>
          <p:cNvSpPr txBox="1"/>
          <p:nvPr/>
        </p:nvSpPr>
        <p:spPr>
          <a:xfrm>
            <a:off x="608600" y="6276695"/>
            <a:ext cx="6448359" cy="246221"/>
          </a:xfrm>
          <a:prstGeom prst="rect">
            <a:avLst/>
          </a:prstGeom>
          <a:noFill/>
        </p:spPr>
        <p:txBody>
          <a:bodyPr wrap="square">
            <a:spAutoFit/>
          </a:bodyPr>
          <a:lstStyle/>
          <a:p>
            <a:r>
              <a:rPr lang="es-ES" sz="1000" dirty="0">
                <a:solidFill>
                  <a:srgbClr val="002060"/>
                </a:solidFill>
              </a:rPr>
              <a:t>Fuente: Datos de la Dirección General de Empleo del MTESS. </a:t>
            </a:r>
            <a:endParaRPr lang="en-US" sz="1000" dirty="0">
              <a:solidFill>
                <a:srgbClr val="002060"/>
              </a:solidFill>
            </a:endParaRPr>
          </a:p>
        </p:txBody>
      </p:sp>
      <p:sp>
        <p:nvSpPr>
          <p:cNvPr id="106" name="Marcador de número de diapositiva 4">
            <a:extLst>
              <a:ext uri="{FF2B5EF4-FFF2-40B4-BE49-F238E27FC236}">
                <a16:creationId xmlns:a16="http://schemas.microsoft.com/office/drawing/2014/main" id="{1E7A8E93-10A7-4B5D-AA36-15A1C345BA70}"/>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19</a:t>
            </a:fld>
            <a:endParaRPr lang="es-PY"/>
          </a:p>
        </p:txBody>
      </p:sp>
      <p:sp>
        <p:nvSpPr>
          <p:cNvPr id="146" name="Rectángulo 145">
            <a:extLst>
              <a:ext uri="{FF2B5EF4-FFF2-40B4-BE49-F238E27FC236}">
                <a16:creationId xmlns:a16="http://schemas.microsoft.com/office/drawing/2014/main" id="{FECF21D2-7D60-4A44-B760-605A923DB700}"/>
              </a:ext>
            </a:extLst>
          </p:cNvPr>
          <p:cNvSpPr/>
          <p:nvPr/>
        </p:nvSpPr>
        <p:spPr>
          <a:xfrm>
            <a:off x="1849001" y="3009844"/>
            <a:ext cx="2984117" cy="959237"/>
          </a:xfrm>
          <a:prstGeom prst="rect">
            <a:avLst/>
          </a:prstGeom>
        </p:spPr>
        <p:txBody>
          <a:bodyPr wrap="square">
            <a:spAutoFit/>
          </a:bodyPr>
          <a:lstStyle/>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7. (Alto Paraná)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Chenisse</a:t>
            </a: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 S.A.. </a:t>
            </a:r>
          </a:p>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Empleos generados: 53 empleos. </a:t>
            </a:r>
          </a:p>
        </p:txBody>
      </p:sp>
      <p:sp>
        <p:nvSpPr>
          <p:cNvPr id="148" name="CuadroTexto 147">
            <a:extLst>
              <a:ext uri="{FF2B5EF4-FFF2-40B4-BE49-F238E27FC236}">
                <a16:creationId xmlns:a16="http://schemas.microsoft.com/office/drawing/2014/main" id="{E028AB94-1E9C-43D7-B57D-01808A42E182}"/>
              </a:ext>
            </a:extLst>
          </p:cNvPr>
          <p:cNvSpPr txBox="1"/>
          <p:nvPr/>
        </p:nvSpPr>
        <p:spPr>
          <a:xfrm>
            <a:off x="1307186" y="1238372"/>
            <a:ext cx="9877977" cy="379670"/>
          </a:xfrm>
          <a:prstGeom prst="rect">
            <a:avLst/>
          </a:prstGeom>
          <a:noFill/>
        </p:spPr>
        <p:txBody>
          <a:bodyPr wrap="square">
            <a:spAutoFit/>
          </a:bodyPr>
          <a:lstStyle/>
          <a:p>
            <a:pPr lvl="0" algn="ctr">
              <a:spcBef>
                <a:spcPts val="500"/>
              </a:spcBef>
              <a:spcAft>
                <a:spcPts val="1000"/>
              </a:spcAft>
            </a:pPr>
            <a:r>
              <a:rPr lang="es-PY" b="1" dirty="0">
                <a:solidFill>
                  <a:schemeClr val="accent5">
                    <a:lumMod val="50000"/>
                  </a:schemeClr>
                </a:solidFill>
              </a:rPr>
              <a:t>Proyectos aprobados 2021 – Bajo el régimen de maquila por el MIC</a:t>
            </a:r>
            <a:endParaRPr lang="en-US" b="1" dirty="0">
              <a:solidFill>
                <a:schemeClr val="accent5">
                  <a:lumMod val="50000"/>
                </a:schemeClr>
              </a:solidFill>
            </a:endParaRPr>
          </a:p>
        </p:txBody>
      </p:sp>
      <p:sp>
        <p:nvSpPr>
          <p:cNvPr id="187" name="Rectángulo 186">
            <a:extLst>
              <a:ext uri="{FF2B5EF4-FFF2-40B4-BE49-F238E27FC236}">
                <a16:creationId xmlns:a16="http://schemas.microsoft.com/office/drawing/2014/main" id="{A544995E-C178-4F49-8778-077D0FF5AE99}"/>
              </a:ext>
            </a:extLst>
          </p:cNvPr>
          <p:cNvSpPr/>
          <p:nvPr/>
        </p:nvSpPr>
        <p:spPr>
          <a:xfrm>
            <a:off x="6923379" y="3459032"/>
            <a:ext cx="3534780" cy="646331"/>
          </a:xfrm>
          <a:prstGeom prst="rect">
            <a:avLst/>
          </a:prstGeom>
          <a:solidFill>
            <a:schemeClr val="bg1">
              <a:lumMod val="95000"/>
            </a:schemeClr>
          </a:solidFill>
        </p:spPr>
        <p:txBody>
          <a:bodyPr wrap="square">
            <a:spAutoFit/>
          </a:bodyPr>
          <a:lstStyle/>
          <a:p>
            <a:pPr algn="ctr">
              <a:spcAft>
                <a:spcPts val="975"/>
              </a:spcAft>
            </a:pPr>
            <a:r>
              <a:rPr lang="es-ES" b="1" dirty="0">
                <a:solidFill>
                  <a:srgbClr val="002060"/>
                </a:solidFill>
                <a:latin typeface="Segoe UI" panose="020B0502040204020203" pitchFamily="34" charset="0"/>
                <a:ea typeface="Segoe UI" panose="020B0502040204020203" pitchFamily="34" charset="0"/>
                <a:cs typeface="Segoe UI" panose="020B0502040204020203" pitchFamily="34" charset="0"/>
              </a:rPr>
              <a:t>Total: 263 nuevos empleos bajo el régimen de maquila</a:t>
            </a:r>
          </a:p>
        </p:txBody>
      </p:sp>
      <p:pic>
        <p:nvPicPr>
          <p:cNvPr id="4" name="Gráfico 3" descr="Fábrica contorno">
            <a:extLst>
              <a:ext uri="{FF2B5EF4-FFF2-40B4-BE49-F238E27FC236}">
                <a16:creationId xmlns:a16="http://schemas.microsoft.com/office/drawing/2014/main" id="{8580D33A-6CFD-461B-97A5-C2732F4A409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33569" y="2289435"/>
            <a:ext cx="914400" cy="914400"/>
          </a:xfrm>
          <a:prstGeom prst="rect">
            <a:avLst/>
          </a:prstGeom>
        </p:spPr>
      </p:pic>
      <p:pic>
        <p:nvPicPr>
          <p:cNvPr id="6" name="Gráfico 5" descr="Traje con relleno sólido">
            <a:extLst>
              <a:ext uri="{FF2B5EF4-FFF2-40B4-BE49-F238E27FC236}">
                <a16:creationId xmlns:a16="http://schemas.microsoft.com/office/drawing/2014/main" id="{CEE3B8EB-DC3F-45AC-8634-869375EAD5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800350" y="1998993"/>
            <a:ext cx="914400" cy="914400"/>
          </a:xfrm>
          <a:prstGeom prst="rect">
            <a:avLst/>
          </a:prstGeom>
        </p:spPr>
      </p:pic>
    </p:spTree>
    <p:extLst>
      <p:ext uri="{BB962C8B-B14F-4D97-AF65-F5344CB8AC3E}">
        <p14:creationId xmlns:p14="http://schemas.microsoft.com/office/powerpoint/2010/main" val="236113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2" cy="8124827"/>
          </a:xfrm>
        </p:spPr>
      </p:pic>
      <p:sp>
        <p:nvSpPr>
          <p:cNvPr id="5" name="Rectángulo 4">
            <a:extLst>
              <a:ext uri="{FF2B5EF4-FFF2-40B4-BE49-F238E27FC236}">
                <a16:creationId xmlns:a16="http://schemas.microsoft.com/office/drawing/2014/main" id="{DA76AE2C-1AC5-473F-9D49-41357C391211}"/>
              </a:ext>
            </a:extLst>
          </p:cNvPr>
          <p:cNvSpPr/>
          <p:nvPr/>
        </p:nvSpPr>
        <p:spPr>
          <a:xfrm>
            <a:off x="0" y="2797052"/>
            <a:ext cx="10992679" cy="1906438"/>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6" name="Rectángulo 5"/>
          <p:cNvSpPr/>
          <p:nvPr/>
        </p:nvSpPr>
        <p:spPr>
          <a:xfrm>
            <a:off x="304802" y="3334772"/>
            <a:ext cx="11105132" cy="830997"/>
          </a:xfrm>
          <a:prstGeom prst="rect">
            <a:avLst/>
          </a:prstGeom>
        </p:spPr>
        <p:txBody>
          <a:bodyPr wrap="square">
            <a:spAutoFit/>
          </a:bodyPr>
          <a:lstStyle/>
          <a:p>
            <a:r>
              <a:rPr lang="es-MX" sz="4800" b="1" dirty="0">
                <a:solidFill>
                  <a:schemeClr val="bg1"/>
                </a:solidFill>
              </a:rPr>
              <a:t>Plan de Reactivación del Empleo</a:t>
            </a:r>
          </a:p>
        </p:txBody>
      </p:sp>
      <p:grpSp>
        <p:nvGrpSpPr>
          <p:cNvPr id="7" name="9 Grupo"/>
          <p:cNvGrpSpPr/>
          <p:nvPr/>
        </p:nvGrpSpPr>
        <p:grpSpPr>
          <a:xfrm>
            <a:off x="11953876" y="2949092"/>
            <a:ext cx="238126" cy="801179"/>
            <a:chOff x="8702040" y="2321858"/>
            <a:chExt cx="159347" cy="497427"/>
          </a:xfrm>
        </p:grpSpPr>
        <p:sp>
          <p:nvSpPr>
            <p:cNvPr id="8"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9"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0"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sp>
        <p:nvSpPr>
          <p:cNvPr id="2" name="Marcador de número de diapositiva 1"/>
          <p:cNvSpPr>
            <a:spLocks noGrp="1"/>
          </p:cNvSpPr>
          <p:nvPr>
            <p:ph type="sldNum" sz="quarter" idx="12"/>
          </p:nvPr>
        </p:nvSpPr>
        <p:spPr/>
        <p:txBody>
          <a:bodyPr/>
          <a:lstStyle/>
          <a:p>
            <a:fld id="{B72D3F87-C99B-417D-84AD-077CB0842372}" type="slidenum">
              <a:rPr lang="en-US" smtClean="0"/>
              <a:pPr/>
              <a:t>2</a:t>
            </a:fld>
            <a:endParaRPr lang="en-US"/>
          </a:p>
        </p:txBody>
      </p:sp>
    </p:spTree>
    <p:extLst>
      <p:ext uri="{BB962C8B-B14F-4D97-AF65-F5344CB8AC3E}">
        <p14:creationId xmlns:p14="http://schemas.microsoft.com/office/powerpoint/2010/main" val="5624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PROYECTOS DE GENERACIÓN DE EMPLEO </a:t>
            </a: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272" name="CuadroTexto 271">
            <a:extLst>
              <a:ext uri="{FF2B5EF4-FFF2-40B4-BE49-F238E27FC236}">
                <a16:creationId xmlns:a16="http://schemas.microsoft.com/office/drawing/2014/main" id="{42D4D6C1-BECC-447D-BF51-9C4EA25CF4A2}"/>
              </a:ext>
            </a:extLst>
          </p:cNvPr>
          <p:cNvSpPr txBox="1"/>
          <p:nvPr/>
        </p:nvSpPr>
        <p:spPr>
          <a:xfrm>
            <a:off x="608600" y="6276695"/>
            <a:ext cx="6448359" cy="246221"/>
          </a:xfrm>
          <a:prstGeom prst="rect">
            <a:avLst/>
          </a:prstGeom>
          <a:noFill/>
        </p:spPr>
        <p:txBody>
          <a:bodyPr wrap="square">
            <a:spAutoFit/>
          </a:bodyPr>
          <a:lstStyle/>
          <a:p>
            <a:r>
              <a:rPr lang="es-ES" sz="1000" dirty="0">
                <a:solidFill>
                  <a:srgbClr val="002060"/>
                </a:solidFill>
              </a:rPr>
              <a:t>Fuente: Datos de la Dirección General de Empleo del MTESS. </a:t>
            </a:r>
            <a:endParaRPr lang="en-US" sz="1000" dirty="0">
              <a:solidFill>
                <a:srgbClr val="002060"/>
              </a:solidFill>
            </a:endParaRPr>
          </a:p>
        </p:txBody>
      </p:sp>
      <p:sp>
        <p:nvSpPr>
          <p:cNvPr id="106" name="Marcador de número de diapositiva 4">
            <a:extLst>
              <a:ext uri="{FF2B5EF4-FFF2-40B4-BE49-F238E27FC236}">
                <a16:creationId xmlns:a16="http://schemas.microsoft.com/office/drawing/2014/main" id="{1E7A8E93-10A7-4B5D-AA36-15A1C345BA70}"/>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20</a:t>
            </a:fld>
            <a:endParaRPr lang="es-PY"/>
          </a:p>
        </p:txBody>
      </p:sp>
      <p:sp>
        <p:nvSpPr>
          <p:cNvPr id="146" name="Rectángulo 145">
            <a:extLst>
              <a:ext uri="{FF2B5EF4-FFF2-40B4-BE49-F238E27FC236}">
                <a16:creationId xmlns:a16="http://schemas.microsoft.com/office/drawing/2014/main" id="{FECF21D2-7D60-4A44-B760-605A923DB700}"/>
              </a:ext>
            </a:extLst>
          </p:cNvPr>
          <p:cNvSpPr/>
          <p:nvPr/>
        </p:nvSpPr>
        <p:spPr>
          <a:xfrm>
            <a:off x="816006" y="3031329"/>
            <a:ext cx="4011025" cy="1205458"/>
          </a:xfrm>
          <a:prstGeom prst="rect">
            <a:avLst/>
          </a:prstGeom>
        </p:spPr>
        <p:txBody>
          <a:bodyPr wrap="square">
            <a:spAutoFit/>
          </a:bodyPr>
          <a:lstStyle/>
          <a:p>
            <a:pPr marL="342900" indent="-342900" algn="ctr">
              <a:spcAft>
                <a:spcPts val="975"/>
              </a:spcAft>
              <a:buAutoNum type="arabicPeriod"/>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(Concepción) Empresa PARACEL: </a:t>
            </a:r>
          </a:p>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Planta de Celulosa, proyección de 40.000 empleos directos e indirectos durante todo el proyecto.</a:t>
            </a:r>
            <a:endPar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48" name="CuadroTexto 147">
            <a:extLst>
              <a:ext uri="{FF2B5EF4-FFF2-40B4-BE49-F238E27FC236}">
                <a16:creationId xmlns:a16="http://schemas.microsoft.com/office/drawing/2014/main" id="{E028AB94-1E9C-43D7-B57D-01808A42E182}"/>
              </a:ext>
            </a:extLst>
          </p:cNvPr>
          <p:cNvSpPr txBox="1"/>
          <p:nvPr/>
        </p:nvSpPr>
        <p:spPr>
          <a:xfrm>
            <a:off x="1307186" y="1238372"/>
            <a:ext cx="9877977" cy="379670"/>
          </a:xfrm>
          <a:prstGeom prst="rect">
            <a:avLst/>
          </a:prstGeom>
          <a:noFill/>
        </p:spPr>
        <p:txBody>
          <a:bodyPr wrap="square">
            <a:spAutoFit/>
          </a:bodyPr>
          <a:lstStyle/>
          <a:p>
            <a:pPr lvl="0" algn="ctr">
              <a:spcBef>
                <a:spcPts val="500"/>
              </a:spcBef>
              <a:spcAft>
                <a:spcPts val="1000"/>
              </a:spcAft>
            </a:pPr>
            <a:r>
              <a:rPr lang="es-ES" b="1" dirty="0">
                <a:solidFill>
                  <a:schemeClr val="accent5">
                    <a:lumMod val="50000"/>
                  </a:schemeClr>
                </a:solidFill>
              </a:rPr>
              <a:t>Proyectos de generación de empleo general</a:t>
            </a:r>
            <a:endParaRPr lang="en-US" b="1" dirty="0">
              <a:solidFill>
                <a:schemeClr val="accent5">
                  <a:lumMod val="50000"/>
                </a:schemeClr>
              </a:solidFill>
            </a:endParaRPr>
          </a:p>
        </p:txBody>
      </p:sp>
      <p:grpSp>
        <p:nvGrpSpPr>
          <p:cNvPr id="150" name="Google Shape;11998;p79">
            <a:extLst>
              <a:ext uri="{FF2B5EF4-FFF2-40B4-BE49-F238E27FC236}">
                <a16:creationId xmlns:a16="http://schemas.microsoft.com/office/drawing/2014/main" id="{02710E07-3CED-41EA-91BE-112F23A6FE26}"/>
              </a:ext>
            </a:extLst>
          </p:cNvPr>
          <p:cNvGrpSpPr/>
          <p:nvPr/>
        </p:nvGrpSpPr>
        <p:grpSpPr>
          <a:xfrm>
            <a:off x="5895975" y="2095416"/>
            <a:ext cx="720109" cy="549685"/>
            <a:chOff x="7541469" y="3793455"/>
            <a:chExt cx="407897" cy="328985"/>
          </a:xfrm>
        </p:grpSpPr>
        <p:sp>
          <p:nvSpPr>
            <p:cNvPr id="151" name="Google Shape;11999;p79">
              <a:extLst>
                <a:ext uri="{FF2B5EF4-FFF2-40B4-BE49-F238E27FC236}">
                  <a16:creationId xmlns:a16="http://schemas.microsoft.com/office/drawing/2014/main" id="{7FD380A0-F377-4587-9EE6-630148CE13E5}"/>
                </a:ext>
              </a:extLst>
            </p:cNvPr>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000;p79">
              <a:extLst>
                <a:ext uri="{FF2B5EF4-FFF2-40B4-BE49-F238E27FC236}">
                  <a16:creationId xmlns:a16="http://schemas.microsoft.com/office/drawing/2014/main" id="{67FC8B1A-E165-4473-88F5-6AFFDCFE7647}"/>
                </a:ext>
              </a:extLst>
            </p:cNvPr>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001;p79">
              <a:extLst>
                <a:ext uri="{FF2B5EF4-FFF2-40B4-BE49-F238E27FC236}">
                  <a16:creationId xmlns:a16="http://schemas.microsoft.com/office/drawing/2014/main" id="{A6079AC1-068C-4A58-94D1-61B6044AE040}"/>
                </a:ext>
              </a:extLst>
            </p:cNvPr>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002;p79">
              <a:extLst>
                <a:ext uri="{FF2B5EF4-FFF2-40B4-BE49-F238E27FC236}">
                  <a16:creationId xmlns:a16="http://schemas.microsoft.com/office/drawing/2014/main" id="{5E14C0B2-1BA6-4C87-A8E0-81550251C898}"/>
                </a:ext>
              </a:extLst>
            </p:cNvPr>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003;p79">
              <a:extLst>
                <a:ext uri="{FF2B5EF4-FFF2-40B4-BE49-F238E27FC236}">
                  <a16:creationId xmlns:a16="http://schemas.microsoft.com/office/drawing/2014/main" id="{A337FF7D-4DAC-43E4-8AC7-7C2D68194E02}"/>
                </a:ext>
              </a:extLst>
            </p:cNvPr>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004;p79">
              <a:extLst>
                <a:ext uri="{FF2B5EF4-FFF2-40B4-BE49-F238E27FC236}">
                  <a16:creationId xmlns:a16="http://schemas.microsoft.com/office/drawing/2014/main" id="{D3AE78DB-4D5C-4B5C-A321-18EDBC00768F}"/>
                </a:ext>
              </a:extLst>
            </p:cNvPr>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005;p79">
              <a:extLst>
                <a:ext uri="{FF2B5EF4-FFF2-40B4-BE49-F238E27FC236}">
                  <a16:creationId xmlns:a16="http://schemas.microsoft.com/office/drawing/2014/main" id="{F82DD43F-0AA6-48BA-864F-16660E6B2F06}"/>
                </a:ext>
              </a:extLst>
            </p:cNvPr>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006;p79">
              <a:extLst>
                <a:ext uri="{FF2B5EF4-FFF2-40B4-BE49-F238E27FC236}">
                  <a16:creationId xmlns:a16="http://schemas.microsoft.com/office/drawing/2014/main" id="{DB830BE9-6A67-47E6-B39C-C380881179E2}"/>
                </a:ext>
              </a:extLst>
            </p:cNvPr>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007;p79">
              <a:extLst>
                <a:ext uri="{FF2B5EF4-FFF2-40B4-BE49-F238E27FC236}">
                  <a16:creationId xmlns:a16="http://schemas.microsoft.com/office/drawing/2014/main" id="{38E622E7-9DAA-4C6F-9843-4A82C0AF1130}"/>
                </a:ext>
              </a:extLst>
            </p:cNvPr>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008;p79">
              <a:extLst>
                <a:ext uri="{FF2B5EF4-FFF2-40B4-BE49-F238E27FC236}">
                  <a16:creationId xmlns:a16="http://schemas.microsoft.com/office/drawing/2014/main" id="{F34397FC-898D-4075-8A3E-B8C8DF1D98DF}"/>
                </a:ext>
              </a:extLst>
            </p:cNvPr>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009;p79">
              <a:extLst>
                <a:ext uri="{FF2B5EF4-FFF2-40B4-BE49-F238E27FC236}">
                  <a16:creationId xmlns:a16="http://schemas.microsoft.com/office/drawing/2014/main" id="{FFFC6767-88DB-4CF1-983B-BCFA56B41129}"/>
                </a:ext>
              </a:extLst>
            </p:cNvPr>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10;p79">
              <a:extLst>
                <a:ext uri="{FF2B5EF4-FFF2-40B4-BE49-F238E27FC236}">
                  <a16:creationId xmlns:a16="http://schemas.microsoft.com/office/drawing/2014/main" id="{20FB2581-3806-4F8C-8485-43F9277ECA5B}"/>
                </a:ext>
              </a:extLst>
            </p:cNvPr>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11;p79">
              <a:extLst>
                <a:ext uri="{FF2B5EF4-FFF2-40B4-BE49-F238E27FC236}">
                  <a16:creationId xmlns:a16="http://schemas.microsoft.com/office/drawing/2014/main" id="{C9F618EA-E9FF-4BB5-BA5E-3AC804AEBF78}"/>
                </a:ext>
              </a:extLst>
            </p:cNvPr>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2;p79">
              <a:extLst>
                <a:ext uri="{FF2B5EF4-FFF2-40B4-BE49-F238E27FC236}">
                  <a16:creationId xmlns:a16="http://schemas.microsoft.com/office/drawing/2014/main" id="{21E06B28-A927-4A56-A5AA-F41AC03E63B6}"/>
                </a:ext>
              </a:extLst>
            </p:cNvPr>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13;p79">
              <a:extLst>
                <a:ext uri="{FF2B5EF4-FFF2-40B4-BE49-F238E27FC236}">
                  <a16:creationId xmlns:a16="http://schemas.microsoft.com/office/drawing/2014/main" id="{77D3BAF2-390E-4913-99C4-CC5FFC09C782}"/>
                </a:ext>
              </a:extLst>
            </p:cNvPr>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14;p79">
              <a:extLst>
                <a:ext uri="{FF2B5EF4-FFF2-40B4-BE49-F238E27FC236}">
                  <a16:creationId xmlns:a16="http://schemas.microsoft.com/office/drawing/2014/main" id="{93005F75-993B-4028-A8DF-DD75B79A83F6}"/>
                </a:ext>
              </a:extLst>
            </p:cNvPr>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15;p79">
              <a:extLst>
                <a:ext uri="{FF2B5EF4-FFF2-40B4-BE49-F238E27FC236}">
                  <a16:creationId xmlns:a16="http://schemas.microsoft.com/office/drawing/2014/main" id="{C67CA455-FF5B-4064-B18F-2A5138020EDD}"/>
                </a:ext>
              </a:extLst>
            </p:cNvPr>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16;p79">
              <a:extLst>
                <a:ext uri="{FF2B5EF4-FFF2-40B4-BE49-F238E27FC236}">
                  <a16:creationId xmlns:a16="http://schemas.microsoft.com/office/drawing/2014/main" id="{B03116A9-98E6-43BE-B6F2-309B49AE5AA1}"/>
                </a:ext>
              </a:extLst>
            </p:cNvPr>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17;p79">
              <a:extLst>
                <a:ext uri="{FF2B5EF4-FFF2-40B4-BE49-F238E27FC236}">
                  <a16:creationId xmlns:a16="http://schemas.microsoft.com/office/drawing/2014/main" id="{59B098D5-8C8B-4E8B-8C2E-6E2202808121}"/>
                </a:ext>
              </a:extLst>
            </p:cNvPr>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18;p79">
              <a:extLst>
                <a:ext uri="{FF2B5EF4-FFF2-40B4-BE49-F238E27FC236}">
                  <a16:creationId xmlns:a16="http://schemas.microsoft.com/office/drawing/2014/main" id="{67E75C71-F1D6-4D81-A21B-61AD42F86CE4}"/>
                </a:ext>
              </a:extLst>
            </p:cNvPr>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19;p79">
              <a:extLst>
                <a:ext uri="{FF2B5EF4-FFF2-40B4-BE49-F238E27FC236}">
                  <a16:creationId xmlns:a16="http://schemas.microsoft.com/office/drawing/2014/main" id="{7AF2B973-6685-4F2C-9C17-86E4D10CB512}"/>
                </a:ext>
              </a:extLst>
            </p:cNvPr>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20;p79">
              <a:extLst>
                <a:ext uri="{FF2B5EF4-FFF2-40B4-BE49-F238E27FC236}">
                  <a16:creationId xmlns:a16="http://schemas.microsoft.com/office/drawing/2014/main" id="{D496EA18-D883-47CB-95AC-2062FE8824D2}"/>
                </a:ext>
              </a:extLst>
            </p:cNvPr>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021;p79">
              <a:extLst>
                <a:ext uri="{FF2B5EF4-FFF2-40B4-BE49-F238E27FC236}">
                  <a16:creationId xmlns:a16="http://schemas.microsoft.com/office/drawing/2014/main" id="{9A2D756E-AE2C-447A-AB46-18B066C07011}"/>
                </a:ext>
              </a:extLst>
            </p:cNvPr>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022;p79">
              <a:extLst>
                <a:ext uri="{FF2B5EF4-FFF2-40B4-BE49-F238E27FC236}">
                  <a16:creationId xmlns:a16="http://schemas.microsoft.com/office/drawing/2014/main" id="{B350928C-93AB-4B01-8065-35976F5F7ED0}"/>
                </a:ext>
              </a:extLst>
            </p:cNvPr>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023;p79">
              <a:extLst>
                <a:ext uri="{FF2B5EF4-FFF2-40B4-BE49-F238E27FC236}">
                  <a16:creationId xmlns:a16="http://schemas.microsoft.com/office/drawing/2014/main" id="{DA3AE266-EA7E-469E-AA13-DB0993C4699E}"/>
                </a:ext>
              </a:extLst>
            </p:cNvPr>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024;p79">
              <a:extLst>
                <a:ext uri="{FF2B5EF4-FFF2-40B4-BE49-F238E27FC236}">
                  <a16:creationId xmlns:a16="http://schemas.microsoft.com/office/drawing/2014/main" id="{48427618-BE6A-45BB-BD2B-39958D024AE1}"/>
                </a:ext>
              </a:extLst>
            </p:cNvPr>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025;p79">
              <a:extLst>
                <a:ext uri="{FF2B5EF4-FFF2-40B4-BE49-F238E27FC236}">
                  <a16:creationId xmlns:a16="http://schemas.microsoft.com/office/drawing/2014/main" id="{2E110A46-3CF1-4608-B2C6-8E9AE25B8FEF}"/>
                </a:ext>
              </a:extLst>
            </p:cNvPr>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026;p79">
              <a:extLst>
                <a:ext uri="{FF2B5EF4-FFF2-40B4-BE49-F238E27FC236}">
                  <a16:creationId xmlns:a16="http://schemas.microsoft.com/office/drawing/2014/main" id="{F7232491-043A-46E2-A24A-D3317D9A73A5}"/>
                </a:ext>
              </a:extLst>
            </p:cNvPr>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027;p79">
              <a:extLst>
                <a:ext uri="{FF2B5EF4-FFF2-40B4-BE49-F238E27FC236}">
                  <a16:creationId xmlns:a16="http://schemas.microsoft.com/office/drawing/2014/main" id="{01917D20-F279-4CB4-AF31-2C6D533FDD03}"/>
                </a:ext>
              </a:extLst>
            </p:cNvPr>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028;p79">
              <a:extLst>
                <a:ext uri="{FF2B5EF4-FFF2-40B4-BE49-F238E27FC236}">
                  <a16:creationId xmlns:a16="http://schemas.microsoft.com/office/drawing/2014/main" id="{0B7B19FB-8E22-41E6-BAAE-FBAAD126E1C5}"/>
                </a:ext>
              </a:extLst>
            </p:cNvPr>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Rectángulo 186">
            <a:extLst>
              <a:ext uri="{FF2B5EF4-FFF2-40B4-BE49-F238E27FC236}">
                <a16:creationId xmlns:a16="http://schemas.microsoft.com/office/drawing/2014/main" id="{A544995E-C178-4F49-8778-077D0FF5AE99}"/>
              </a:ext>
            </a:extLst>
          </p:cNvPr>
          <p:cNvSpPr/>
          <p:nvPr/>
        </p:nvSpPr>
        <p:spPr>
          <a:xfrm>
            <a:off x="5379778" y="2986620"/>
            <a:ext cx="2175073" cy="1205458"/>
          </a:xfrm>
          <a:prstGeom prst="rect">
            <a:avLst/>
          </a:prstGeom>
        </p:spPr>
        <p:txBody>
          <a:bodyPr wrap="square">
            <a:spAutoFit/>
          </a:bodyPr>
          <a:lstStyle/>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2. (Villeta) OMEGA Green: </a:t>
            </a:r>
          </a:p>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Proyección de 3.000 empleos. </a:t>
            </a:r>
            <a:endPar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01" name="Rectángulo 300">
            <a:extLst>
              <a:ext uri="{FF2B5EF4-FFF2-40B4-BE49-F238E27FC236}">
                <a16:creationId xmlns:a16="http://schemas.microsoft.com/office/drawing/2014/main" id="{58A8FDD5-CEFD-4DDA-811F-B657196C9FB5}"/>
              </a:ext>
            </a:extLst>
          </p:cNvPr>
          <p:cNvSpPr/>
          <p:nvPr/>
        </p:nvSpPr>
        <p:spPr>
          <a:xfrm>
            <a:off x="8090681" y="3031329"/>
            <a:ext cx="3177394" cy="1697901"/>
          </a:xfrm>
          <a:prstGeom prst="rect">
            <a:avLst/>
          </a:prstGeom>
        </p:spPr>
        <p:txBody>
          <a:bodyPr wrap="square">
            <a:spAutoFit/>
          </a:bodyPr>
          <a:lstStyle/>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3. (Alto Paraná) </a:t>
            </a:r>
            <a:r>
              <a:rPr lang="es-ES" sz="1600" b="1" dirty="0" err="1">
                <a:solidFill>
                  <a:srgbClr val="002060"/>
                </a:solidFill>
                <a:latin typeface="Segoe UI" panose="020B0502040204020203" pitchFamily="34" charset="0"/>
                <a:ea typeface="Segoe UI" panose="020B0502040204020203" pitchFamily="34" charset="0"/>
                <a:cs typeface="Segoe UI" panose="020B0502040204020203" pitchFamily="34" charset="0"/>
              </a:rPr>
              <a:t>Iguassu</a:t>
            </a: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 textil: </a:t>
            </a:r>
          </a:p>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Proyección de 100 vacancias nuevas en el primer semestre y otras 100 más para el segundo semestre de costureras, </a:t>
            </a:r>
            <a:r>
              <a:rPr lang="es-ES" sz="1600" dirty="0" err="1">
                <a:solidFill>
                  <a:srgbClr val="002060"/>
                </a:solidFill>
                <a:latin typeface="Segoe UI" panose="020B0502040204020203" pitchFamily="34" charset="0"/>
                <a:ea typeface="Segoe UI" panose="020B0502040204020203" pitchFamily="34" charset="0"/>
                <a:cs typeface="Segoe UI" panose="020B0502040204020203" pitchFamily="34" charset="0"/>
              </a:rPr>
              <a:t>cronometrista</a:t>
            </a: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 entre otros.</a:t>
            </a:r>
            <a:endPar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Gráfico 2" descr="Alteraciones y sastrería contorno">
            <a:extLst>
              <a:ext uri="{FF2B5EF4-FFF2-40B4-BE49-F238E27FC236}">
                <a16:creationId xmlns:a16="http://schemas.microsoft.com/office/drawing/2014/main" id="{1E38C185-57DE-429C-BC59-E00EA4F02FD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307571" y="1945801"/>
            <a:ext cx="914400" cy="914400"/>
          </a:xfrm>
          <a:prstGeom prst="rect">
            <a:avLst/>
          </a:prstGeom>
        </p:spPr>
      </p:pic>
      <p:pic>
        <p:nvPicPr>
          <p:cNvPr id="5" name="Gráfico 4" descr="Papel contorno">
            <a:extLst>
              <a:ext uri="{FF2B5EF4-FFF2-40B4-BE49-F238E27FC236}">
                <a16:creationId xmlns:a16="http://schemas.microsoft.com/office/drawing/2014/main" id="{6DD1E354-A25B-4B2E-A28C-0D1BD24F9C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208748" y="1968745"/>
            <a:ext cx="914400" cy="914400"/>
          </a:xfrm>
          <a:prstGeom prst="rect">
            <a:avLst/>
          </a:prstGeom>
        </p:spPr>
      </p:pic>
    </p:spTree>
    <p:extLst>
      <p:ext uri="{BB962C8B-B14F-4D97-AF65-F5344CB8AC3E}">
        <p14:creationId xmlns:p14="http://schemas.microsoft.com/office/powerpoint/2010/main" val="108852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PROYECTOS DE GENERACIÓN DE EMPLEO </a:t>
            </a: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272" name="CuadroTexto 271">
            <a:extLst>
              <a:ext uri="{FF2B5EF4-FFF2-40B4-BE49-F238E27FC236}">
                <a16:creationId xmlns:a16="http://schemas.microsoft.com/office/drawing/2014/main" id="{42D4D6C1-BECC-447D-BF51-9C4EA25CF4A2}"/>
              </a:ext>
            </a:extLst>
          </p:cNvPr>
          <p:cNvSpPr txBox="1"/>
          <p:nvPr/>
        </p:nvSpPr>
        <p:spPr>
          <a:xfrm>
            <a:off x="608600" y="6276695"/>
            <a:ext cx="6448359" cy="246221"/>
          </a:xfrm>
          <a:prstGeom prst="rect">
            <a:avLst/>
          </a:prstGeom>
          <a:noFill/>
        </p:spPr>
        <p:txBody>
          <a:bodyPr wrap="square">
            <a:spAutoFit/>
          </a:bodyPr>
          <a:lstStyle/>
          <a:p>
            <a:r>
              <a:rPr lang="es-ES" sz="1000" dirty="0">
                <a:solidFill>
                  <a:srgbClr val="002060"/>
                </a:solidFill>
              </a:rPr>
              <a:t>Fuente: Datos de la Dirección General de Empleo del MTESS. </a:t>
            </a:r>
            <a:endParaRPr lang="en-US" sz="1000" dirty="0">
              <a:solidFill>
                <a:srgbClr val="002060"/>
              </a:solidFill>
            </a:endParaRPr>
          </a:p>
        </p:txBody>
      </p:sp>
      <p:sp>
        <p:nvSpPr>
          <p:cNvPr id="106" name="Marcador de número de diapositiva 4">
            <a:extLst>
              <a:ext uri="{FF2B5EF4-FFF2-40B4-BE49-F238E27FC236}">
                <a16:creationId xmlns:a16="http://schemas.microsoft.com/office/drawing/2014/main" id="{1E7A8E93-10A7-4B5D-AA36-15A1C345BA70}"/>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21</a:t>
            </a:fld>
            <a:endParaRPr lang="es-PY"/>
          </a:p>
        </p:txBody>
      </p:sp>
      <p:sp>
        <p:nvSpPr>
          <p:cNvPr id="146" name="Rectángulo 145">
            <a:extLst>
              <a:ext uri="{FF2B5EF4-FFF2-40B4-BE49-F238E27FC236}">
                <a16:creationId xmlns:a16="http://schemas.microsoft.com/office/drawing/2014/main" id="{FECF21D2-7D60-4A44-B760-605A923DB700}"/>
              </a:ext>
            </a:extLst>
          </p:cNvPr>
          <p:cNvSpPr/>
          <p:nvPr/>
        </p:nvSpPr>
        <p:spPr>
          <a:xfrm>
            <a:off x="1652212" y="2750010"/>
            <a:ext cx="4011025" cy="1205458"/>
          </a:xfrm>
          <a:prstGeom prst="rect">
            <a:avLst/>
          </a:prstGeom>
        </p:spPr>
        <p:txBody>
          <a:bodyPr wrap="square">
            <a:spAutoFit/>
          </a:bodyPr>
          <a:lstStyle/>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4. (Alto Paraná) Rubí Manufactura:</a:t>
            </a:r>
          </a:p>
          <a:p>
            <a:pPr algn="ct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Proyección de 40 vacancias para el primer semestre de costureras y servicios generales.</a:t>
            </a:r>
          </a:p>
        </p:txBody>
      </p:sp>
      <p:sp>
        <p:nvSpPr>
          <p:cNvPr id="148" name="CuadroTexto 147">
            <a:extLst>
              <a:ext uri="{FF2B5EF4-FFF2-40B4-BE49-F238E27FC236}">
                <a16:creationId xmlns:a16="http://schemas.microsoft.com/office/drawing/2014/main" id="{E028AB94-1E9C-43D7-B57D-01808A42E182}"/>
              </a:ext>
            </a:extLst>
          </p:cNvPr>
          <p:cNvSpPr txBox="1"/>
          <p:nvPr/>
        </p:nvSpPr>
        <p:spPr>
          <a:xfrm>
            <a:off x="1307186" y="1238372"/>
            <a:ext cx="9877977" cy="379670"/>
          </a:xfrm>
          <a:prstGeom prst="rect">
            <a:avLst/>
          </a:prstGeom>
          <a:noFill/>
        </p:spPr>
        <p:txBody>
          <a:bodyPr wrap="square">
            <a:spAutoFit/>
          </a:bodyPr>
          <a:lstStyle/>
          <a:p>
            <a:pPr lvl="0" algn="ctr">
              <a:spcBef>
                <a:spcPts val="500"/>
              </a:spcBef>
              <a:spcAft>
                <a:spcPts val="1000"/>
              </a:spcAft>
            </a:pPr>
            <a:r>
              <a:rPr lang="es-ES" b="1" dirty="0">
                <a:solidFill>
                  <a:schemeClr val="accent5">
                    <a:lumMod val="50000"/>
                  </a:schemeClr>
                </a:solidFill>
              </a:rPr>
              <a:t>Proyectos de generación de empleo general</a:t>
            </a:r>
            <a:endParaRPr lang="en-US" b="1" dirty="0">
              <a:solidFill>
                <a:schemeClr val="accent5">
                  <a:lumMod val="50000"/>
                </a:schemeClr>
              </a:solidFill>
            </a:endParaRPr>
          </a:p>
        </p:txBody>
      </p:sp>
      <p:sp>
        <p:nvSpPr>
          <p:cNvPr id="187" name="Rectángulo 186">
            <a:extLst>
              <a:ext uri="{FF2B5EF4-FFF2-40B4-BE49-F238E27FC236}">
                <a16:creationId xmlns:a16="http://schemas.microsoft.com/office/drawing/2014/main" id="{A544995E-C178-4F49-8778-077D0FF5AE99}"/>
              </a:ext>
            </a:extLst>
          </p:cNvPr>
          <p:cNvSpPr/>
          <p:nvPr/>
        </p:nvSpPr>
        <p:spPr>
          <a:xfrm>
            <a:off x="6846824" y="2342412"/>
            <a:ext cx="4830452" cy="1451679"/>
          </a:xfrm>
          <a:prstGeom prst="rect">
            <a:avLst/>
          </a:prstGeom>
        </p:spPr>
        <p:txBody>
          <a:bodyPr wrap="square">
            <a:spAutoFit/>
          </a:bodyPr>
          <a:lstStyle/>
          <a:p>
            <a:pP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5. Consorcios de construcción y MOPC, compromiso de crecimiento social y económico:</a:t>
            </a:r>
          </a:p>
          <a:p>
            <a:pPr>
              <a:spcAft>
                <a:spcPts val="975"/>
              </a:spcAft>
            </a:pPr>
            <a:r>
              <a:rPr lang="es-ES" sz="1600" dirty="0">
                <a:solidFill>
                  <a:srgbClr val="002060"/>
                </a:solidFill>
                <a:latin typeface="Segoe UI" panose="020B0502040204020203" pitchFamily="34" charset="0"/>
                <a:ea typeface="Segoe UI" panose="020B0502040204020203" pitchFamily="34" charset="0"/>
                <a:cs typeface="Segoe UI" panose="020B0502040204020203" pitchFamily="34" charset="0"/>
              </a:rPr>
              <a:t>Certificación y capacitación laboral para pobladores de la zona con 30% de inserción general y 100% de  inserción de mujeres capacitadas.</a:t>
            </a:r>
            <a:endPar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Gráfico 3" descr="Grúa contorno">
            <a:extLst>
              <a:ext uri="{FF2B5EF4-FFF2-40B4-BE49-F238E27FC236}">
                <a16:creationId xmlns:a16="http://schemas.microsoft.com/office/drawing/2014/main" id="{D4776E1E-0585-492F-8D91-0A2CF56EAC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04850" y="1409840"/>
            <a:ext cx="914400" cy="914400"/>
          </a:xfrm>
          <a:prstGeom prst="rect">
            <a:avLst/>
          </a:prstGeom>
        </p:spPr>
      </p:pic>
      <p:sp>
        <p:nvSpPr>
          <p:cNvPr id="55" name="Rectángulo 54">
            <a:extLst>
              <a:ext uri="{FF2B5EF4-FFF2-40B4-BE49-F238E27FC236}">
                <a16:creationId xmlns:a16="http://schemas.microsoft.com/office/drawing/2014/main" id="{257DFE87-7F9C-41B4-BD00-89FB0C7F009D}"/>
              </a:ext>
            </a:extLst>
          </p:cNvPr>
          <p:cNvSpPr/>
          <p:nvPr/>
        </p:nvSpPr>
        <p:spPr>
          <a:xfrm>
            <a:off x="816006" y="5643805"/>
            <a:ext cx="10369157" cy="369332"/>
          </a:xfrm>
          <a:prstGeom prst="rect">
            <a:avLst/>
          </a:prstGeom>
          <a:solidFill>
            <a:schemeClr val="bg1">
              <a:lumMod val="95000"/>
            </a:schemeClr>
          </a:solidFill>
        </p:spPr>
        <p:txBody>
          <a:bodyPr wrap="square">
            <a:spAutoFit/>
          </a:bodyPr>
          <a:lstStyle/>
          <a:p>
            <a:pPr algn="ctr">
              <a:spcAft>
                <a:spcPts val="975"/>
              </a:spcAft>
            </a:pPr>
            <a:r>
              <a:rPr lang="es-ES" b="1" dirty="0">
                <a:solidFill>
                  <a:srgbClr val="002060"/>
                </a:solidFill>
                <a:latin typeface="Segoe UI" panose="020B0502040204020203" pitchFamily="34" charset="0"/>
                <a:ea typeface="Segoe UI" panose="020B0502040204020203" pitchFamily="34" charset="0"/>
                <a:cs typeface="Segoe UI" panose="020B0502040204020203" pitchFamily="34" charset="0"/>
              </a:rPr>
              <a:t>Total: 43.503 nuevos empleos directos e indirectos</a:t>
            </a:r>
          </a:p>
        </p:txBody>
      </p:sp>
      <p:pic>
        <p:nvPicPr>
          <p:cNvPr id="7" name="Gráfico 6" descr="Camisa formal con relleno sólido">
            <a:extLst>
              <a:ext uri="{FF2B5EF4-FFF2-40B4-BE49-F238E27FC236}">
                <a16:creationId xmlns:a16="http://schemas.microsoft.com/office/drawing/2014/main" id="{9D6ECDEE-62A5-41EC-B28A-1DA4742033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038475" y="1805214"/>
            <a:ext cx="914400" cy="914400"/>
          </a:xfrm>
          <a:prstGeom prst="rect">
            <a:avLst/>
          </a:prstGeom>
        </p:spPr>
      </p:pic>
      <p:graphicFrame>
        <p:nvGraphicFramePr>
          <p:cNvPr id="6" name="Tabla 5">
            <a:extLst>
              <a:ext uri="{FF2B5EF4-FFF2-40B4-BE49-F238E27FC236}">
                <a16:creationId xmlns:a16="http://schemas.microsoft.com/office/drawing/2014/main" id="{A6374D74-B84F-413F-A2AD-F4719E8F9639}"/>
              </a:ext>
            </a:extLst>
          </p:cNvPr>
          <p:cNvGraphicFramePr>
            <a:graphicFrameLocks noGrp="1"/>
          </p:cNvGraphicFramePr>
          <p:nvPr>
            <p:extLst>
              <p:ext uri="{D42A27DB-BD31-4B8C-83A1-F6EECF244321}">
                <p14:modId xmlns:p14="http://schemas.microsoft.com/office/powerpoint/2010/main" val="2921698385"/>
              </p:ext>
            </p:extLst>
          </p:nvPr>
        </p:nvGraphicFramePr>
        <p:xfrm>
          <a:off x="6939873" y="3940641"/>
          <a:ext cx="4644354" cy="1467612"/>
        </p:xfrm>
        <a:graphic>
          <a:graphicData uri="http://schemas.openxmlformats.org/drawingml/2006/table">
            <a:tbl>
              <a:tblPr firstRow="1" firstCol="1" bandRow="1">
                <a:tableStyleId>{912C8C85-51F0-491E-9774-3900AFEF0FD7}</a:tableStyleId>
              </a:tblPr>
              <a:tblGrid>
                <a:gridCol w="2244644">
                  <a:extLst>
                    <a:ext uri="{9D8B030D-6E8A-4147-A177-3AD203B41FA5}">
                      <a16:colId xmlns:a16="http://schemas.microsoft.com/office/drawing/2014/main" val="3833071382"/>
                    </a:ext>
                  </a:extLst>
                </a:gridCol>
                <a:gridCol w="2399710">
                  <a:extLst>
                    <a:ext uri="{9D8B030D-6E8A-4147-A177-3AD203B41FA5}">
                      <a16:colId xmlns:a16="http://schemas.microsoft.com/office/drawing/2014/main" val="403652776"/>
                    </a:ext>
                  </a:extLst>
                </a:gridCol>
              </a:tblGrid>
              <a:tr h="156412">
                <a:tc>
                  <a:txBody>
                    <a:bodyPr/>
                    <a:lstStyle/>
                    <a:p>
                      <a:pPr algn="ct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EMPRESAS</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gn="ctr">
                        <a:lnSpc>
                          <a:spcPct val="107000"/>
                        </a:lnSpc>
                        <a:spcAft>
                          <a:spcPts val="800"/>
                        </a:spcAft>
                      </a:pPr>
                      <a:r>
                        <a:rPr lang="es-PY" sz="1000" kern="1200">
                          <a:solidFill>
                            <a:srgbClr val="002060"/>
                          </a:solidFill>
                          <a:latin typeface="Segoe UI" panose="020B0502040204020203" pitchFamily="34" charset="0"/>
                          <a:ea typeface="Segoe UI" panose="020B0502040204020203" pitchFamily="34" charset="0"/>
                          <a:cs typeface="Segoe UI" panose="020B0502040204020203" pitchFamily="34" charset="0"/>
                        </a:rPr>
                        <a:t>LOCALIDAD</a:t>
                      </a:r>
                      <a:endParaRPr lang="en-US" sz="1000" kern="120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906867321"/>
                  </a:ext>
                </a:extLst>
              </a:tr>
              <a:tr h="156412">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ECOMIPA SA</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107000"/>
                        </a:lnSpc>
                        <a:spcAft>
                          <a:spcPts val="800"/>
                        </a:spcAft>
                      </a:pPr>
                      <a:r>
                        <a:rPr lang="es-PY" sz="1000" kern="1200">
                          <a:solidFill>
                            <a:srgbClr val="002060"/>
                          </a:solidFill>
                          <a:latin typeface="Segoe UI" panose="020B0502040204020203" pitchFamily="34" charset="0"/>
                          <a:ea typeface="Segoe UI" panose="020B0502040204020203" pitchFamily="34" charset="0"/>
                          <a:cs typeface="Segoe UI" panose="020B0502040204020203" pitchFamily="34" charset="0"/>
                        </a:rPr>
                        <a:t>San Vicente - A° Itanara </a:t>
                      </a:r>
                      <a:endParaRPr lang="en-US" sz="1000" kern="120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530963314"/>
                  </a:ext>
                </a:extLst>
              </a:tr>
              <a:tr h="312823">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CONSTRUCTORA ASUNCION SA Y ASOCIADOS/29</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107000"/>
                        </a:lnSpc>
                        <a:spcAft>
                          <a:spcPts val="800"/>
                        </a:spcAft>
                      </a:pPr>
                      <a:r>
                        <a:rPr lang="es-PY" sz="1000" kern="1200">
                          <a:solidFill>
                            <a:srgbClr val="002060"/>
                          </a:solidFill>
                          <a:latin typeface="Segoe UI" panose="020B0502040204020203" pitchFamily="34" charset="0"/>
                          <a:ea typeface="Segoe UI" panose="020B0502040204020203" pitchFamily="34" charset="0"/>
                          <a:cs typeface="Segoe UI" panose="020B0502040204020203" pitchFamily="34" charset="0"/>
                        </a:rPr>
                        <a:t>La Paz - Jesús</a:t>
                      </a:r>
                      <a:endParaRPr lang="en-US" sz="1000" kern="120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824945116"/>
                  </a:ext>
                </a:extLst>
              </a:tr>
              <a:tr h="312823">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CONSTRUCTORA ASUNCION SA Y ASOCIADOS/29</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tc>
                <a:tc>
                  <a:txBody>
                    <a:bodyPr/>
                    <a:lstStyle/>
                    <a:p>
                      <a:pPr>
                        <a:lnSpc>
                          <a:spcPct val="107000"/>
                        </a:lnSpc>
                        <a:spcAft>
                          <a:spcPts val="800"/>
                        </a:spcAft>
                      </a:pPr>
                      <a:r>
                        <a:rPr lang="es-PY" sz="1000" kern="1200">
                          <a:solidFill>
                            <a:srgbClr val="002060"/>
                          </a:solidFill>
                          <a:latin typeface="Segoe UI" panose="020B0502040204020203" pitchFamily="34" charset="0"/>
                          <a:ea typeface="Segoe UI" panose="020B0502040204020203" pitchFamily="34" charset="0"/>
                          <a:cs typeface="Segoe UI" panose="020B0502040204020203" pitchFamily="34" charset="0"/>
                        </a:rPr>
                        <a:t>Gral. Artigas - Fram</a:t>
                      </a:r>
                      <a:endParaRPr lang="en-US" sz="1000" kern="120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154986781"/>
                  </a:ext>
                </a:extLst>
              </a:tr>
              <a:tr h="156412">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CONSORCIO RUTA 98</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107000"/>
                        </a:lnSpc>
                        <a:spcAft>
                          <a:spcPts val="800"/>
                        </a:spcAft>
                      </a:pPr>
                      <a:r>
                        <a:rPr lang="es-PY" sz="1000" kern="1200" dirty="0" err="1">
                          <a:solidFill>
                            <a:srgbClr val="002060"/>
                          </a:solidFill>
                          <a:latin typeface="Segoe UI" panose="020B0502040204020203" pitchFamily="34" charset="0"/>
                          <a:ea typeface="Segoe UI" panose="020B0502040204020203" pitchFamily="34" charset="0"/>
                          <a:cs typeface="Segoe UI" panose="020B0502040204020203" pitchFamily="34" charset="0"/>
                        </a:rPr>
                        <a:t>Itakyry</a:t>
                      </a: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 - Rancho Alegre</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4052758729"/>
                  </a:ext>
                </a:extLst>
              </a:tr>
              <a:tr h="156412">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CONSORCIO CCVV CLARO VICUÑA VALENZUELA</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tc>
                  <a:txBody>
                    <a:bodyPr/>
                    <a:lstStyle/>
                    <a:p>
                      <a:pPr>
                        <a:lnSpc>
                          <a:spcPct val="107000"/>
                        </a:lnSpc>
                        <a:spcAft>
                          <a:spcPts val="800"/>
                        </a:spcAft>
                      </a:pPr>
                      <a:r>
                        <a:rPr lang="es-PY"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Ruta nacional Loma Plata - Carmelo Peralta  270 KM</a:t>
                      </a:r>
                      <a:endParaRPr lang="en-US" sz="100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L="44450" marR="44450" marT="0" marB="0" anchor="ctr"/>
                </a:tc>
                <a:extLst>
                  <a:ext uri="{0D108BD9-81ED-4DB2-BD59-A6C34878D82A}">
                    <a16:rowId xmlns:a16="http://schemas.microsoft.com/office/drawing/2014/main" val="3968506244"/>
                  </a:ext>
                </a:extLst>
              </a:tr>
            </a:tbl>
          </a:graphicData>
        </a:graphic>
      </p:graphicFrame>
    </p:spTree>
    <p:extLst>
      <p:ext uri="{BB962C8B-B14F-4D97-AF65-F5344CB8AC3E}">
        <p14:creationId xmlns:p14="http://schemas.microsoft.com/office/powerpoint/2010/main" val="334577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2018BEA-8997-4196-A1EB-8AD8DF0293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13" y="13493"/>
            <a:ext cx="12181167" cy="8128003"/>
          </a:xfrm>
          <a:prstGeom prst="rect">
            <a:avLst/>
          </a:prstGeom>
        </p:spPr>
      </p:pic>
      <p:sp>
        <p:nvSpPr>
          <p:cNvPr id="5" name="Rectángulo 4">
            <a:extLst>
              <a:ext uri="{FF2B5EF4-FFF2-40B4-BE49-F238E27FC236}">
                <a16:creationId xmlns:a16="http://schemas.microsoft.com/office/drawing/2014/main" id="{DA76AE2C-1AC5-473F-9D49-41357C391211}"/>
              </a:ext>
            </a:extLst>
          </p:cNvPr>
          <p:cNvSpPr/>
          <p:nvPr/>
        </p:nvSpPr>
        <p:spPr>
          <a:xfrm>
            <a:off x="-1" y="2491422"/>
            <a:ext cx="10992679" cy="1906438"/>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6" name="Rectángulo 5"/>
          <p:cNvSpPr/>
          <p:nvPr/>
        </p:nvSpPr>
        <p:spPr>
          <a:xfrm>
            <a:off x="-5" y="2896863"/>
            <a:ext cx="11105132" cy="1569660"/>
          </a:xfrm>
          <a:prstGeom prst="rect">
            <a:avLst/>
          </a:prstGeom>
        </p:spPr>
        <p:txBody>
          <a:bodyPr wrap="square">
            <a:spAutoFit/>
          </a:bodyPr>
          <a:lstStyle/>
          <a:p>
            <a:r>
              <a:rPr lang="es-ES" sz="4800" b="1" dirty="0">
                <a:solidFill>
                  <a:schemeClr val="bg1"/>
                </a:solidFill>
              </a:rPr>
              <a:t>EJE 3 - Invertir en el Capital Humano para aumentar la empleabilidad </a:t>
            </a:r>
          </a:p>
        </p:txBody>
      </p:sp>
      <p:grpSp>
        <p:nvGrpSpPr>
          <p:cNvPr id="7" name="9 Grupo"/>
          <p:cNvGrpSpPr/>
          <p:nvPr/>
        </p:nvGrpSpPr>
        <p:grpSpPr>
          <a:xfrm>
            <a:off x="11953876" y="2949092"/>
            <a:ext cx="238126" cy="801179"/>
            <a:chOff x="8702040" y="2321858"/>
            <a:chExt cx="159347" cy="497427"/>
          </a:xfrm>
        </p:grpSpPr>
        <p:sp>
          <p:nvSpPr>
            <p:cNvPr id="8"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9"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0"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sp>
        <p:nvSpPr>
          <p:cNvPr id="11" name="Google Shape;169;p28">
            <a:extLst>
              <a:ext uri="{FF2B5EF4-FFF2-40B4-BE49-F238E27FC236}">
                <a16:creationId xmlns:a16="http://schemas.microsoft.com/office/drawing/2014/main" id="{5D22E85F-C1A8-4CC8-9C50-569E47F74C64}"/>
              </a:ext>
            </a:extLst>
          </p:cNvPr>
          <p:cNvSpPr txBox="1">
            <a:spLocks/>
          </p:cNvSpPr>
          <p:nvPr/>
        </p:nvSpPr>
        <p:spPr>
          <a:xfrm>
            <a:off x="134582" y="4950068"/>
            <a:ext cx="10723511" cy="1569659"/>
          </a:xfrm>
          <a:prstGeom prst="rect">
            <a:avLst/>
          </a:prstGeom>
          <a:solidFill>
            <a:schemeClr val="bg1">
              <a:lumMod val="95000"/>
              <a:alpha val="7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924" indent="-207924">
              <a:buSzPts val="1100"/>
              <a:buFont typeface="Wingdings" panose="05000000000000000000" pitchFamily="2" charset="2"/>
              <a:buChar char="§"/>
            </a:pPr>
            <a:r>
              <a:rPr lang="es-ES" sz="1400" b="1" dirty="0">
                <a:solidFill>
                  <a:srgbClr val="002060"/>
                </a:solidFill>
              </a:rPr>
              <a:t>Estrategia Nacional de Formación Profesional.</a:t>
            </a:r>
          </a:p>
          <a:p>
            <a:pPr marL="207924" indent="-207924">
              <a:buSzPts val="1100"/>
              <a:buFont typeface="Wingdings" panose="05000000000000000000" pitchFamily="2" charset="2"/>
              <a:buChar char="§"/>
            </a:pPr>
            <a:r>
              <a:rPr lang="es-ES" sz="1400" b="1" dirty="0">
                <a:solidFill>
                  <a:srgbClr val="002060"/>
                </a:solidFill>
              </a:rPr>
              <a:t>Formación en aptitudes técnicas y socioemocionales. Competencias digitales para la cuarta revolución industrial.</a:t>
            </a:r>
          </a:p>
          <a:p>
            <a:pPr marL="207924" indent="-207924">
              <a:buSzPts val="1100"/>
              <a:buFont typeface="Wingdings" panose="05000000000000000000" pitchFamily="2" charset="2"/>
              <a:buChar char="§"/>
            </a:pPr>
            <a:r>
              <a:rPr lang="es-ES" sz="1400" b="1" dirty="0">
                <a:solidFill>
                  <a:srgbClr val="002060"/>
                </a:solidFill>
              </a:rPr>
              <a:t>Fortalecimiento de la formación dual.</a:t>
            </a:r>
          </a:p>
          <a:p>
            <a:pPr marL="207924" indent="-207924">
              <a:buSzPts val="1100"/>
              <a:buFont typeface="Wingdings" panose="05000000000000000000" pitchFamily="2" charset="2"/>
              <a:buChar char="§"/>
            </a:pPr>
            <a:r>
              <a:rPr lang="es-ES" sz="1400" b="1" dirty="0">
                <a:solidFill>
                  <a:srgbClr val="002060"/>
                </a:solidFill>
              </a:rPr>
              <a:t>Reconversión laboral.</a:t>
            </a:r>
          </a:p>
          <a:p>
            <a:pPr marL="207924" indent="-207924">
              <a:buSzPts val="1100"/>
              <a:buFont typeface="Wingdings" panose="05000000000000000000" pitchFamily="2" charset="2"/>
              <a:buChar char="§"/>
            </a:pPr>
            <a:r>
              <a:rPr lang="es-ES" sz="1400" b="1" dirty="0" err="1">
                <a:solidFill>
                  <a:srgbClr val="002060"/>
                </a:solidFill>
              </a:rPr>
              <a:t>Emprendedurismo</a:t>
            </a:r>
            <a:r>
              <a:rPr lang="es-ES" sz="1400" b="1" dirty="0">
                <a:solidFill>
                  <a:srgbClr val="002060"/>
                </a:solidFill>
              </a:rPr>
              <a:t>.</a:t>
            </a:r>
          </a:p>
          <a:p>
            <a:pPr marL="207924" indent="-207924">
              <a:buSzPts val="1100"/>
              <a:buFont typeface="Wingdings" panose="05000000000000000000" pitchFamily="2" charset="2"/>
              <a:buChar char="§"/>
            </a:pPr>
            <a:r>
              <a:rPr lang="es-ES" sz="1400" b="1" dirty="0">
                <a:solidFill>
                  <a:srgbClr val="002060"/>
                </a:solidFill>
              </a:rPr>
              <a:t>Fomento al cooperativismo.</a:t>
            </a: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22</a:t>
            </a:fld>
            <a:endParaRPr lang="en-US"/>
          </a:p>
        </p:txBody>
      </p:sp>
    </p:spTree>
    <p:extLst>
      <p:ext uri="{BB962C8B-B14F-4D97-AF65-F5344CB8AC3E}">
        <p14:creationId xmlns:p14="http://schemas.microsoft.com/office/powerpoint/2010/main" val="233055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5" y="6362549"/>
            <a:ext cx="963957" cy="292100"/>
          </a:xfrm>
          <a:prstGeom prst="rect">
            <a:avLst/>
          </a:prstGeom>
        </p:spPr>
      </p:pic>
      <p:pic>
        <p:nvPicPr>
          <p:cNvPr id="32"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599"/>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6" y="6286221"/>
            <a:ext cx="782797"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6"/>
            <a:ext cx="323788" cy="326443"/>
          </a:xfrm>
          <a:prstGeom prst="rect">
            <a:avLst/>
          </a:prstGeom>
        </p:spPr>
      </p:pic>
      <p:sp>
        <p:nvSpPr>
          <p:cNvPr id="21" name="CuadroTexto 20">
            <a:extLst>
              <a:ext uri="{FF2B5EF4-FFF2-40B4-BE49-F238E27FC236}">
                <a16:creationId xmlns:a16="http://schemas.microsoft.com/office/drawing/2014/main" id="{868B4710-E72E-42A0-9668-2CEBF152AF0C}"/>
              </a:ext>
            </a:extLst>
          </p:cNvPr>
          <p:cNvSpPr txBox="1"/>
          <p:nvPr/>
        </p:nvSpPr>
        <p:spPr>
          <a:xfrm>
            <a:off x="1018883" y="2135232"/>
            <a:ext cx="4429125" cy="3416320"/>
          </a:xfrm>
          <a:prstGeom prst="rect">
            <a:avLst/>
          </a:prstGeom>
          <a:noFill/>
        </p:spPr>
        <p:txBody>
          <a:bodyPr wrap="square">
            <a:spAutoFit/>
          </a:bodyPr>
          <a:lstStyle/>
          <a:p>
            <a:pPr marL="0" marR="0" lvl="0" indent="0" algn="just" rtl="0">
              <a:spcBef>
                <a:spcPts val="0"/>
              </a:spcBef>
              <a:spcAft>
                <a:spcPts val="0"/>
              </a:spcAft>
              <a:buNone/>
            </a:pPr>
            <a:r>
              <a:rPr lang="es-ES" sz="1800" b="1" dirty="0">
                <a:solidFill>
                  <a:srgbClr val="002060"/>
                </a:solidFill>
                <a:latin typeface="Calibri"/>
                <a:ea typeface="Calibri"/>
                <a:cs typeface="Calibri"/>
                <a:sym typeface="Calibri"/>
              </a:rPr>
              <a:t>Contribuir al crecimiento de la productividad nacional, la transformación digital, el progreso social y bienestar de los paraguayos, mediante formación técnica y profesional de calidad y pertinencia, </a:t>
            </a:r>
            <a:r>
              <a:rPr lang="es-ES" sz="1800" dirty="0">
                <a:solidFill>
                  <a:srgbClr val="002060"/>
                </a:solidFill>
                <a:latin typeface="Calibri"/>
                <a:ea typeface="Calibri"/>
                <a:cs typeface="Calibri"/>
                <a:sym typeface="Calibri"/>
              </a:rPr>
              <a:t>que asegure su crecimiento individual y empleabilidad, con base en competencias tecnológicas, destrezas personales y habilidades blandas relevantes para todos los estratos sociales, regiones y aquellos sectores productivos que son y serán motor decrecimiento del país.</a:t>
            </a:r>
            <a:endParaRPr lang="es-ES" sz="1800" dirty="0">
              <a:solidFill>
                <a:srgbClr val="17365D"/>
              </a:solidFill>
              <a:latin typeface="Calibri"/>
              <a:ea typeface="Calibri"/>
              <a:cs typeface="Calibri"/>
              <a:sym typeface="Calibri"/>
            </a:endParaRPr>
          </a:p>
        </p:txBody>
      </p:sp>
      <p:sp>
        <p:nvSpPr>
          <p:cNvPr id="5" name="Google Shape;150;p27">
            <a:extLst>
              <a:ext uri="{FF2B5EF4-FFF2-40B4-BE49-F238E27FC236}">
                <a16:creationId xmlns:a16="http://schemas.microsoft.com/office/drawing/2014/main" id="{5FB8A80E-DE5B-4E64-827F-F9D94BBD18AC}"/>
              </a:ext>
            </a:extLst>
          </p:cNvPr>
          <p:cNvSpPr/>
          <p:nvPr/>
        </p:nvSpPr>
        <p:spPr>
          <a:xfrm>
            <a:off x="1018884" y="1503845"/>
            <a:ext cx="4429124" cy="430948"/>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3200" b="1" dirty="0">
                <a:solidFill>
                  <a:schemeClr val="bg1"/>
                </a:solidFill>
              </a:rPr>
              <a:t>MISIÓN</a:t>
            </a:r>
            <a:endParaRPr sz="3200" b="1" dirty="0">
              <a:solidFill>
                <a:schemeClr val="bg1"/>
              </a:solidFill>
            </a:endParaRPr>
          </a:p>
        </p:txBody>
      </p:sp>
      <p:sp>
        <p:nvSpPr>
          <p:cNvPr id="6" name="CuadroTexto 5">
            <a:extLst>
              <a:ext uri="{FF2B5EF4-FFF2-40B4-BE49-F238E27FC236}">
                <a16:creationId xmlns:a16="http://schemas.microsoft.com/office/drawing/2014/main" id="{965319E0-72D1-4815-9C2C-9617D4237336}"/>
              </a:ext>
            </a:extLst>
          </p:cNvPr>
          <p:cNvSpPr txBox="1"/>
          <p:nvPr/>
        </p:nvSpPr>
        <p:spPr>
          <a:xfrm>
            <a:off x="6536966" y="2131115"/>
            <a:ext cx="4429125" cy="2031325"/>
          </a:xfrm>
          <a:prstGeom prst="rect">
            <a:avLst/>
          </a:prstGeom>
          <a:noFill/>
        </p:spPr>
        <p:txBody>
          <a:bodyPr wrap="square">
            <a:spAutoFit/>
          </a:bodyPr>
          <a:lstStyle/>
          <a:p>
            <a:pPr marL="0" marR="0" lvl="0" indent="0" algn="just" rtl="0">
              <a:spcBef>
                <a:spcPts val="0"/>
              </a:spcBef>
              <a:spcAft>
                <a:spcPts val="0"/>
              </a:spcAft>
              <a:buNone/>
            </a:pPr>
            <a:r>
              <a:rPr lang="es-ES" sz="1800" dirty="0">
                <a:solidFill>
                  <a:srgbClr val="002060"/>
                </a:solidFill>
                <a:latin typeface="Calibri"/>
                <a:ea typeface="Calibri"/>
                <a:cs typeface="Calibri"/>
                <a:sym typeface="Calibri"/>
              </a:rPr>
              <a:t>Una nación en que la </a:t>
            </a:r>
            <a:r>
              <a:rPr lang="es-ES" sz="1800" b="1" dirty="0">
                <a:solidFill>
                  <a:srgbClr val="002060"/>
                </a:solidFill>
                <a:latin typeface="Calibri"/>
                <a:ea typeface="Calibri"/>
                <a:cs typeface="Calibri"/>
                <a:sym typeface="Calibri"/>
              </a:rPr>
              <a:t>fuerza laboral cualificada, productiva y adaptable </a:t>
            </a:r>
            <a:r>
              <a:rPr lang="es-ES" sz="1800" dirty="0">
                <a:solidFill>
                  <a:srgbClr val="002060"/>
                </a:solidFill>
                <a:latin typeface="Calibri"/>
                <a:ea typeface="Calibri"/>
                <a:cs typeface="Calibri"/>
                <a:sym typeface="Calibri"/>
              </a:rPr>
              <a:t>es fuente de productividad creciente, innovación constante y calidad de vida, al tiempo que se crea cada vez más valor por medio del conocimiento, la creatividad, la innovación y la tecnología.</a:t>
            </a:r>
          </a:p>
        </p:txBody>
      </p:sp>
      <p:sp>
        <p:nvSpPr>
          <p:cNvPr id="7" name="Google Shape;150;p27">
            <a:extLst>
              <a:ext uri="{FF2B5EF4-FFF2-40B4-BE49-F238E27FC236}">
                <a16:creationId xmlns:a16="http://schemas.microsoft.com/office/drawing/2014/main" id="{70D1170D-0028-49B8-872D-EF9EC0712722}"/>
              </a:ext>
            </a:extLst>
          </p:cNvPr>
          <p:cNvSpPr/>
          <p:nvPr/>
        </p:nvSpPr>
        <p:spPr>
          <a:xfrm>
            <a:off x="6536967" y="1499728"/>
            <a:ext cx="4429124" cy="430948"/>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3200" b="1" dirty="0">
                <a:solidFill>
                  <a:schemeClr val="bg1"/>
                </a:solidFill>
              </a:rPr>
              <a:t>VISIÓN</a:t>
            </a:r>
            <a:endParaRPr sz="3200" b="1" dirty="0">
              <a:solidFill>
                <a:schemeClr val="bg1"/>
              </a:solidFill>
            </a:endParaRPr>
          </a:p>
        </p:txBody>
      </p:sp>
      <p:sp>
        <p:nvSpPr>
          <p:cNvPr id="20" name="Google Shape;150;p27">
            <a:extLst>
              <a:ext uri="{FF2B5EF4-FFF2-40B4-BE49-F238E27FC236}">
                <a16:creationId xmlns:a16="http://schemas.microsoft.com/office/drawing/2014/main" id="{8D43744D-FD27-49E0-9D48-C676D594A702}"/>
              </a:ext>
            </a:extLst>
          </p:cNvPr>
          <p:cNvSpPr/>
          <p:nvPr/>
        </p:nvSpPr>
        <p:spPr>
          <a:xfrm>
            <a:off x="1016825" y="716112"/>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800" b="1" dirty="0">
                <a:solidFill>
                  <a:schemeClr val="bg1"/>
                </a:solidFill>
              </a:rPr>
              <a:t>ESTRATEGIA NACIONAL DE FORMACION PROFESIONAL</a:t>
            </a:r>
            <a:endParaRPr sz="2800" b="1" dirty="0">
              <a:solidFill>
                <a:schemeClr val="bg1"/>
              </a:solidFill>
            </a:endParaRPr>
          </a:p>
        </p:txBody>
      </p:sp>
      <p:sp>
        <p:nvSpPr>
          <p:cNvPr id="22" name="Marcador de número de diapositiva 4">
            <a:extLst>
              <a:ext uri="{FF2B5EF4-FFF2-40B4-BE49-F238E27FC236}">
                <a16:creationId xmlns:a16="http://schemas.microsoft.com/office/drawing/2014/main" id="{6336562A-1636-489F-8317-3842D8BABD8F}"/>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23</a:t>
            </a:fld>
            <a:endParaRPr lang="es-PY"/>
          </a:p>
        </p:txBody>
      </p:sp>
    </p:spTree>
    <p:extLst>
      <p:ext uri="{BB962C8B-B14F-4D97-AF65-F5344CB8AC3E}">
        <p14:creationId xmlns:p14="http://schemas.microsoft.com/office/powerpoint/2010/main" val="257826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7"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8"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grpSp>
        <p:nvGrpSpPr>
          <p:cNvPr id="30" name="object 4"/>
          <p:cNvGrpSpPr/>
          <p:nvPr/>
        </p:nvGrpSpPr>
        <p:grpSpPr>
          <a:xfrm>
            <a:off x="12026405" y="546799"/>
            <a:ext cx="165595" cy="596203"/>
            <a:chOff x="19762519" y="1922873"/>
            <a:chExt cx="341630" cy="1229995"/>
          </a:xfrm>
        </p:grpSpPr>
        <p:sp>
          <p:nvSpPr>
            <p:cNvPr id="31"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35"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6"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cxnSp>
        <p:nvCxnSpPr>
          <p:cNvPr id="37"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9"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41" name="CuadroTexto 40">
            <a:extLst>
              <a:ext uri="{FF2B5EF4-FFF2-40B4-BE49-F238E27FC236}">
                <a16:creationId xmlns:a16="http://schemas.microsoft.com/office/drawing/2014/main" id="{FAB20458-98C5-4920-810B-8A3D8F5FFECC}"/>
              </a:ext>
            </a:extLst>
          </p:cNvPr>
          <p:cNvSpPr txBox="1"/>
          <p:nvPr/>
        </p:nvSpPr>
        <p:spPr>
          <a:xfrm>
            <a:off x="553574" y="6261306"/>
            <a:ext cx="7034772" cy="2616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Y" altLang="en-US" sz="11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PY" altLang="en-US" sz="11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registros administrativos del SNPP y SINAFOCAL. Corte al </a:t>
            </a:r>
            <a:r>
              <a:rPr lang="es-PY" altLang="en-US" sz="1100" dirty="0" smtClean="0">
                <a:solidFill>
                  <a:srgbClr val="002060"/>
                </a:solidFill>
                <a:ea typeface="Calibri" panose="020F0502020204030204" pitchFamily="34" charset="0"/>
                <a:cs typeface="Calibri" panose="020F0502020204030204" pitchFamily="34" charset="0"/>
              </a:rPr>
              <a:t>30</a:t>
            </a:r>
            <a:r>
              <a:rPr kumimoji="0" lang="es-PY" altLang="en-US" sz="1100" b="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.09.21 </a:t>
            </a:r>
            <a:endParaRPr kumimoji="0" lang="es-PY" altLang="en-US" sz="1100" b="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sp>
        <p:nvSpPr>
          <p:cNvPr id="90" name="Google Shape;150;p27">
            <a:extLst>
              <a:ext uri="{FF2B5EF4-FFF2-40B4-BE49-F238E27FC236}">
                <a16:creationId xmlns:a16="http://schemas.microsoft.com/office/drawing/2014/main" id="{7438B1D5-02B8-4981-B2C2-FC55FDE17491}"/>
              </a:ext>
            </a:extLst>
          </p:cNvPr>
          <p:cNvSpPr/>
          <p:nvPr/>
        </p:nvSpPr>
        <p:spPr>
          <a:xfrm>
            <a:off x="1016825" y="716112"/>
            <a:ext cx="9949266" cy="354881"/>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400" b="1" dirty="0">
                <a:solidFill>
                  <a:schemeClr val="bg1"/>
                </a:solidFill>
              </a:rPr>
              <a:t>ESTRATEGIA NACIONAL DE FORMACIÓN PROFESIONAL</a:t>
            </a:r>
            <a:endParaRPr sz="2400" b="1" dirty="0">
              <a:solidFill>
                <a:schemeClr val="bg1"/>
              </a:solidFill>
            </a:endParaRPr>
          </a:p>
        </p:txBody>
      </p:sp>
      <p:sp>
        <p:nvSpPr>
          <p:cNvPr id="20" name="Marcador de número de diapositiva 4">
            <a:extLst>
              <a:ext uri="{FF2B5EF4-FFF2-40B4-BE49-F238E27FC236}">
                <a16:creationId xmlns:a16="http://schemas.microsoft.com/office/drawing/2014/main" id="{9B649890-B1A0-4E29-85A8-620F2F099CE6}"/>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24</a:t>
            </a:fld>
            <a:endParaRPr lang="es-PY" dirty="0"/>
          </a:p>
        </p:txBody>
      </p:sp>
      <p:pic>
        <p:nvPicPr>
          <p:cNvPr id="4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9601" y="459431"/>
            <a:ext cx="786438" cy="773760"/>
          </a:xfrm>
          <a:prstGeom prst="rect">
            <a:avLst/>
          </a:prstGeom>
        </p:spPr>
      </p:pic>
      <p:graphicFrame>
        <p:nvGraphicFramePr>
          <p:cNvPr id="52" name="Gráfico 51"/>
          <p:cNvGraphicFramePr>
            <a:graphicFrameLocks/>
          </p:cNvGraphicFramePr>
          <p:nvPr>
            <p:extLst>
              <p:ext uri="{D42A27DB-BD31-4B8C-83A1-F6EECF244321}">
                <p14:modId xmlns:p14="http://schemas.microsoft.com/office/powerpoint/2010/main" val="2225158607"/>
              </p:ext>
            </p:extLst>
          </p:nvPr>
        </p:nvGraphicFramePr>
        <p:xfrm>
          <a:off x="1915312" y="1548459"/>
          <a:ext cx="8524990" cy="40625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38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7"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8"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grpSp>
        <p:nvGrpSpPr>
          <p:cNvPr id="30" name="object 4"/>
          <p:cNvGrpSpPr/>
          <p:nvPr/>
        </p:nvGrpSpPr>
        <p:grpSpPr>
          <a:xfrm>
            <a:off x="12026405" y="546799"/>
            <a:ext cx="165595" cy="596203"/>
            <a:chOff x="19762519" y="1922873"/>
            <a:chExt cx="341630" cy="1229995"/>
          </a:xfrm>
        </p:grpSpPr>
        <p:sp>
          <p:nvSpPr>
            <p:cNvPr id="31"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35"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6"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cxnSp>
        <p:nvCxnSpPr>
          <p:cNvPr id="37"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9"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45" name="Elipse 44">
            <a:extLst>
              <a:ext uri="{FF2B5EF4-FFF2-40B4-BE49-F238E27FC236}">
                <a16:creationId xmlns:a16="http://schemas.microsoft.com/office/drawing/2014/main" id="{E24D9B86-0949-43CA-ACF0-234274B406FB}"/>
              </a:ext>
            </a:extLst>
          </p:cNvPr>
          <p:cNvSpPr/>
          <p:nvPr/>
        </p:nvSpPr>
        <p:spPr>
          <a:xfrm>
            <a:off x="9737261" y="1254376"/>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46" name="Rectángulo 45">
            <a:extLst>
              <a:ext uri="{FF2B5EF4-FFF2-40B4-BE49-F238E27FC236}">
                <a16:creationId xmlns:a16="http://schemas.microsoft.com/office/drawing/2014/main" id="{0DF79293-DE8F-4D51-AED8-105E0B63FA79}"/>
              </a:ext>
            </a:extLst>
          </p:cNvPr>
          <p:cNvSpPr/>
          <p:nvPr/>
        </p:nvSpPr>
        <p:spPr>
          <a:xfrm>
            <a:off x="8713157" y="2134198"/>
            <a:ext cx="2806825" cy="2728311"/>
          </a:xfrm>
          <a:prstGeom prst="rect">
            <a:avLst/>
          </a:prstGeom>
        </p:spPr>
        <p:txBody>
          <a:bodyPr wrap="square">
            <a:spAutoFit/>
          </a:bodyPr>
          <a:lstStyle/>
          <a:p>
            <a:pPr>
              <a:spcAft>
                <a:spcPts val="975"/>
              </a:spcAft>
            </a:pPr>
            <a:r>
              <a:rPr lang="es-ES" sz="1463" b="1" dirty="0">
                <a:solidFill>
                  <a:srgbClr val="002060"/>
                </a:solidFill>
                <a:latin typeface="Segoe UI" panose="020B0502040204020203" pitchFamily="34" charset="0"/>
                <a:cs typeface="Segoe UI" panose="020B0502040204020203" pitchFamily="34" charset="0"/>
              </a:rPr>
              <a:t>Plan  “PARAGUAY POGUAPY”</a:t>
            </a:r>
          </a:p>
          <a:p>
            <a:pPr marL="285750" indent="-285750">
              <a:spcAft>
                <a:spcPts val="975"/>
              </a:spcAft>
              <a:buFont typeface="Arial" panose="020B0604020202020204" pitchFamily="34" charset="0"/>
              <a:buChar char="•"/>
            </a:pPr>
            <a:r>
              <a:rPr lang="es-ES" sz="1463" dirty="0">
                <a:solidFill>
                  <a:srgbClr val="002060"/>
                </a:solidFill>
                <a:latin typeface="Segoe UI" panose="020B0502040204020203" pitchFamily="34" charset="0"/>
                <a:cs typeface="Segoe UI" panose="020B0502040204020203" pitchFamily="34" charset="0"/>
              </a:rPr>
              <a:t>131 MIPYMES con apoyo económico, formación y formalización.</a:t>
            </a:r>
          </a:p>
          <a:p>
            <a:pPr marL="285750" indent="-285750">
              <a:spcAft>
                <a:spcPts val="975"/>
              </a:spcAft>
              <a:buFont typeface="Arial" panose="020B0604020202020204" pitchFamily="34" charset="0"/>
              <a:buChar char="•"/>
            </a:pPr>
            <a:r>
              <a:rPr lang="es-PY" sz="1463" dirty="0">
                <a:solidFill>
                  <a:srgbClr val="002060"/>
                </a:solidFill>
                <a:latin typeface="Segoe UI" panose="020B0502040204020203" pitchFamily="34" charset="0"/>
                <a:cs typeface="Segoe UI" panose="020B0502040204020203" pitchFamily="34" charset="0"/>
              </a:rPr>
              <a:t>130 jóvenes capacitados en líneas </a:t>
            </a:r>
            <a:r>
              <a:rPr lang="es-PY" sz="1463" dirty="0" err="1">
                <a:solidFill>
                  <a:srgbClr val="002060"/>
                </a:solidFill>
                <a:latin typeface="Segoe UI" panose="020B0502040204020203" pitchFamily="34" charset="0"/>
                <a:cs typeface="Segoe UI" panose="020B0502040204020203" pitchFamily="34" charset="0"/>
              </a:rPr>
              <a:t>desenergizadas</a:t>
            </a:r>
            <a:r>
              <a:rPr lang="es-PY" sz="1463" dirty="0">
                <a:solidFill>
                  <a:srgbClr val="002060"/>
                </a:solidFill>
                <a:latin typeface="Segoe UI" panose="020B0502040204020203" pitchFamily="34" charset="0"/>
                <a:cs typeface="Segoe UI" panose="020B0502040204020203" pitchFamily="34" charset="0"/>
              </a:rPr>
              <a:t> de Media y Baja Tensión y en operación  de grúas e </a:t>
            </a:r>
            <a:r>
              <a:rPr lang="es-PY" sz="1463" dirty="0" err="1">
                <a:solidFill>
                  <a:srgbClr val="002060"/>
                </a:solidFill>
                <a:latin typeface="Segoe UI" panose="020B0502040204020203" pitchFamily="34" charset="0"/>
                <a:cs typeface="Segoe UI" panose="020B0502040204020203" pitchFamily="34" charset="0"/>
              </a:rPr>
              <a:t>hidroelevadores</a:t>
            </a:r>
            <a:r>
              <a:rPr lang="es-PY" sz="1463" dirty="0">
                <a:solidFill>
                  <a:srgbClr val="002060"/>
                </a:solidFill>
                <a:latin typeface="Segoe UI" panose="020B0502040204020203" pitchFamily="34" charset="0"/>
                <a:cs typeface="Segoe UI" panose="020B0502040204020203" pitchFamily="34" charset="0"/>
              </a:rPr>
              <a:t>. </a:t>
            </a:r>
            <a:endParaRPr lang="es-ES" sz="1463" dirty="0">
              <a:solidFill>
                <a:srgbClr val="002060"/>
              </a:solidFill>
              <a:latin typeface="Segoe UI" panose="020B0502040204020203" pitchFamily="34" charset="0"/>
              <a:cs typeface="Segoe UI" panose="020B0502040204020203" pitchFamily="34" charset="0"/>
            </a:endParaRPr>
          </a:p>
          <a:p>
            <a:pPr>
              <a:spcAft>
                <a:spcPts val="975"/>
              </a:spcAft>
            </a:pPr>
            <a:endParaRPr lang="es-ES" sz="1463" dirty="0">
              <a:solidFill>
                <a:srgbClr val="002060"/>
              </a:solidFill>
              <a:latin typeface="Segoe UI" panose="020B0502040204020203" pitchFamily="34" charset="0"/>
              <a:cs typeface="Segoe UI" panose="020B0502040204020203" pitchFamily="34" charset="0"/>
            </a:endParaRPr>
          </a:p>
        </p:txBody>
      </p:sp>
      <p:sp>
        <p:nvSpPr>
          <p:cNvPr id="56" name="Elipse 55">
            <a:extLst>
              <a:ext uri="{FF2B5EF4-FFF2-40B4-BE49-F238E27FC236}">
                <a16:creationId xmlns:a16="http://schemas.microsoft.com/office/drawing/2014/main" id="{E09AAC90-406A-4FC4-9A91-88986EA079C1}"/>
              </a:ext>
            </a:extLst>
          </p:cNvPr>
          <p:cNvSpPr/>
          <p:nvPr/>
        </p:nvSpPr>
        <p:spPr>
          <a:xfrm>
            <a:off x="3832971" y="1401180"/>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sp>
        <p:nvSpPr>
          <p:cNvPr id="57" name="Rectángulo 56">
            <a:extLst>
              <a:ext uri="{FF2B5EF4-FFF2-40B4-BE49-F238E27FC236}">
                <a16:creationId xmlns:a16="http://schemas.microsoft.com/office/drawing/2014/main" id="{655A9F2F-9A2E-4E91-8C8F-518DB9189D6A}"/>
              </a:ext>
            </a:extLst>
          </p:cNvPr>
          <p:cNvSpPr/>
          <p:nvPr/>
        </p:nvSpPr>
        <p:spPr>
          <a:xfrm>
            <a:off x="3181945" y="2177204"/>
            <a:ext cx="1977879" cy="3231654"/>
          </a:xfrm>
          <a:prstGeom prst="rect">
            <a:avLst/>
          </a:prstGeom>
        </p:spPr>
        <p:txBody>
          <a:bodyPr wrap="square">
            <a:spAutoFit/>
          </a:bodyPr>
          <a:lstStyle/>
          <a:p>
            <a:pPr algn="ctr">
              <a:spcAft>
                <a:spcPts val="975"/>
              </a:spcAft>
            </a:pPr>
            <a:r>
              <a:rPr lang="es-ES" sz="1400" b="1" dirty="0">
                <a:solidFill>
                  <a:srgbClr val="002060"/>
                </a:solidFill>
                <a:latin typeface="Segoe UI" panose="020B0502040204020203" pitchFamily="34" charset="0"/>
                <a:cs typeface="Segoe UI" panose="020B0502040204020203" pitchFamily="34" charset="0"/>
              </a:rPr>
              <a:t>15 Mesas Sectoriales oferta formativa  conforme a la demanda laboral</a:t>
            </a:r>
          </a:p>
          <a:p>
            <a:pPr algn="ctr">
              <a:spcAft>
                <a:spcPts val="975"/>
              </a:spcAft>
            </a:pPr>
            <a:endParaRPr lang="es-ES" sz="1400" b="1" dirty="0">
              <a:solidFill>
                <a:srgbClr val="002060"/>
              </a:solidFill>
              <a:latin typeface="Segoe UI" panose="020B0502040204020203" pitchFamily="34" charset="0"/>
              <a:cs typeface="Segoe UI" panose="020B0502040204020203" pitchFamily="34" charset="0"/>
            </a:endParaRPr>
          </a:p>
          <a:p>
            <a:pPr algn="ctr">
              <a:spcAft>
                <a:spcPts val="975"/>
              </a:spcAft>
            </a:pPr>
            <a:r>
              <a:rPr lang="es-ES" sz="1400" dirty="0">
                <a:solidFill>
                  <a:srgbClr val="002060"/>
                </a:solidFill>
                <a:latin typeface="Segoe UI" panose="020B0502040204020203" pitchFamily="34" charset="0"/>
                <a:cs typeface="Segoe UI" panose="020B0502040204020203" pitchFamily="34" charset="0"/>
              </a:rPr>
              <a:t>370 nuevas empresas </a:t>
            </a:r>
          </a:p>
          <a:p>
            <a:pPr algn="ctr">
              <a:spcAft>
                <a:spcPts val="975"/>
              </a:spcAft>
            </a:pPr>
            <a:endParaRPr lang="es-ES" sz="1400" dirty="0">
              <a:solidFill>
                <a:srgbClr val="002060"/>
              </a:solidFill>
              <a:latin typeface="Segoe UI" panose="020B0502040204020203" pitchFamily="34" charset="0"/>
              <a:cs typeface="Segoe UI" panose="020B0502040204020203" pitchFamily="34" charset="0"/>
            </a:endParaRPr>
          </a:p>
          <a:p>
            <a:pPr algn="ctr">
              <a:spcAft>
                <a:spcPts val="975"/>
              </a:spcAft>
            </a:pPr>
            <a:r>
              <a:rPr lang="es-ES" sz="1400" dirty="0">
                <a:solidFill>
                  <a:srgbClr val="002060"/>
                </a:solidFill>
                <a:latin typeface="Segoe UI" panose="020B0502040204020203" pitchFamily="34" charset="0"/>
                <a:cs typeface="Segoe UI" panose="020B0502040204020203" pitchFamily="34" charset="0"/>
              </a:rPr>
              <a:t>Protagonismo del sector productivo</a:t>
            </a:r>
          </a:p>
          <a:p>
            <a:pPr algn="ctr">
              <a:spcAft>
                <a:spcPts val="975"/>
              </a:spcAft>
            </a:pPr>
            <a:endParaRPr lang="es-ES" sz="1400" dirty="0">
              <a:solidFill>
                <a:srgbClr val="002060"/>
              </a:solidFill>
              <a:latin typeface="Segoe UI" panose="020B0502040204020203" pitchFamily="34" charset="0"/>
              <a:cs typeface="Segoe UI" panose="020B0502040204020203" pitchFamily="34" charset="0"/>
            </a:endParaRPr>
          </a:p>
          <a:p>
            <a:pPr algn="ctr">
              <a:spcAft>
                <a:spcPts val="975"/>
              </a:spcAft>
            </a:pPr>
            <a:endParaRPr lang="es-ES" sz="1400" b="1" dirty="0">
              <a:solidFill>
                <a:srgbClr val="002060"/>
              </a:solidFill>
              <a:latin typeface="Segoe UI" panose="020B0502040204020203" pitchFamily="34" charset="0"/>
              <a:cs typeface="Segoe UI" panose="020B0502040204020203" pitchFamily="34" charset="0"/>
            </a:endParaRPr>
          </a:p>
        </p:txBody>
      </p:sp>
      <p:cxnSp>
        <p:nvCxnSpPr>
          <p:cNvPr id="60" name="Conector: angular 59">
            <a:extLst>
              <a:ext uri="{FF2B5EF4-FFF2-40B4-BE49-F238E27FC236}">
                <a16:creationId xmlns:a16="http://schemas.microsoft.com/office/drawing/2014/main" id="{AE1F6257-CEEA-4641-BCCB-342A7513AA72}"/>
              </a:ext>
            </a:extLst>
          </p:cNvPr>
          <p:cNvCxnSpPr>
            <a:cxnSpLocks/>
          </p:cNvCxnSpPr>
          <p:nvPr/>
        </p:nvCxnSpPr>
        <p:spPr>
          <a:xfrm rot="10800000" flipV="1">
            <a:off x="8737653" y="1562316"/>
            <a:ext cx="1024104" cy="1886393"/>
          </a:xfrm>
          <a:prstGeom prst="bentConnector3">
            <a:avLst>
              <a:gd name="adj1" fmla="val 12232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80BB2E10-1955-47B5-AF8C-C0FCC049B9B7}"/>
              </a:ext>
            </a:extLst>
          </p:cNvPr>
          <p:cNvCxnSpPr>
            <a:cxnSpLocks/>
            <a:endCxn id="57" idx="1"/>
          </p:cNvCxnSpPr>
          <p:nvPr/>
        </p:nvCxnSpPr>
        <p:spPr>
          <a:xfrm rot="10800000" flipV="1">
            <a:off x="3181945" y="1689767"/>
            <a:ext cx="667346" cy="2103264"/>
          </a:xfrm>
          <a:prstGeom prst="bentConnector3">
            <a:avLst>
              <a:gd name="adj1" fmla="val 134255"/>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CuadroTexto 90">
            <a:extLst>
              <a:ext uri="{FF2B5EF4-FFF2-40B4-BE49-F238E27FC236}">
                <a16:creationId xmlns:a16="http://schemas.microsoft.com/office/drawing/2014/main" id="{20827C88-C39A-4A78-955C-CECE7B7FE457}"/>
              </a:ext>
            </a:extLst>
          </p:cNvPr>
          <p:cNvSpPr txBox="1"/>
          <p:nvPr/>
        </p:nvSpPr>
        <p:spPr>
          <a:xfrm>
            <a:off x="616661" y="6192533"/>
            <a:ext cx="7236997"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Y"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registros administrativos del SNPP</a:t>
            </a:r>
            <a:r>
              <a:rPr lang="es-PY" altLang="en-US" sz="1200" dirty="0">
                <a:solidFill>
                  <a:srgbClr val="002060"/>
                </a:solidFill>
                <a:ea typeface="Calibri" panose="020F0502020204030204" pitchFamily="34" charset="0"/>
                <a:cs typeface="Calibri" panose="020F0502020204030204" pitchFamily="34" charset="0"/>
              </a:rPr>
              <a:t> y</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 SINAFOCAL. </a:t>
            </a:r>
          </a:p>
        </p:txBody>
      </p:sp>
      <p:sp>
        <p:nvSpPr>
          <p:cNvPr id="47" name="Marcador de número de diapositiva 4">
            <a:extLst>
              <a:ext uri="{FF2B5EF4-FFF2-40B4-BE49-F238E27FC236}">
                <a16:creationId xmlns:a16="http://schemas.microsoft.com/office/drawing/2014/main" id="{4068B99F-EA69-4423-904F-AA6714E7B3CB}"/>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25</a:t>
            </a:fld>
            <a:endParaRPr lang="es-PY"/>
          </a:p>
        </p:txBody>
      </p:sp>
      <p:sp>
        <p:nvSpPr>
          <p:cNvPr id="48" name="Google Shape;150;p27">
            <a:extLst>
              <a:ext uri="{FF2B5EF4-FFF2-40B4-BE49-F238E27FC236}">
                <a16:creationId xmlns:a16="http://schemas.microsoft.com/office/drawing/2014/main" id="{7438B1D5-02B8-4981-B2C2-FC55FDE17491}"/>
              </a:ext>
            </a:extLst>
          </p:cNvPr>
          <p:cNvSpPr/>
          <p:nvPr/>
        </p:nvSpPr>
        <p:spPr>
          <a:xfrm>
            <a:off x="1016825" y="716112"/>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800" b="1" dirty="0">
                <a:solidFill>
                  <a:schemeClr val="bg1"/>
                </a:solidFill>
              </a:rPr>
              <a:t>ESTRATEGIA NACIONAL DE FORMACIÓN PROFESIONAL</a:t>
            </a:r>
            <a:endParaRPr sz="2800" b="1" dirty="0">
              <a:solidFill>
                <a:schemeClr val="bg1"/>
              </a:solidFill>
            </a:endParaRPr>
          </a:p>
        </p:txBody>
      </p:sp>
      <p:grpSp>
        <p:nvGrpSpPr>
          <p:cNvPr id="50" name="Google Shape;12411;p79"/>
          <p:cNvGrpSpPr/>
          <p:nvPr/>
        </p:nvGrpSpPr>
        <p:grpSpPr>
          <a:xfrm>
            <a:off x="4038300" y="1526857"/>
            <a:ext cx="389567" cy="390329"/>
            <a:chOff x="4877760" y="2887459"/>
            <a:chExt cx="389567" cy="390329"/>
          </a:xfrm>
        </p:grpSpPr>
        <p:sp>
          <p:nvSpPr>
            <p:cNvPr id="53" name="Google Shape;12412;p79"/>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13;p79"/>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14;p79"/>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15;p79"/>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16;p79"/>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17;p79"/>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18;p79"/>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19;p79"/>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20;p79"/>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21;p79"/>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22;p79"/>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423;p79"/>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424;p79"/>
            <p:cNvSpPr/>
            <p:nvPr/>
          </p:nvSpPr>
          <p:spPr>
            <a:xfrm>
              <a:off x="4909692" y="3030261"/>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425;p79"/>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426;p79"/>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427;p79"/>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428;p79"/>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429;p79"/>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430;p79"/>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431;p79"/>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432;p79"/>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433;p79"/>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434;p79"/>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435;p79"/>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436;p79"/>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437;p79"/>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438;p79"/>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439;p79"/>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440;p79"/>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441;p79"/>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442;p79"/>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443;p79"/>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444;p79"/>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445;p79"/>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446;p79"/>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447;p79"/>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448;p79"/>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449;p79"/>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450;p79"/>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451;p79"/>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452;p79"/>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453;p79"/>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454;p79"/>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455;p79"/>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Elipse 96">
            <a:extLst>
              <a:ext uri="{FF2B5EF4-FFF2-40B4-BE49-F238E27FC236}">
                <a16:creationId xmlns:a16="http://schemas.microsoft.com/office/drawing/2014/main" id="{E09AAC90-406A-4FC4-9A91-88986EA079C1}"/>
              </a:ext>
            </a:extLst>
          </p:cNvPr>
          <p:cNvSpPr/>
          <p:nvPr/>
        </p:nvSpPr>
        <p:spPr>
          <a:xfrm>
            <a:off x="6564184" y="1253627"/>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sp>
        <p:nvSpPr>
          <p:cNvPr id="98" name="Rectángulo 97">
            <a:extLst>
              <a:ext uri="{FF2B5EF4-FFF2-40B4-BE49-F238E27FC236}">
                <a16:creationId xmlns:a16="http://schemas.microsoft.com/office/drawing/2014/main" id="{655A9F2F-9A2E-4E91-8C8F-518DB9189D6A}"/>
              </a:ext>
            </a:extLst>
          </p:cNvPr>
          <p:cNvSpPr/>
          <p:nvPr/>
        </p:nvSpPr>
        <p:spPr>
          <a:xfrm>
            <a:off x="5854019" y="2089468"/>
            <a:ext cx="2207629" cy="1728678"/>
          </a:xfrm>
          <a:prstGeom prst="rect">
            <a:avLst/>
          </a:prstGeom>
        </p:spPr>
        <p:txBody>
          <a:bodyPr wrap="square">
            <a:spAutoFit/>
          </a:bodyPr>
          <a:lstStyle/>
          <a:p>
            <a:pPr algn="ctr">
              <a:spcAft>
                <a:spcPts val="975"/>
              </a:spcAft>
            </a:pPr>
            <a:r>
              <a:rPr lang="es-ES" sz="1400" b="1" dirty="0">
                <a:solidFill>
                  <a:srgbClr val="002060"/>
                </a:solidFill>
                <a:latin typeface="Segoe UI" panose="020B0502040204020203" pitchFamily="34" charset="0"/>
                <a:cs typeface="Segoe UI" panose="020B0502040204020203" pitchFamily="34" charset="0"/>
              </a:rPr>
              <a:t>Propuesta formativa en competencias digitales (76%). </a:t>
            </a:r>
          </a:p>
          <a:p>
            <a:pPr algn="ctr">
              <a:spcAft>
                <a:spcPts val="975"/>
              </a:spcAft>
            </a:pPr>
            <a:r>
              <a:rPr lang="es-ES" sz="1400" dirty="0">
                <a:solidFill>
                  <a:srgbClr val="002060"/>
                </a:solidFill>
                <a:latin typeface="Segoe UI" panose="020B0502040204020203" pitchFamily="34" charset="0"/>
                <a:cs typeface="Segoe UI" panose="020B0502040204020203" pitchFamily="34" charset="0"/>
              </a:rPr>
              <a:t>(Comercio electrónico, programación, </a:t>
            </a:r>
            <a:r>
              <a:rPr lang="es-ES" sz="1400" dirty="0" err="1">
                <a:solidFill>
                  <a:srgbClr val="002060"/>
                </a:solidFill>
                <a:latin typeface="Segoe UI" panose="020B0502040204020203" pitchFamily="34" charset="0"/>
                <a:cs typeface="Segoe UI" panose="020B0502040204020203" pitchFamily="34" charset="0"/>
              </a:rPr>
              <a:t>community</a:t>
            </a:r>
            <a:r>
              <a:rPr lang="es-ES" sz="1400" dirty="0">
                <a:solidFill>
                  <a:srgbClr val="002060"/>
                </a:solidFill>
                <a:latin typeface="Segoe UI" panose="020B0502040204020203" pitchFamily="34" charset="0"/>
                <a:cs typeface="Segoe UI" panose="020B0502040204020203" pitchFamily="34" charset="0"/>
              </a:rPr>
              <a:t> manager, internet de las cosas…)</a:t>
            </a:r>
          </a:p>
        </p:txBody>
      </p:sp>
      <p:cxnSp>
        <p:nvCxnSpPr>
          <p:cNvPr id="99" name="Conector: angular 61">
            <a:extLst>
              <a:ext uri="{FF2B5EF4-FFF2-40B4-BE49-F238E27FC236}">
                <a16:creationId xmlns:a16="http://schemas.microsoft.com/office/drawing/2014/main" id="{80BB2E10-1955-47B5-AF8C-C0FCC049B9B7}"/>
              </a:ext>
            </a:extLst>
          </p:cNvPr>
          <p:cNvCxnSpPr>
            <a:cxnSpLocks/>
            <a:stCxn id="97" idx="2"/>
            <a:endCxn id="98" idx="1"/>
          </p:cNvCxnSpPr>
          <p:nvPr/>
        </p:nvCxnSpPr>
        <p:spPr>
          <a:xfrm rot="10800000" flipV="1">
            <a:off x="5854020" y="1611211"/>
            <a:ext cx="710165" cy="1342595"/>
          </a:xfrm>
          <a:prstGeom prst="bentConnector3">
            <a:avLst>
              <a:gd name="adj1" fmla="val 13219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0" name="Google Shape;12506;p79"/>
          <p:cNvGrpSpPr/>
          <p:nvPr/>
        </p:nvGrpSpPr>
        <p:grpSpPr>
          <a:xfrm>
            <a:off x="6765993" y="1512508"/>
            <a:ext cx="389830" cy="283004"/>
            <a:chOff x="6190130" y="2940977"/>
            <a:chExt cx="389830" cy="283004"/>
          </a:xfrm>
        </p:grpSpPr>
        <p:sp>
          <p:nvSpPr>
            <p:cNvPr id="101" name="Google Shape;12507;p79"/>
            <p:cNvSpPr/>
            <p:nvPr/>
          </p:nvSpPr>
          <p:spPr>
            <a:xfrm>
              <a:off x="6208984" y="2940977"/>
              <a:ext cx="352120" cy="257873"/>
            </a:xfrm>
            <a:custGeom>
              <a:avLst/>
              <a:gdLst/>
              <a:ahLst/>
              <a:cxnLst/>
              <a:rect l="l" t="t" r="r" b="b"/>
              <a:pathLst>
                <a:path w="13409" h="9820" extrusionOk="0">
                  <a:moveTo>
                    <a:pt x="479" y="1"/>
                  </a:moveTo>
                  <a:cubicBezTo>
                    <a:pt x="211" y="1"/>
                    <a:pt x="1" y="221"/>
                    <a:pt x="1" y="479"/>
                  </a:cubicBezTo>
                  <a:lnTo>
                    <a:pt x="1" y="9820"/>
                  </a:lnTo>
                  <a:lnTo>
                    <a:pt x="13409" y="9820"/>
                  </a:lnTo>
                  <a:lnTo>
                    <a:pt x="13409" y="479"/>
                  </a:lnTo>
                  <a:cubicBezTo>
                    <a:pt x="13409" y="221"/>
                    <a:pt x="13198" y="1"/>
                    <a:pt x="12930"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508;p79"/>
            <p:cNvSpPr/>
            <p:nvPr/>
          </p:nvSpPr>
          <p:spPr>
            <a:xfrm>
              <a:off x="6234115" y="2966370"/>
              <a:ext cx="301859" cy="201073"/>
            </a:xfrm>
            <a:custGeom>
              <a:avLst/>
              <a:gdLst/>
              <a:ahLst/>
              <a:cxnLst/>
              <a:rect l="l" t="t" r="r" b="b"/>
              <a:pathLst>
                <a:path w="11495" h="7657" extrusionOk="0">
                  <a:moveTo>
                    <a:pt x="240" y="0"/>
                  </a:moveTo>
                  <a:cubicBezTo>
                    <a:pt x="106" y="0"/>
                    <a:pt x="1" y="106"/>
                    <a:pt x="1" y="240"/>
                  </a:cubicBezTo>
                  <a:lnTo>
                    <a:pt x="1" y="7417"/>
                  </a:lnTo>
                  <a:cubicBezTo>
                    <a:pt x="1" y="7551"/>
                    <a:pt x="106" y="7657"/>
                    <a:pt x="240" y="7657"/>
                  </a:cubicBezTo>
                  <a:lnTo>
                    <a:pt x="11255" y="7657"/>
                  </a:lnTo>
                  <a:cubicBezTo>
                    <a:pt x="11389" y="7657"/>
                    <a:pt x="11495" y="7551"/>
                    <a:pt x="11495" y="7417"/>
                  </a:cubicBezTo>
                  <a:lnTo>
                    <a:pt x="11495" y="240"/>
                  </a:lnTo>
                  <a:cubicBezTo>
                    <a:pt x="11495" y="106"/>
                    <a:pt x="11389" y="0"/>
                    <a:pt x="1125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509;p79"/>
            <p:cNvSpPr/>
            <p:nvPr/>
          </p:nvSpPr>
          <p:spPr>
            <a:xfrm>
              <a:off x="6234115" y="3129734"/>
              <a:ext cx="175942" cy="37709"/>
            </a:xfrm>
            <a:custGeom>
              <a:avLst/>
              <a:gdLst/>
              <a:ahLst/>
              <a:cxnLst/>
              <a:rect l="l" t="t" r="r" b="b"/>
              <a:pathLst>
                <a:path w="6700" h="1436" extrusionOk="0">
                  <a:moveTo>
                    <a:pt x="1" y="0"/>
                  </a:moveTo>
                  <a:lnTo>
                    <a:pt x="1" y="1196"/>
                  </a:lnTo>
                  <a:cubicBezTo>
                    <a:pt x="1" y="1330"/>
                    <a:pt x="106" y="1436"/>
                    <a:pt x="240" y="1436"/>
                  </a:cubicBezTo>
                  <a:lnTo>
                    <a:pt x="6700" y="1436"/>
                  </a:lnTo>
                  <a:lnTo>
                    <a:pt x="670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10;p79"/>
            <p:cNvSpPr/>
            <p:nvPr/>
          </p:nvSpPr>
          <p:spPr>
            <a:xfrm>
              <a:off x="6410293" y="2966370"/>
              <a:ext cx="125680" cy="100550"/>
            </a:xfrm>
            <a:custGeom>
              <a:avLst/>
              <a:gdLst/>
              <a:ahLst/>
              <a:cxnLst/>
              <a:rect l="l" t="t" r="r" b="b"/>
              <a:pathLst>
                <a:path w="4786" h="3829" extrusionOk="0">
                  <a:moveTo>
                    <a:pt x="0" y="0"/>
                  </a:moveTo>
                  <a:lnTo>
                    <a:pt x="0" y="3829"/>
                  </a:lnTo>
                  <a:lnTo>
                    <a:pt x="4786" y="3829"/>
                  </a:lnTo>
                  <a:lnTo>
                    <a:pt x="4786" y="240"/>
                  </a:lnTo>
                  <a:cubicBezTo>
                    <a:pt x="4786" y="106"/>
                    <a:pt x="4680" y="0"/>
                    <a:pt x="454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511;p79"/>
            <p:cNvSpPr/>
            <p:nvPr/>
          </p:nvSpPr>
          <p:spPr>
            <a:xfrm>
              <a:off x="6410293" y="3066893"/>
              <a:ext cx="125680" cy="100550"/>
            </a:xfrm>
            <a:custGeom>
              <a:avLst/>
              <a:gdLst/>
              <a:ahLst/>
              <a:cxnLst/>
              <a:rect l="l" t="t" r="r" b="b"/>
              <a:pathLst>
                <a:path w="4786" h="3829" extrusionOk="0">
                  <a:moveTo>
                    <a:pt x="0" y="1"/>
                  </a:moveTo>
                  <a:lnTo>
                    <a:pt x="0" y="3829"/>
                  </a:lnTo>
                  <a:lnTo>
                    <a:pt x="4546" y="3829"/>
                  </a:lnTo>
                  <a:cubicBezTo>
                    <a:pt x="4680" y="3829"/>
                    <a:pt x="4786" y="3714"/>
                    <a:pt x="4786" y="3589"/>
                  </a:cubicBezTo>
                  <a:lnTo>
                    <a:pt x="4786"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512;p79"/>
            <p:cNvSpPr/>
            <p:nvPr/>
          </p:nvSpPr>
          <p:spPr>
            <a:xfrm>
              <a:off x="6190130" y="3192547"/>
              <a:ext cx="389830" cy="31433"/>
            </a:xfrm>
            <a:custGeom>
              <a:avLst/>
              <a:gdLst/>
              <a:ahLst/>
              <a:cxnLst/>
              <a:rect l="l" t="t" r="r" b="b"/>
              <a:pathLst>
                <a:path w="14845" h="1197" extrusionOk="0">
                  <a:moveTo>
                    <a:pt x="240" y="1"/>
                  </a:moveTo>
                  <a:cubicBezTo>
                    <a:pt x="106" y="1"/>
                    <a:pt x="1" y="106"/>
                    <a:pt x="1" y="240"/>
                  </a:cubicBezTo>
                  <a:lnTo>
                    <a:pt x="1" y="718"/>
                  </a:lnTo>
                  <a:cubicBezTo>
                    <a:pt x="1" y="986"/>
                    <a:pt x="211" y="1197"/>
                    <a:pt x="479" y="1197"/>
                  </a:cubicBezTo>
                  <a:lnTo>
                    <a:pt x="14366" y="1197"/>
                  </a:lnTo>
                  <a:cubicBezTo>
                    <a:pt x="14634" y="1197"/>
                    <a:pt x="14844" y="986"/>
                    <a:pt x="14844" y="718"/>
                  </a:cubicBezTo>
                  <a:lnTo>
                    <a:pt x="14844" y="240"/>
                  </a:lnTo>
                  <a:cubicBezTo>
                    <a:pt x="14844" y="106"/>
                    <a:pt x="14739" y="1"/>
                    <a:pt x="14605"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513;p79"/>
            <p:cNvSpPr/>
            <p:nvPr/>
          </p:nvSpPr>
          <p:spPr>
            <a:xfrm>
              <a:off x="6190130" y="3192547"/>
              <a:ext cx="389830" cy="12605"/>
            </a:xfrm>
            <a:custGeom>
              <a:avLst/>
              <a:gdLst/>
              <a:ahLst/>
              <a:cxnLst/>
              <a:rect l="l" t="t" r="r" b="b"/>
              <a:pathLst>
                <a:path w="14845" h="480" extrusionOk="0">
                  <a:moveTo>
                    <a:pt x="240" y="1"/>
                  </a:moveTo>
                  <a:cubicBezTo>
                    <a:pt x="106" y="1"/>
                    <a:pt x="1" y="106"/>
                    <a:pt x="1" y="240"/>
                  </a:cubicBezTo>
                  <a:lnTo>
                    <a:pt x="1" y="479"/>
                  </a:lnTo>
                  <a:lnTo>
                    <a:pt x="14844" y="479"/>
                  </a:lnTo>
                  <a:lnTo>
                    <a:pt x="14844" y="240"/>
                  </a:lnTo>
                  <a:cubicBezTo>
                    <a:pt x="14844" y="106"/>
                    <a:pt x="14739" y="1"/>
                    <a:pt x="1460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514;p79"/>
            <p:cNvSpPr/>
            <p:nvPr/>
          </p:nvSpPr>
          <p:spPr>
            <a:xfrm>
              <a:off x="6347217" y="3192547"/>
              <a:ext cx="75419" cy="18881"/>
            </a:xfrm>
            <a:custGeom>
              <a:avLst/>
              <a:gdLst/>
              <a:ahLst/>
              <a:cxnLst/>
              <a:rect l="l" t="t" r="r" b="b"/>
              <a:pathLst>
                <a:path w="2872" h="719" extrusionOk="0">
                  <a:moveTo>
                    <a:pt x="0" y="1"/>
                  </a:moveTo>
                  <a:lnTo>
                    <a:pt x="345" y="508"/>
                  </a:lnTo>
                  <a:cubicBezTo>
                    <a:pt x="431" y="642"/>
                    <a:pt x="584" y="718"/>
                    <a:pt x="737" y="718"/>
                  </a:cubicBezTo>
                  <a:lnTo>
                    <a:pt x="2144" y="718"/>
                  </a:lnTo>
                  <a:cubicBezTo>
                    <a:pt x="2297" y="718"/>
                    <a:pt x="2450" y="632"/>
                    <a:pt x="2536" y="508"/>
                  </a:cubicBezTo>
                  <a:lnTo>
                    <a:pt x="28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515;p79"/>
            <p:cNvSpPr/>
            <p:nvPr/>
          </p:nvSpPr>
          <p:spPr>
            <a:xfrm>
              <a:off x="6441700" y="3041763"/>
              <a:ext cx="62866" cy="25157"/>
            </a:xfrm>
            <a:custGeom>
              <a:avLst/>
              <a:gdLst/>
              <a:ahLst/>
              <a:cxnLst/>
              <a:rect l="l" t="t" r="r" b="b"/>
              <a:pathLst>
                <a:path w="2394" h="958" extrusionOk="0">
                  <a:moveTo>
                    <a:pt x="719" y="1"/>
                  </a:moveTo>
                  <a:lnTo>
                    <a:pt x="326" y="125"/>
                  </a:lnTo>
                  <a:cubicBezTo>
                    <a:pt x="135" y="192"/>
                    <a:pt x="1" y="374"/>
                    <a:pt x="1" y="584"/>
                  </a:cubicBezTo>
                  <a:lnTo>
                    <a:pt x="1" y="958"/>
                  </a:lnTo>
                  <a:lnTo>
                    <a:pt x="2393" y="958"/>
                  </a:lnTo>
                  <a:lnTo>
                    <a:pt x="2393" y="584"/>
                  </a:lnTo>
                  <a:cubicBezTo>
                    <a:pt x="2393" y="374"/>
                    <a:pt x="2259" y="192"/>
                    <a:pt x="2068" y="125"/>
                  </a:cubicBezTo>
                  <a:lnTo>
                    <a:pt x="1676" y="1"/>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516;p79"/>
            <p:cNvSpPr/>
            <p:nvPr/>
          </p:nvSpPr>
          <p:spPr>
            <a:xfrm>
              <a:off x="6460555" y="3022908"/>
              <a:ext cx="25157" cy="31459"/>
            </a:xfrm>
            <a:custGeom>
              <a:avLst/>
              <a:gdLst/>
              <a:ahLst/>
              <a:cxnLst/>
              <a:rect l="l" t="t" r="r" b="b"/>
              <a:pathLst>
                <a:path w="958" h="1198" extrusionOk="0">
                  <a:moveTo>
                    <a:pt x="1" y="1"/>
                  </a:moveTo>
                  <a:lnTo>
                    <a:pt x="1" y="719"/>
                  </a:lnTo>
                  <a:cubicBezTo>
                    <a:pt x="1" y="977"/>
                    <a:pt x="211" y="1197"/>
                    <a:pt x="479" y="1197"/>
                  </a:cubicBezTo>
                  <a:cubicBezTo>
                    <a:pt x="737" y="1197"/>
                    <a:pt x="958" y="977"/>
                    <a:pt x="958" y="719"/>
                  </a:cubicBezTo>
                  <a:lnTo>
                    <a:pt x="95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517;p79"/>
            <p:cNvSpPr/>
            <p:nvPr/>
          </p:nvSpPr>
          <p:spPr>
            <a:xfrm>
              <a:off x="6454279" y="2991501"/>
              <a:ext cx="37709" cy="44012"/>
            </a:xfrm>
            <a:custGeom>
              <a:avLst/>
              <a:gdLst/>
              <a:ahLst/>
              <a:cxnLst/>
              <a:rect l="l" t="t" r="r" b="b"/>
              <a:pathLst>
                <a:path w="1436" h="1676" extrusionOk="0">
                  <a:moveTo>
                    <a:pt x="479" y="0"/>
                  </a:moveTo>
                  <a:cubicBezTo>
                    <a:pt x="211" y="0"/>
                    <a:pt x="0" y="211"/>
                    <a:pt x="0" y="479"/>
                  </a:cubicBezTo>
                  <a:lnTo>
                    <a:pt x="0" y="957"/>
                  </a:lnTo>
                  <a:cubicBezTo>
                    <a:pt x="0" y="1350"/>
                    <a:pt x="316" y="1675"/>
                    <a:pt x="718" y="1675"/>
                  </a:cubicBezTo>
                  <a:cubicBezTo>
                    <a:pt x="1110" y="1675"/>
                    <a:pt x="1436" y="1350"/>
                    <a:pt x="1436" y="957"/>
                  </a:cubicBezTo>
                  <a:lnTo>
                    <a:pt x="1436" y="479"/>
                  </a:lnTo>
                  <a:cubicBezTo>
                    <a:pt x="1436" y="211"/>
                    <a:pt x="1216" y="0"/>
                    <a:pt x="95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518;p79"/>
            <p:cNvSpPr/>
            <p:nvPr/>
          </p:nvSpPr>
          <p:spPr>
            <a:xfrm>
              <a:off x="6454069" y="2991501"/>
              <a:ext cx="25367" cy="43907"/>
            </a:xfrm>
            <a:custGeom>
              <a:avLst/>
              <a:gdLst/>
              <a:ahLst/>
              <a:cxnLst/>
              <a:rect l="l" t="t" r="r" b="b"/>
              <a:pathLst>
                <a:path w="966" h="1672" extrusionOk="0">
                  <a:moveTo>
                    <a:pt x="487" y="0"/>
                  </a:moveTo>
                  <a:cubicBezTo>
                    <a:pt x="219" y="0"/>
                    <a:pt x="8" y="211"/>
                    <a:pt x="8" y="479"/>
                  </a:cubicBezTo>
                  <a:lnTo>
                    <a:pt x="8" y="957"/>
                  </a:lnTo>
                  <a:cubicBezTo>
                    <a:pt x="0" y="1360"/>
                    <a:pt x="338" y="1672"/>
                    <a:pt x="719" y="1672"/>
                  </a:cubicBezTo>
                  <a:cubicBezTo>
                    <a:pt x="800" y="1672"/>
                    <a:pt x="883" y="1658"/>
                    <a:pt x="965" y="1627"/>
                  </a:cubicBezTo>
                  <a:cubicBezTo>
                    <a:pt x="678" y="1522"/>
                    <a:pt x="487" y="1254"/>
                    <a:pt x="487" y="957"/>
                  </a:cubicBezTo>
                  <a:lnTo>
                    <a:pt x="487" y="479"/>
                  </a:lnTo>
                  <a:cubicBezTo>
                    <a:pt x="487" y="211"/>
                    <a:pt x="697" y="0"/>
                    <a:pt x="965"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519;p79"/>
            <p:cNvSpPr/>
            <p:nvPr/>
          </p:nvSpPr>
          <p:spPr>
            <a:xfrm>
              <a:off x="6454279" y="2991501"/>
              <a:ext cx="37709" cy="18881"/>
            </a:xfrm>
            <a:custGeom>
              <a:avLst/>
              <a:gdLst/>
              <a:ahLst/>
              <a:cxnLst/>
              <a:rect l="l" t="t" r="r" b="b"/>
              <a:pathLst>
                <a:path w="1436" h="719" extrusionOk="0">
                  <a:moveTo>
                    <a:pt x="479" y="0"/>
                  </a:moveTo>
                  <a:cubicBezTo>
                    <a:pt x="211" y="0"/>
                    <a:pt x="0" y="211"/>
                    <a:pt x="0" y="479"/>
                  </a:cubicBezTo>
                  <a:cubicBezTo>
                    <a:pt x="469" y="613"/>
                    <a:pt x="948" y="699"/>
                    <a:pt x="1436" y="718"/>
                  </a:cubicBezTo>
                  <a:lnTo>
                    <a:pt x="1436" y="479"/>
                  </a:lnTo>
                  <a:cubicBezTo>
                    <a:pt x="1436" y="211"/>
                    <a:pt x="1216" y="0"/>
                    <a:pt x="9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520;p79"/>
            <p:cNvSpPr/>
            <p:nvPr/>
          </p:nvSpPr>
          <p:spPr>
            <a:xfrm>
              <a:off x="6454279" y="2991501"/>
              <a:ext cx="25157" cy="15598"/>
            </a:xfrm>
            <a:custGeom>
              <a:avLst/>
              <a:gdLst/>
              <a:ahLst/>
              <a:cxnLst/>
              <a:rect l="l" t="t" r="r" b="b"/>
              <a:pathLst>
                <a:path w="958" h="594" extrusionOk="0">
                  <a:moveTo>
                    <a:pt x="479" y="0"/>
                  </a:moveTo>
                  <a:cubicBezTo>
                    <a:pt x="211" y="0"/>
                    <a:pt x="0" y="211"/>
                    <a:pt x="0" y="479"/>
                  </a:cubicBezTo>
                  <a:cubicBezTo>
                    <a:pt x="153" y="527"/>
                    <a:pt x="316" y="565"/>
                    <a:pt x="479" y="594"/>
                  </a:cubicBezTo>
                  <a:lnTo>
                    <a:pt x="479" y="479"/>
                  </a:lnTo>
                  <a:cubicBezTo>
                    <a:pt x="479" y="211"/>
                    <a:pt x="689" y="0"/>
                    <a:pt x="9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521;p79"/>
            <p:cNvSpPr/>
            <p:nvPr/>
          </p:nvSpPr>
          <p:spPr>
            <a:xfrm>
              <a:off x="6441700" y="3142286"/>
              <a:ext cx="62866" cy="25157"/>
            </a:xfrm>
            <a:custGeom>
              <a:avLst/>
              <a:gdLst/>
              <a:ahLst/>
              <a:cxnLst/>
              <a:rect l="l" t="t" r="r" b="b"/>
              <a:pathLst>
                <a:path w="2394" h="958" extrusionOk="0">
                  <a:moveTo>
                    <a:pt x="719" y="1"/>
                  </a:moveTo>
                  <a:lnTo>
                    <a:pt x="326" y="135"/>
                  </a:lnTo>
                  <a:cubicBezTo>
                    <a:pt x="135" y="192"/>
                    <a:pt x="1" y="374"/>
                    <a:pt x="1" y="584"/>
                  </a:cubicBezTo>
                  <a:lnTo>
                    <a:pt x="1" y="958"/>
                  </a:lnTo>
                  <a:lnTo>
                    <a:pt x="2393" y="958"/>
                  </a:lnTo>
                  <a:lnTo>
                    <a:pt x="2393" y="584"/>
                  </a:lnTo>
                  <a:cubicBezTo>
                    <a:pt x="2393" y="374"/>
                    <a:pt x="2259" y="192"/>
                    <a:pt x="2068" y="135"/>
                  </a:cubicBezTo>
                  <a:lnTo>
                    <a:pt x="1676"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522;p79"/>
            <p:cNvSpPr/>
            <p:nvPr/>
          </p:nvSpPr>
          <p:spPr>
            <a:xfrm>
              <a:off x="6460555" y="3123431"/>
              <a:ext cx="25157" cy="31459"/>
            </a:xfrm>
            <a:custGeom>
              <a:avLst/>
              <a:gdLst/>
              <a:ahLst/>
              <a:cxnLst/>
              <a:rect l="l" t="t" r="r" b="b"/>
              <a:pathLst>
                <a:path w="958" h="1198" extrusionOk="0">
                  <a:moveTo>
                    <a:pt x="1" y="1"/>
                  </a:moveTo>
                  <a:lnTo>
                    <a:pt x="1" y="719"/>
                  </a:lnTo>
                  <a:cubicBezTo>
                    <a:pt x="1" y="977"/>
                    <a:pt x="211" y="1197"/>
                    <a:pt x="479" y="1197"/>
                  </a:cubicBezTo>
                  <a:cubicBezTo>
                    <a:pt x="737" y="1197"/>
                    <a:pt x="958" y="977"/>
                    <a:pt x="958" y="719"/>
                  </a:cubicBezTo>
                  <a:lnTo>
                    <a:pt x="95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523;p79"/>
            <p:cNvSpPr/>
            <p:nvPr/>
          </p:nvSpPr>
          <p:spPr>
            <a:xfrm>
              <a:off x="6454279" y="3092024"/>
              <a:ext cx="37709" cy="44012"/>
            </a:xfrm>
            <a:custGeom>
              <a:avLst/>
              <a:gdLst/>
              <a:ahLst/>
              <a:cxnLst/>
              <a:rect l="l" t="t" r="r" b="b"/>
              <a:pathLst>
                <a:path w="1436" h="1676" extrusionOk="0">
                  <a:moveTo>
                    <a:pt x="479" y="1"/>
                  </a:moveTo>
                  <a:cubicBezTo>
                    <a:pt x="211" y="1"/>
                    <a:pt x="0" y="211"/>
                    <a:pt x="0" y="479"/>
                  </a:cubicBezTo>
                  <a:lnTo>
                    <a:pt x="0" y="958"/>
                  </a:lnTo>
                  <a:cubicBezTo>
                    <a:pt x="0" y="1350"/>
                    <a:pt x="316" y="1675"/>
                    <a:pt x="718" y="1675"/>
                  </a:cubicBezTo>
                  <a:cubicBezTo>
                    <a:pt x="1110" y="1675"/>
                    <a:pt x="1436" y="1350"/>
                    <a:pt x="1436" y="958"/>
                  </a:cubicBezTo>
                  <a:lnTo>
                    <a:pt x="1436" y="479"/>
                  </a:lnTo>
                  <a:cubicBezTo>
                    <a:pt x="1436" y="211"/>
                    <a:pt x="1216" y="1"/>
                    <a:pt x="95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524;p79"/>
            <p:cNvSpPr/>
            <p:nvPr/>
          </p:nvSpPr>
          <p:spPr>
            <a:xfrm>
              <a:off x="6454069" y="3092024"/>
              <a:ext cx="25367" cy="43933"/>
            </a:xfrm>
            <a:custGeom>
              <a:avLst/>
              <a:gdLst/>
              <a:ahLst/>
              <a:cxnLst/>
              <a:rect l="l" t="t" r="r" b="b"/>
              <a:pathLst>
                <a:path w="966" h="1673" extrusionOk="0">
                  <a:moveTo>
                    <a:pt x="487" y="1"/>
                  </a:moveTo>
                  <a:cubicBezTo>
                    <a:pt x="219" y="1"/>
                    <a:pt x="8" y="211"/>
                    <a:pt x="8" y="479"/>
                  </a:cubicBezTo>
                  <a:lnTo>
                    <a:pt x="8" y="958"/>
                  </a:lnTo>
                  <a:cubicBezTo>
                    <a:pt x="0" y="1367"/>
                    <a:pt x="335" y="1672"/>
                    <a:pt x="715" y="1672"/>
                  </a:cubicBezTo>
                  <a:cubicBezTo>
                    <a:pt x="798" y="1672"/>
                    <a:pt x="882" y="1658"/>
                    <a:pt x="965" y="1628"/>
                  </a:cubicBezTo>
                  <a:cubicBezTo>
                    <a:pt x="678" y="1532"/>
                    <a:pt x="487" y="1254"/>
                    <a:pt x="487" y="958"/>
                  </a:cubicBezTo>
                  <a:lnTo>
                    <a:pt x="487" y="479"/>
                  </a:lnTo>
                  <a:cubicBezTo>
                    <a:pt x="487" y="211"/>
                    <a:pt x="697" y="1"/>
                    <a:pt x="9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525;p79"/>
            <p:cNvSpPr/>
            <p:nvPr/>
          </p:nvSpPr>
          <p:spPr>
            <a:xfrm>
              <a:off x="6454279" y="3092024"/>
              <a:ext cx="37709" cy="18881"/>
            </a:xfrm>
            <a:custGeom>
              <a:avLst/>
              <a:gdLst/>
              <a:ahLst/>
              <a:cxnLst/>
              <a:rect l="l" t="t" r="r" b="b"/>
              <a:pathLst>
                <a:path w="1436" h="719" extrusionOk="0">
                  <a:moveTo>
                    <a:pt x="479" y="1"/>
                  </a:moveTo>
                  <a:cubicBezTo>
                    <a:pt x="211" y="1"/>
                    <a:pt x="0" y="211"/>
                    <a:pt x="0" y="479"/>
                  </a:cubicBezTo>
                  <a:cubicBezTo>
                    <a:pt x="469" y="613"/>
                    <a:pt x="948" y="699"/>
                    <a:pt x="1436" y="718"/>
                  </a:cubicBezTo>
                  <a:lnTo>
                    <a:pt x="1436" y="479"/>
                  </a:lnTo>
                  <a:cubicBezTo>
                    <a:pt x="1436" y="211"/>
                    <a:pt x="1216"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526;p79"/>
            <p:cNvSpPr/>
            <p:nvPr/>
          </p:nvSpPr>
          <p:spPr>
            <a:xfrm>
              <a:off x="6454279" y="3092024"/>
              <a:ext cx="25157" cy="15598"/>
            </a:xfrm>
            <a:custGeom>
              <a:avLst/>
              <a:gdLst/>
              <a:ahLst/>
              <a:cxnLst/>
              <a:rect l="l" t="t" r="r" b="b"/>
              <a:pathLst>
                <a:path w="958" h="594" extrusionOk="0">
                  <a:moveTo>
                    <a:pt x="479" y="1"/>
                  </a:moveTo>
                  <a:cubicBezTo>
                    <a:pt x="211" y="1"/>
                    <a:pt x="0" y="211"/>
                    <a:pt x="0" y="479"/>
                  </a:cubicBezTo>
                  <a:cubicBezTo>
                    <a:pt x="153" y="527"/>
                    <a:pt x="316" y="565"/>
                    <a:pt x="479" y="594"/>
                  </a:cubicBezTo>
                  <a:lnTo>
                    <a:pt x="479" y="479"/>
                  </a:lnTo>
                  <a:cubicBezTo>
                    <a:pt x="479" y="211"/>
                    <a:pt x="689"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527;p79"/>
            <p:cNvSpPr/>
            <p:nvPr/>
          </p:nvSpPr>
          <p:spPr>
            <a:xfrm>
              <a:off x="6284377" y="3048039"/>
              <a:ext cx="75419" cy="94273"/>
            </a:xfrm>
            <a:custGeom>
              <a:avLst/>
              <a:gdLst/>
              <a:ahLst/>
              <a:cxnLst/>
              <a:rect l="l" t="t" r="r" b="b"/>
              <a:pathLst>
                <a:path w="2872" h="3590" extrusionOk="0">
                  <a:moveTo>
                    <a:pt x="967" y="1"/>
                  </a:moveTo>
                  <a:lnTo>
                    <a:pt x="967" y="479"/>
                  </a:lnTo>
                  <a:cubicBezTo>
                    <a:pt x="958" y="565"/>
                    <a:pt x="910" y="652"/>
                    <a:pt x="833" y="690"/>
                  </a:cubicBezTo>
                  <a:lnTo>
                    <a:pt x="269" y="967"/>
                  </a:lnTo>
                  <a:cubicBezTo>
                    <a:pt x="106" y="1053"/>
                    <a:pt x="1" y="1216"/>
                    <a:pt x="1" y="1398"/>
                  </a:cubicBezTo>
                  <a:lnTo>
                    <a:pt x="1" y="3350"/>
                  </a:lnTo>
                  <a:cubicBezTo>
                    <a:pt x="1" y="3484"/>
                    <a:pt x="116" y="3590"/>
                    <a:pt x="240" y="3590"/>
                  </a:cubicBezTo>
                  <a:lnTo>
                    <a:pt x="2633" y="3590"/>
                  </a:lnTo>
                  <a:cubicBezTo>
                    <a:pt x="2767" y="3590"/>
                    <a:pt x="2872" y="3484"/>
                    <a:pt x="2872" y="3350"/>
                  </a:cubicBezTo>
                  <a:lnTo>
                    <a:pt x="2872" y="1398"/>
                  </a:lnTo>
                  <a:cubicBezTo>
                    <a:pt x="2872" y="1216"/>
                    <a:pt x="2776" y="1053"/>
                    <a:pt x="2613" y="967"/>
                  </a:cubicBezTo>
                  <a:lnTo>
                    <a:pt x="2049" y="690"/>
                  </a:lnTo>
                  <a:cubicBezTo>
                    <a:pt x="1972" y="652"/>
                    <a:pt x="1924" y="565"/>
                    <a:pt x="1924" y="479"/>
                  </a:cubicBezTo>
                  <a:lnTo>
                    <a:pt x="1924"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528;p79"/>
            <p:cNvSpPr/>
            <p:nvPr/>
          </p:nvSpPr>
          <p:spPr>
            <a:xfrm>
              <a:off x="6308247" y="3048039"/>
              <a:ext cx="27678" cy="18750"/>
            </a:xfrm>
            <a:custGeom>
              <a:avLst/>
              <a:gdLst/>
              <a:ahLst/>
              <a:cxnLst/>
              <a:rect l="l" t="t" r="r" b="b"/>
              <a:pathLst>
                <a:path w="1054" h="714" extrusionOk="0">
                  <a:moveTo>
                    <a:pt x="49" y="1"/>
                  </a:moveTo>
                  <a:lnTo>
                    <a:pt x="49" y="479"/>
                  </a:lnTo>
                  <a:cubicBezTo>
                    <a:pt x="49" y="527"/>
                    <a:pt x="30" y="575"/>
                    <a:pt x="1" y="613"/>
                  </a:cubicBezTo>
                  <a:cubicBezTo>
                    <a:pt x="168" y="680"/>
                    <a:pt x="348" y="714"/>
                    <a:pt x="527" y="714"/>
                  </a:cubicBezTo>
                  <a:cubicBezTo>
                    <a:pt x="707" y="714"/>
                    <a:pt x="886" y="680"/>
                    <a:pt x="1054" y="613"/>
                  </a:cubicBezTo>
                  <a:cubicBezTo>
                    <a:pt x="1025" y="575"/>
                    <a:pt x="1006" y="527"/>
                    <a:pt x="1006" y="479"/>
                  </a:cubicBezTo>
                  <a:lnTo>
                    <a:pt x="1006"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529;p79"/>
            <p:cNvSpPr/>
            <p:nvPr/>
          </p:nvSpPr>
          <p:spPr>
            <a:xfrm>
              <a:off x="6284377" y="3067891"/>
              <a:ext cx="75681" cy="74421"/>
            </a:xfrm>
            <a:custGeom>
              <a:avLst/>
              <a:gdLst/>
              <a:ahLst/>
              <a:cxnLst/>
              <a:rect l="l" t="t" r="r" b="b"/>
              <a:pathLst>
                <a:path w="2882" h="2834" extrusionOk="0">
                  <a:moveTo>
                    <a:pt x="709" y="1"/>
                  </a:moveTo>
                  <a:lnTo>
                    <a:pt x="269" y="211"/>
                  </a:lnTo>
                  <a:cubicBezTo>
                    <a:pt x="106" y="297"/>
                    <a:pt x="1" y="460"/>
                    <a:pt x="1" y="642"/>
                  </a:cubicBezTo>
                  <a:lnTo>
                    <a:pt x="1" y="2594"/>
                  </a:lnTo>
                  <a:cubicBezTo>
                    <a:pt x="1" y="2728"/>
                    <a:pt x="116" y="2834"/>
                    <a:pt x="240" y="2834"/>
                  </a:cubicBezTo>
                  <a:lnTo>
                    <a:pt x="2633" y="2834"/>
                  </a:lnTo>
                  <a:cubicBezTo>
                    <a:pt x="2767" y="2834"/>
                    <a:pt x="2872" y="2728"/>
                    <a:pt x="2872" y="2594"/>
                  </a:cubicBezTo>
                  <a:lnTo>
                    <a:pt x="2872" y="642"/>
                  </a:lnTo>
                  <a:cubicBezTo>
                    <a:pt x="2881" y="460"/>
                    <a:pt x="2776" y="297"/>
                    <a:pt x="2613" y="211"/>
                  </a:cubicBezTo>
                  <a:lnTo>
                    <a:pt x="2173" y="1"/>
                  </a:lnTo>
                  <a:cubicBezTo>
                    <a:pt x="1987" y="230"/>
                    <a:pt x="1714" y="345"/>
                    <a:pt x="1441" y="345"/>
                  </a:cubicBezTo>
                  <a:cubicBezTo>
                    <a:pt x="1168" y="345"/>
                    <a:pt x="896" y="230"/>
                    <a:pt x="7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530;p79"/>
            <p:cNvSpPr/>
            <p:nvPr/>
          </p:nvSpPr>
          <p:spPr>
            <a:xfrm>
              <a:off x="6296955" y="2997777"/>
              <a:ext cx="50288" cy="56590"/>
            </a:xfrm>
            <a:custGeom>
              <a:avLst/>
              <a:gdLst/>
              <a:ahLst/>
              <a:cxnLst/>
              <a:rect l="l" t="t" r="r" b="b"/>
              <a:pathLst>
                <a:path w="1915" h="2155" extrusionOk="0">
                  <a:moveTo>
                    <a:pt x="718" y="1"/>
                  </a:moveTo>
                  <a:cubicBezTo>
                    <a:pt x="326" y="1"/>
                    <a:pt x="0" y="317"/>
                    <a:pt x="0" y="718"/>
                  </a:cubicBezTo>
                  <a:lnTo>
                    <a:pt x="0" y="1197"/>
                  </a:lnTo>
                  <a:cubicBezTo>
                    <a:pt x="0" y="1723"/>
                    <a:pt x="431" y="2154"/>
                    <a:pt x="957" y="2154"/>
                  </a:cubicBezTo>
                  <a:cubicBezTo>
                    <a:pt x="1484" y="2154"/>
                    <a:pt x="1914" y="1723"/>
                    <a:pt x="1914" y="1197"/>
                  </a:cubicBezTo>
                  <a:lnTo>
                    <a:pt x="1914" y="718"/>
                  </a:lnTo>
                  <a:cubicBezTo>
                    <a:pt x="1914" y="317"/>
                    <a:pt x="1589" y="1"/>
                    <a:pt x="11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531;p79"/>
            <p:cNvSpPr/>
            <p:nvPr/>
          </p:nvSpPr>
          <p:spPr>
            <a:xfrm>
              <a:off x="6296955" y="2997777"/>
              <a:ext cx="34689" cy="56485"/>
            </a:xfrm>
            <a:custGeom>
              <a:avLst/>
              <a:gdLst/>
              <a:ahLst/>
              <a:cxnLst/>
              <a:rect l="l" t="t" r="r" b="b"/>
              <a:pathLst>
                <a:path w="1321" h="2151" extrusionOk="0">
                  <a:moveTo>
                    <a:pt x="718" y="1"/>
                  </a:moveTo>
                  <a:cubicBezTo>
                    <a:pt x="326" y="1"/>
                    <a:pt x="0" y="317"/>
                    <a:pt x="0" y="718"/>
                  </a:cubicBezTo>
                  <a:lnTo>
                    <a:pt x="0" y="1197"/>
                  </a:lnTo>
                  <a:cubicBezTo>
                    <a:pt x="0" y="1745"/>
                    <a:pt x="449" y="2150"/>
                    <a:pt x="954" y="2150"/>
                  </a:cubicBezTo>
                  <a:cubicBezTo>
                    <a:pt x="1075" y="2150"/>
                    <a:pt x="1199" y="2127"/>
                    <a:pt x="1321" y="2077"/>
                  </a:cubicBezTo>
                  <a:cubicBezTo>
                    <a:pt x="957" y="1934"/>
                    <a:pt x="718" y="1580"/>
                    <a:pt x="718" y="1197"/>
                  </a:cubicBezTo>
                  <a:lnTo>
                    <a:pt x="718" y="718"/>
                  </a:lnTo>
                  <a:cubicBezTo>
                    <a:pt x="718" y="364"/>
                    <a:pt x="967" y="68"/>
                    <a:pt x="1321" y="10"/>
                  </a:cubicBezTo>
                  <a:cubicBezTo>
                    <a:pt x="1273" y="1"/>
                    <a:pt x="1235" y="1"/>
                    <a:pt x="1197"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532;p79"/>
            <p:cNvSpPr/>
            <p:nvPr/>
          </p:nvSpPr>
          <p:spPr>
            <a:xfrm>
              <a:off x="6296955" y="2997777"/>
              <a:ext cx="50288" cy="25157"/>
            </a:xfrm>
            <a:custGeom>
              <a:avLst/>
              <a:gdLst/>
              <a:ahLst/>
              <a:cxnLst/>
              <a:rect l="l" t="t" r="r" b="b"/>
              <a:pathLst>
                <a:path w="1915" h="958" extrusionOk="0">
                  <a:moveTo>
                    <a:pt x="718" y="1"/>
                  </a:moveTo>
                  <a:cubicBezTo>
                    <a:pt x="326" y="1"/>
                    <a:pt x="0" y="317"/>
                    <a:pt x="0" y="718"/>
                  </a:cubicBezTo>
                  <a:cubicBezTo>
                    <a:pt x="0" y="718"/>
                    <a:pt x="718" y="958"/>
                    <a:pt x="1914" y="958"/>
                  </a:cubicBezTo>
                  <a:lnTo>
                    <a:pt x="1914" y="718"/>
                  </a:lnTo>
                  <a:cubicBezTo>
                    <a:pt x="1914" y="317"/>
                    <a:pt x="1589"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533;p79"/>
            <p:cNvSpPr/>
            <p:nvPr/>
          </p:nvSpPr>
          <p:spPr>
            <a:xfrm>
              <a:off x="6296955" y="2997777"/>
              <a:ext cx="34689" cy="22899"/>
            </a:xfrm>
            <a:custGeom>
              <a:avLst/>
              <a:gdLst/>
              <a:ahLst/>
              <a:cxnLst/>
              <a:rect l="l" t="t" r="r" b="b"/>
              <a:pathLst>
                <a:path w="1321" h="872" extrusionOk="0">
                  <a:moveTo>
                    <a:pt x="718" y="1"/>
                  </a:moveTo>
                  <a:cubicBezTo>
                    <a:pt x="326" y="1"/>
                    <a:pt x="0" y="317"/>
                    <a:pt x="0" y="718"/>
                  </a:cubicBezTo>
                  <a:cubicBezTo>
                    <a:pt x="240" y="785"/>
                    <a:pt x="479" y="833"/>
                    <a:pt x="718" y="872"/>
                  </a:cubicBezTo>
                  <a:lnTo>
                    <a:pt x="718" y="718"/>
                  </a:lnTo>
                  <a:cubicBezTo>
                    <a:pt x="718" y="364"/>
                    <a:pt x="967" y="68"/>
                    <a:pt x="1321" y="10"/>
                  </a:cubicBezTo>
                  <a:cubicBezTo>
                    <a:pt x="1273" y="1"/>
                    <a:pt x="1235"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534;p79"/>
            <p:cNvSpPr/>
            <p:nvPr/>
          </p:nvSpPr>
          <p:spPr>
            <a:xfrm>
              <a:off x="6284377" y="3078947"/>
              <a:ext cx="31459" cy="63365"/>
            </a:xfrm>
            <a:custGeom>
              <a:avLst/>
              <a:gdLst/>
              <a:ahLst/>
              <a:cxnLst/>
              <a:rect l="l" t="t" r="r" b="b"/>
              <a:pathLst>
                <a:path w="1198" h="2413" extrusionOk="0">
                  <a:moveTo>
                    <a:pt x="58" y="1"/>
                  </a:moveTo>
                  <a:cubicBezTo>
                    <a:pt x="20" y="68"/>
                    <a:pt x="1" y="144"/>
                    <a:pt x="1" y="221"/>
                  </a:cubicBezTo>
                  <a:lnTo>
                    <a:pt x="1" y="2173"/>
                  </a:lnTo>
                  <a:cubicBezTo>
                    <a:pt x="1" y="2307"/>
                    <a:pt x="106" y="2413"/>
                    <a:pt x="240" y="2413"/>
                  </a:cubicBezTo>
                  <a:lnTo>
                    <a:pt x="1197" y="2413"/>
                  </a:lnTo>
                  <a:lnTo>
                    <a:pt x="1197" y="1934"/>
                  </a:lnTo>
                  <a:lnTo>
                    <a:pt x="958" y="1934"/>
                  </a:lnTo>
                  <a:cubicBezTo>
                    <a:pt x="824" y="1934"/>
                    <a:pt x="719" y="1829"/>
                    <a:pt x="719" y="1695"/>
                  </a:cubicBezTo>
                  <a:lnTo>
                    <a:pt x="719" y="738"/>
                  </a:lnTo>
                  <a:cubicBezTo>
                    <a:pt x="719" y="585"/>
                    <a:pt x="652" y="441"/>
                    <a:pt x="527" y="355"/>
                  </a:cubicBezTo>
                  <a:lnTo>
                    <a:pt x="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535;p79"/>
            <p:cNvSpPr/>
            <p:nvPr/>
          </p:nvSpPr>
          <p:spPr>
            <a:xfrm>
              <a:off x="6328625" y="3078947"/>
              <a:ext cx="31433" cy="63365"/>
            </a:xfrm>
            <a:custGeom>
              <a:avLst/>
              <a:gdLst/>
              <a:ahLst/>
              <a:cxnLst/>
              <a:rect l="l" t="t" r="r" b="b"/>
              <a:pathLst>
                <a:path w="1197" h="2413" extrusionOk="0">
                  <a:moveTo>
                    <a:pt x="1139" y="1"/>
                  </a:moveTo>
                  <a:lnTo>
                    <a:pt x="670" y="355"/>
                  </a:lnTo>
                  <a:cubicBezTo>
                    <a:pt x="546" y="441"/>
                    <a:pt x="479" y="585"/>
                    <a:pt x="479" y="738"/>
                  </a:cubicBezTo>
                  <a:lnTo>
                    <a:pt x="479" y="1695"/>
                  </a:lnTo>
                  <a:cubicBezTo>
                    <a:pt x="479" y="1829"/>
                    <a:pt x="364" y="1934"/>
                    <a:pt x="239" y="1934"/>
                  </a:cubicBezTo>
                  <a:lnTo>
                    <a:pt x="0" y="1934"/>
                  </a:lnTo>
                  <a:lnTo>
                    <a:pt x="0" y="2413"/>
                  </a:lnTo>
                  <a:lnTo>
                    <a:pt x="957" y="2413"/>
                  </a:lnTo>
                  <a:cubicBezTo>
                    <a:pt x="1082" y="2413"/>
                    <a:pt x="1196" y="2307"/>
                    <a:pt x="1196" y="2173"/>
                  </a:cubicBezTo>
                  <a:lnTo>
                    <a:pt x="1196" y="221"/>
                  </a:lnTo>
                  <a:cubicBezTo>
                    <a:pt x="1196" y="144"/>
                    <a:pt x="1168" y="68"/>
                    <a:pt x="11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536;p79"/>
            <p:cNvSpPr/>
            <p:nvPr/>
          </p:nvSpPr>
          <p:spPr>
            <a:xfrm>
              <a:off x="6309770" y="3129734"/>
              <a:ext cx="25157" cy="12579"/>
            </a:xfrm>
            <a:custGeom>
              <a:avLst/>
              <a:gdLst/>
              <a:ahLst/>
              <a:cxnLst/>
              <a:rect l="l" t="t" r="r" b="b"/>
              <a:pathLst>
                <a:path w="958" h="479" extrusionOk="0">
                  <a:moveTo>
                    <a:pt x="0" y="0"/>
                  </a:moveTo>
                  <a:lnTo>
                    <a:pt x="0" y="479"/>
                  </a:lnTo>
                  <a:lnTo>
                    <a:pt x="957" y="479"/>
                  </a:lnTo>
                  <a:lnTo>
                    <a:pt x="95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echa abajo 1"/>
          <p:cNvSpPr/>
          <p:nvPr/>
        </p:nvSpPr>
        <p:spPr>
          <a:xfrm>
            <a:off x="4118970" y="3223291"/>
            <a:ext cx="160370" cy="235131"/>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lecha abajo 160"/>
          <p:cNvSpPr/>
          <p:nvPr/>
        </p:nvSpPr>
        <p:spPr>
          <a:xfrm>
            <a:off x="10106831" y="4626952"/>
            <a:ext cx="160370" cy="235131"/>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p:cNvSpPr/>
          <p:nvPr/>
        </p:nvSpPr>
        <p:spPr>
          <a:xfrm>
            <a:off x="9488884" y="4970972"/>
            <a:ext cx="1538623" cy="523220"/>
          </a:xfrm>
          <a:prstGeom prst="rect">
            <a:avLst/>
          </a:prstGeom>
        </p:spPr>
        <p:txBody>
          <a:bodyPr wrap="square">
            <a:spAutoFit/>
          </a:bodyPr>
          <a:lstStyle/>
          <a:p>
            <a:pPr algn="ctr">
              <a:spcAft>
                <a:spcPts val="975"/>
              </a:spcAft>
            </a:pPr>
            <a:r>
              <a:rPr lang="es-ES" sz="1400" dirty="0">
                <a:solidFill>
                  <a:srgbClr val="002060"/>
                </a:solidFill>
                <a:latin typeface="Segoe UI" panose="020B0502040204020203" pitchFamily="34" charset="0"/>
                <a:cs typeface="Segoe UI" panose="020B0502040204020203" pitchFamily="34" charset="0"/>
              </a:rPr>
              <a:t>Más de 1.000 nuevos empleos </a:t>
            </a:r>
          </a:p>
        </p:txBody>
      </p:sp>
      <p:sp>
        <p:nvSpPr>
          <p:cNvPr id="170" name="Flecha abajo 169"/>
          <p:cNvSpPr/>
          <p:nvPr/>
        </p:nvSpPr>
        <p:spPr>
          <a:xfrm>
            <a:off x="4129369" y="3919261"/>
            <a:ext cx="160370" cy="235131"/>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Elipse 171">
            <a:extLst>
              <a:ext uri="{FF2B5EF4-FFF2-40B4-BE49-F238E27FC236}">
                <a16:creationId xmlns:a16="http://schemas.microsoft.com/office/drawing/2014/main" id="{E09AAC90-406A-4FC4-9A91-88986EA079C1}"/>
              </a:ext>
            </a:extLst>
          </p:cNvPr>
          <p:cNvSpPr/>
          <p:nvPr/>
        </p:nvSpPr>
        <p:spPr>
          <a:xfrm>
            <a:off x="1585531" y="1159531"/>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sp>
        <p:nvSpPr>
          <p:cNvPr id="173" name="Rectángulo 172">
            <a:extLst>
              <a:ext uri="{FF2B5EF4-FFF2-40B4-BE49-F238E27FC236}">
                <a16:creationId xmlns:a16="http://schemas.microsoft.com/office/drawing/2014/main" id="{655A9F2F-9A2E-4E91-8C8F-518DB9189D6A}"/>
              </a:ext>
            </a:extLst>
          </p:cNvPr>
          <p:cNvSpPr/>
          <p:nvPr/>
        </p:nvSpPr>
        <p:spPr>
          <a:xfrm>
            <a:off x="1115555" y="2042119"/>
            <a:ext cx="1719625" cy="1600438"/>
          </a:xfrm>
          <a:prstGeom prst="rect">
            <a:avLst/>
          </a:prstGeom>
        </p:spPr>
        <p:txBody>
          <a:bodyPr wrap="square">
            <a:spAutoFit/>
          </a:bodyPr>
          <a:lstStyle/>
          <a:p>
            <a:pPr algn="ctr">
              <a:spcAft>
                <a:spcPts val="975"/>
              </a:spcAft>
            </a:pPr>
            <a:r>
              <a:rPr lang="es-PY" sz="1400" b="1" dirty="0">
                <a:solidFill>
                  <a:srgbClr val="002060"/>
                </a:solidFill>
                <a:latin typeface="Segoe UI" panose="020B0502040204020203" pitchFamily="34" charset="0"/>
                <a:cs typeface="Segoe UI" panose="020B0502040204020203" pitchFamily="34" charset="0"/>
              </a:rPr>
              <a:t>Digitalización de la enseñanza para el trabajo 80% de toda la oferta formativa: e-</a:t>
            </a:r>
            <a:r>
              <a:rPr lang="es-PY" sz="1400" b="1" dirty="0" err="1">
                <a:solidFill>
                  <a:srgbClr val="002060"/>
                </a:solidFill>
                <a:latin typeface="Segoe UI" panose="020B0502040204020203" pitchFamily="34" charset="0"/>
                <a:cs typeface="Segoe UI" panose="020B0502040204020203" pitchFamily="34" charset="0"/>
              </a:rPr>
              <a:t>learning</a:t>
            </a:r>
            <a:r>
              <a:rPr lang="es-PY" sz="1400" b="1" dirty="0">
                <a:solidFill>
                  <a:srgbClr val="002060"/>
                </a:solidFill>
                <a:latin typeface="Segoe UI" panose="020B0502040204020203" pitchFamily="34" charset="0"/>
                <a:cs typeface="Segoe UI" panose="020B0502040204020203" pitchFamily="34" charset="0"/>
              </a:rPr>
              <a:t> y </a:t>
            </a:r>
            <a:r>
              <a:rPr lang="es-PY" sz="1400" b="1" dirty="0" err="1">
                <a:solidFill>
                  <a:srgbClr val="002060"/>
                </a:solidFill>
                <a:latin typeface="Segoe UI" panose="020B0502040204020203" pitchFamily="34" charset="0"/>
                <a:cs typeface="Segoe UI" panose="020B0502040204020203" pitchFamily="34" charset="0"/>
              </a:rPr>
              <a:t>fonoclases</a:t>
            </a:r>
            <a:r>
              <a:rPr lang="es-PY" sz="1400" b="1" dirty="0">
                <a:solidFill>
                  <a:srgbClr val="002060"/>
                </a:solidFill>
                <a:latin typeface="Segoe UI" panose="020B0502040204020203" pitchFamily="34" charset="0"/>
                <a:cs typeface="Segoe UI" panose="020B0502040204020203" pitchFamily="34" charset="0"/>
              </a:rPr>
              <a:t>. </a:t>
            </a:r>
            <a:endParaRPr lang="es-ES" sz="1400" dirty="0">
              <a:solidFill>
                <a:srgbClr val="002060"/>
              </a:solidFill>
              <a:latin typeface="Segoe UI" panose="020B0502040204020203" pitchFamily="34" charset="0"/>
              <a:cs typeface="Segoe UI" panose="020B0502040204020203" pitchFamily="34" charset="0"/>
            </a:endParaRPr>
          </a:p>
        </p:txBody>
      </p:sp>
      <p:cxnSp>
        <p:nvCxnSpPr>
          <p:cNvPr id="174" name="Conector: angular 61">
            <a:extLst>
              <a:ext uri="{FF2B5EF4-FFF2-40B4-BE49-F238E27FC236}">
                <a16:creationId xmlns:a16="http://schemas.microsoft.com/office/drawing/2014/main" id="{80BB2E10-1955-47B5-AF8C-C0FCC049B9B7}"/>
              </a:ext>
            </a:extLst>
          </p:cNvPr>
          <p:cNvCxnSpPr>
            <a:cxnSpLocks/>
            <a:stCxn id="172" idx="2"/>
            <a:endCxn id="173" idx="1"/>
          </p:cNvCxnSpPr>
          <p:nvPr/>
        </p:nvCxnSpPr>
        <p:spPr>
          <a:xfrm rot="10800000" flipV="1">
            <a:off x="1115555" y="1517116"/>
            <a:ext cx="469976" cy="1325222"/>
          </a:xfrm>
          <a:prstGeom prst="bentConnector3">
            <a:avLst>
              <a:gd name="adj1" fmla="val 14864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5" name="Google Shape;17535;p83"/>
          <p:cNvGrpSpPr/>
          <p:nvPr/>
        </p:nvGrpSpPr>
        <p:grpSpPr>
          <a:xfrm>
            <a:off x="9923640" y="1414746"/>
            <a:ext cx="422743" cy="377784"/>
            <a:chOff x="4659658" y="1500266"/>
            <a:chExt cx="422743" cy="377784"/>
          </a:xfrm>
        </p:grpSpPr>
        <p:sp>
          <p:nvSpPr>
            <p:cNvPr id="176" name="Google Shape;17536;p83"/>
            <p:cNvSpPr/>
            <p:nvPr/>
          </p:nvSpPr>
          <p:spPr>
            <a:xfrm>
              <a:off x="4786067" y="1537727"/>
              <a:ext cx="129056" cy="128689"/>
            </a:xfrm>
            <a:custGeom>
              <a:avLst/>
              <a:gdLst/>
              <a:ahLst/>
              <a:cxnLst/>
              <a:rect l="l" t="t" r="r" b="b"/>
              <a:pathLst>
                <a:path w="4923" h="4909" extrusionOk="0">
                  <a:moveTo>
                    <a:pt x="2442" y="0"/>
                  </a:moveTo>
                  <a:cubicBezTo>
                    <a:pt x="1097" y="0"/>
                    <a:pt x="0" y="1092"/>
                    <a:pt x="0" y="2440"/>
                  </a:cubicBezTo>
                  <a:cubicBezTo>
                    <a:pt x="0" y="3797"/>
                    <a:pt x="1097" y="4909"/>
                    <a:pt x="2454" y="4909"/>
                  </a:cubicBezTo>
                  <a:cubicBezTo>
                    <a:pt x="3811" y="4909"/>
                    <a:pt x="4908" y="3811"/>
                    <a:pt x="4908" y="2455"/>
                  </a:cubicBezTo>
                  <a:cubicBezTo>
                    <a:pt x="4923" y="1098"/>
                    <a:pt x="3826" y="1"/>
                    <a:pt x="2469" y="1"/>
                  </a:cubicBezTo>
                  <a:cubicBezTo>
                    <a:pt x="2460" y="0"/>
                    <a:pt x="2451" y="0"/>
                    <a:pt x="2442"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537;p83"/>
            <p:cNvSpPr/>
            <p:nvPr/>
          </p:nvSpPr>
          <p:spPr>
            <a:xfrm>
              <a:off x="4783419" y="1537544"/>
              <a:ext cx="75316" cy="128873"/>
            </a:xfrm>
            <a:custGeom>
              <a:avLst/>
              <a:gdLst/>
              <a:ahLst/>
              <a:cxnLst/>
              <a:rect l="l" t="t" r="r" b="b"/>
              <a:pathLst>
                <a:path w="2873" h="4916" extrusionOk="0">
                  <a:moveTo>
                    <a:pt x="2543" y="0"/>
                  </a:moveTo>
                  <a:cubicBezTo>
                    <a:pt x="1266" y="0"/>
                    <a:pt x="181" y="985"/>
                    <a:pt x="101" y="2288"/>
                  </a:cubicBezTo>
                  <a:cubicBezTo>
                    <a:pt x="0" y="3717"/>
                    <a:pt x="1126" y="4916"/>
                    <a:pt x="2541" y="4916"/>
                  </a:cubicBezTo>
                  <a:cubicBezTo>
                    <a:pt x="2642" y="4916"/>
                    <a:pt x="2757" y="4916"/>
                    <a:pt x="2859" y="4901"/>
                  </a:cubicBezTo>
                  <a:cubicBezTo>
                    <a:pt x="1632" y="4728"/>
                    <a:pt x="722" y="3689"/>
                    <a:pt x="722" y="2462"/>
                  </a:cubicBezTo>
                  <a:cubicBezTo>
                    <a:pt x="737" y="1220"/>
                    <a:pt x="1646" y="181"/>
                    <a:pt x="2873" y="22"/>
                  </a:cubicBezTo>
                  <a:cubicBezTo>
                    <a:pt x="2762" y="7"/>
                    <a:pt x="2651" y="0"/>
                    <a:pt x="2543"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38;p83"/>
            <p:cNvSpPr/>
            <p:nvPr/>
          </p:nvSpPr>
          <p:spPr>
            <a:xfrm>
              <a:off x="4806489" y="1558175"/>
              <a:ext cx="87820" cy="87820"/>
            </a:xfrm>
            <a:custGeom>
              <a:avLst/>
              <a:gdLst/>
              <a:ahLst/>
              <a:cxnLst/>
              <a:rect l="l" t="t" r="r" b="b"/>
              <a:pathLst>
                <a:path w="3350" h="3350" extrusionOk="0">
                  <a:moveTo>
                    <a:pt x="1690" y="0"/>
                  </a:moveTo>
                  <a:cubicBezTo>
                    <a:pt x="766" y="0"/>
                    <a:pt x="15" y="751"/>
                    <a:pt x="15" y="1660"/>
                  </a:cubicBezTo>
                  <a:cubicBezTo>
                    <a:pt x="1" y="2584"/>
                    <a:pt x="752" y="3335"/>
                    <a:pt x="1675" y="3349"/>
                  </a:cubicBezTo>
                  <a:cubicBezTo>
                    <a:pt x="2599" y="3349"/>
                    <a:pt x="3350" y="2598"/>
                    <a:pt x="3350" y="1675"/>
                  </a:cubicBezTo>
                  <a:cubicBezTo>
                    <a:pt x="3350" y="751"/>
                    <a:pt x="2614" y="0"/>
                    <a:pt x="1690"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539;p83"/>
            <p:cNvSpPr/>
            <p:nvPr/>
          </p:nvSpPr>
          <p:spPr>
            <a:xfrm>
              <a:off x="4806489" y="1558096"/>
              <a:ext cx="52246" cy="87951"/>
            </a:xfrm>
            <a:custGeom>
              <a:avLst/>
              <a:gdLst/>
              <a:ahLst/>
              <a:cxnLst/>
              <a:rect l="l" t="t" r="r" b="b"/>
              <a:pathLst>
                <a:path w="1993" h="3355" extrusionOk="0">
                  <a:moveTo>
                    <a:pt x="1671" y="0"/>
                  </a:moveTo>
                  <a:cubicBezTo>
                    <a:pt x="775" y="0"/>
                    <a:pt x="1" y="735"/>
                    <a:pt x="1" y="1678"/>
                  </a:cubicBezTo>
                  <a:cubicBezTo>
                    <a:pt x="1" y="2620"/>
                    <a:pt x="775" y="3355"/>
                    <a:pt x="1671" y="3355"/>
                  </a:cubicBezTo>
                  <a:cubicBezTo>
                    <a:pt x="1777" y="3355"/>
                    <a:pt x="1885" y="3345"/>
                    <a:pt x="1993" y="3323"/>
                  </a:cubicBezTo>
                  <a:cubicBezTo>
                    <a:pt x="1213" y="3164"/>
                    <a:pt x="650" y="2471"/>
                    <a:pt x="650" y="1678"/>
                  </a:cubicBezTo>
                  <a:cubicBezTo>
                    <a:pt x="650" y="869"/>
                    <a:pt x="1213" y="191"/>
                    <a:pt x="1993" y="32"/>
                  </a:cubicBezTo>
                  <a:cubicBezTo>
                    <a:pt x="1885" y="11"/>
                    <a:pt x="1777" y="0"/>
                    <a:pt x="1671"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40;p83"/>
            <p:cNvSpPr/>
            <p:nvPr/>
          </p:nvSpPr>
          <p:spPr>
            <a:xfrm>
              <a:off x="4832599" y="1572541"/>
              <a:ext cx="34473" cy="60190"/>
            </a:xfrm>
            <a:custGeom>
              <a:avLst/>
              <a:gdLst/>
              <a:ahLst/>
              <a:cxnLst/>
              <a:rect l="l" t="t" r="r" b="b"/>
              <a:pathLst>
                <a:path w="1315" h="2296" extrusionOk="0">
                  <a:moveTo>
                    <a:pt x="622" y="463"/>
                  </a:moveTo>
                  <a:lnTo>
                    <a:pt x="622" y="881"/>
                  </a:lnTo>
                  <a:cubicBezTo>
                    <a:pt x="448" y="809"/>
                    <a:pt x="405" y="751"/>
                    <a:pt x="405" y="665"/>
                  </a:cubicBezTo>
                  <a:cubicBezTo>
                    <a:pt x="405" y="535"/>
                    <a:pt x="506" y="477"/>
                    <a:pt x="622" y="463"/>
                  </a:cubicBezTo>
                  <a:close/>
                  <a:moveTo>
                    <a:pt x="766" y="1329"/>
                  </a:moveTo>
                  <a:cubicBezTo>
                    <a:pt x="935" y="1399"/>
                    <a:pt x="980" y="1483"/>
                    <a:pt x="982" y="1581"/>
                  </a:cubicBezTo>
                  <a:lnTo>
                    <a:pt x="982" y="1581"/>
                  </a:lnTo>
                  <a:cubicBezTo>
                    <a:pt x="979" y="1708"/>
                    <a:pt x="894" y="1805"/>
                    <a:pt x="766" y="1805"/>
                  </a:cubicBezTo>
                  <a:lnTo>
                    <a:pt x="766" y="1329"/>
                  </a:lnTo>
                  <a:close/>
                  <a:moveTo>
                    <a:pt x="694" y="1"/>
                  </a:moveTo>
                  <a:cubicBezTo>
                    <a:pt x="651" y="1"/>
                    <a:pt x="607" y="29"/>
                    <a:pt x="607" y="73"/>
                  </a:cubicBezTo>
                  <a:lnTo>
                    <a:pt x="607" y="145"/>
                  </a:lnTo>
                  <a:cubicBezTo>
                    <a:pt x="275" y="188"/>
                    <a:pt x="59" y="333"/>
                    <a:pt x="59" y="693"/>
                  </a:cubicBezTo>
                  <a:cubicBezTo>
                    <a:pt x="59" y="1040"/>
                    <a:pt x="333" y="1155"/>
                    <a:pt x="607" y="1256"/>
                  </a:cubicBezTo>
                  <a:lnTo>
                    <a:pt x="607" y="1805"/>
                  </a:lnTo>
                  <a:cubicBezTo>
                    <a:pt x="463" y="1791"/>
                    <a:pt x="333" y="1718"/>
                    <a:pt x="246" y="1632"/>
                  </a:cubicBezTo>
                  <a:cubicBezTo>
                    <a:pt x="219" y="1616"/>
                    <a:pt x="190" y="1607"/>
                    <a:pt x="163" y="1607"/>
                  </a:cubicBezTo>
                  <a:cubicBezTo>
                    <a:pt x="117" y="1607"/>
                    <a:pt x="77" y="1630"/>
                    <a:pt x="59" y="1675"/>
                  </a:cubicBezTo>
                  <a:cubicBezTo>
                    <a:pt x="1" y="1733"/>
                    <a:pt x="1" y="1848"/>
                    <a:pt x="59" y="1920"/>
                  </a:cubicBezTo>
                  <a:cubicBezTo>
                    <a:pt x="193" y="2054"/>
                    <a:pt x="364" y="2139"/>
                    <a:pt x="561" y="2139"/>
                  </a:cubicBezTo>
                  <a:cubicBezTo>
                    <a:pt x="576" y="2139"/>
                    <a:pt x="592" y="2138"/>
                    <a:pt x="607" y="2137"/>
                  </a:cubicBezTo>
                  <a:lnTo>
                    <a:pt x="607" y="2137"/>
                  </a:lnTo>
                  <a:lnTo>
                    <a:pt x="593" y="2151"/>
                  </a:lnTo>
                  <a:lnTo>
                    <a:pt x="593" y="2224"/>
                  </a:lnTo>
                  <a:cubicBezTo>
                    <a:pt x="593" y="2267"/>
                    <a:pt x="636" y="2296"/>
                    <a:pt x="679" y="2296"/>
                  </a:cubicBezTo>
                  <a:cubicBezTo>
                    <a:pt x="723" y="2296"/>
                    <a:pt x="780" y="2267"/>
                    <a:pt x="780" y="2224"/>
                  </a:cubicBezTo>
                  <a:lnTo>
                    <a:pt x="780" y="2137"/>
                  </a:lnTo>
                  <a:cubicBezTo>
                    <a:pt x="1084" y="2123"/>
                    <a:pt x="1315" y="1848"/>
                    <a:pt x="1315" y="1545"/>
                  </a:cubicBezTo>
                  <a:cubicBezTo>
                    <a:pt x="1315" y="1213"/>
                    <a:pt x="1098" y="1069"/>
                    <a:pt x="780" y="953"/>
                  </a:cubicBezTo>
                  <a:lnTo>
                    <a:pt x="780" y="448"/>
                  </a:lnTo>
                  <a:cubicBezTo>
                    <a:pt x="881" y="463"/>
                    <a:pt x="968" y="491"/>
                    <a:pt x="1055" y="549"/>
                  </a:cubicBezTo>
                  <a:cubicBezTo>
                    <a:pt x="1073" y="558"/>
                    <a:pt x="1094" y="563"/>
                    <a:pt x="1115" y="563"/>
                  </a:cubicBezTo>
                  <a:cubicBezTo>
                    <a:pt x="1162" y="563"/>
                    <a:pt x="1208" y="541"/>
                    <a:pt x="1228" y="491"/>
                  </a:cubicBezTo>
                  <a:cubicBezTo>
                    <a:pt x="1286" y="419"/>
                    <a:pt x="1286" y="318"/>
                    <a:pt x="1214" y="260"/>
                  </a:cubicBezTo>
                  <a:cubicBezTo>
                    <a:pt x="1098" y="174"/>
                    <a:pt x="939" y="145"/>
                    <a:pt x="795" y="145"/>
                  </a:cubicBezTo>
                  <a:lnTo>
                    <a:pt x="795" y="73"/>
                  </a:lnTo>
                  <a:cubicBezTo>
                    <a:pt x="795" y="29"/>
                    <a:pt x="737" y="1"/>
                    <a:pt x="694"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41;p83"/>
            <p:cNvSpPr/>
            <p:nvPr/>
          </p:nvSpPr>
          <p:spPr>
            <a:xfrm>
              <a:off x="4885973" y="1500266"/>
              <a:ext cx="129056" cy="128689"/>
            </a:xfrm>
            <a:custGeom>
              <a:avLst/>
              <a:gdLst/>
              <a:ahLst/>
              <a:cxnLst/>
              <a:rect l="l" t="t" r="r" b="b"/>
              <a:pathLst>
                <a:path w="4923" h="4909" extrusionOk="0">
                  <a:moveTo>
                    <a:pt x="2469" y="0"/>
                  </a:moveTo>
                  <a:cubicBezTo>
                    <a:pt x="1112" y="0"/>
                    <a:pt x="15" y="1098"/>
                    <a:pt x="0" y="2454"/>
                  </a:cubicBezTo>
                  <a:cubicBezTo>
                    <a:pt x="0" y="3811"/>
                    <a:pt x="1097" y="4908"/>
                    <a:pt x="2454" y="4908"/>
                  </a:cubicBezTo>
                  <a:cubicBezTo>
                    <a:pt x="2463" y="4909"/>
                    <a:pt x="2472" y="4909"/>
                    <a:pt x="2481" y="4909"/>
                  </a:cubicBezTo>
                  <a:cubicBezTo>
                    <a:pt x="3826" y="4909"/>
                    <a:pt x="4908" y="3817"/>
                    <a:pt x="4923" y="2469"/>
                  </a:cubicBezTo>
                  <a:cubicBezTo>
                    <a:pt x="4923" y="1112"/>
                    <a:pt x="3826" y="0"/>
                    <a:pt x="2469" y="0"/>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7542;p83"/>
            <p:cNvSpPr/>
            <p:nvPr/>
          </p:nvSpPr>
          <p:spPr>
            <a:xfrm>
              <a:off x="4883325" y="1500449"/>
              <a:ext cx="75316" cy="128506"/>
            </a:xfrm>
            <a:custGeom>
              <a:avLst/>
              <a:gdLst/>
              <a:ahLst/>
              <a:cxnLst/>
              <a:rect l="l" t="t" r="r" b="b"/>
              <a:pathLst>
                <a:path w="2873" h="4902" extrusionOk="0">
                  <a:moveTo>
                    <a:pt x="2545" y="0"/>
                  </a:moveTo>
                  <a:cubicBezTo>
                    <a:pt x="1278" y="0"/>
                    <a:pt x="181" y="985"/>
                    <a:pt x="101" y="2289"/>
                  </a:cubicBezTo>
                  <a:cubicBezTo>
                    <a:pt x="0" y="3703"/>
                    <a:pt x="1126" y="4901"/>
                    <a:pt x="2541" y="4901"/>
                  </a:cubicBezTo>
                  <a:cubicBezTo>
                    <a:pt x="2642" y="4901"/>
                    <a:pt x="2757" y="4901"/>
                    <a:pt x="2858" y="4887"/>
                  </a:cubicBezTo>
                  <a:cubicBezTo>
                    <a:pt x="1631" y="4728"/>
                    <a:pt x="722" y="3674"/>
                    <a:pt x="722" y="2447"/>
                  </a:cubicBezTo>
                  <a:cubicBezTo>
                    <a:pt x="736" y="1206"/>
                    <a:pt x="1646" y="167"/>
                    <a:pt x="2873" y="22"/>
                  </a:cubicBezTo>
                  <a:cubicBezTo>
                    <a:pt x="2763" y="8"/>
                    <a:pt x="2653" y="0"/>
                    <a:pt x="2545" y="0"/>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7543;p83"/>
            <p:cNvSpPr/>
            <p:nvPr/>
          </p:nvSpPr>
          <p:spPr>
            <a:xfrm>
              <a:off x="4906787" y="1521081"/>
              <a:ext cx="87427" cy="87427"/>
            </a:xfrm>
            <a:custGeom>
              <a:avLst/>
              <a:gdLst/>
              <a:ahLst/>
              <a:cxnLst/>
              <a:rect l="l" t="t" r="r" b="b"/>
              <a:pathLst>
                <a:path w="3335" h="3335" extrusionOk="0">
                  <a:moveTo>
                    <a:pt x="1649" y="0"/>
                  </a:moveTo>
                  <a:cubicBezTo>
                    <a:pt x="737" y="0"/>
                    <a:pt x="0" y="745"/>
                    <a:pt x="0" y="1660"/>
                  </a:cubicBezTo>
                  <a:cubicBezTo>
                    <a:pt x="0" y="2584"/>
                    <a:pt x="736" y="3335"/>
                    <a:pt x="1660" y="3335"/>
                  </a:cubicBezTo>
                  <a:cubicBezTo>
                    <a:pt x="2584" y="3335"/>
                    <a:pt x="3335" y="2599"/>
                    <a:pt x="3335" y="1675"/>
                  </a:cubicBezTo>
                  <a:cubicBezTo>
                    <a:pt x="3335" y="751"/>
                    <a:pt x="2599" y="0"/>
                    <a:pt x="1675" y="0"/>
                  </a:cubicBezTo>
                  <a:cubicBezTo>
                    <a:pt x="1666" y="0"/>
                    <a:pt x="1657" y="0"/>
                    <a:pt x="1649"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7544;p83"/>
            <p:cNvSpPr/>
            <p:nvPr/>
          </p:nvSpPr>
          <p:spPr>
            <a:xfrm>
              <a:off x="4906394" y="1521002"/>
              <a:ext cx="52246" cy="87584"/>
            </a:xfrm>
            <a:custGeom>
              <a:avLst/>
              <a:gdLst/>
              <a:ahLst/>
              <a:cxnLst/>
              <a:rect l="l" t="t" r="r" b="b"/>
              <a:pathLst>
                <a:path w="1993" h="3341" extrusionOk="0">
                  <a:moveTo>
                    <a:pt x="1667" y="0"/>
                  </a:moveTo>
                  <a:cubicBezTo>
                    <a:pt x="772" y="0"/>
                    <a:pt x="1" y="722"/>
                    <a:pt x="1" y="1663"/>
                  </a:cubicBezTo>
                  <a:cubicBezTo>
                    <a:pt x="1" y="2606"/>
                    <a:pt x="775" y="3341"/>
                    <a:pt x="1671" y="3341"/>
                  </a:cubicBezTo>
                  <a:cubicBezTo>
                    <a:pt x="1777" y="3341"/>
                    <a:pt x="1885" y="3330"/>
                    <a:pt x="1993" y="3309"/>
                  </a:cubicBezTo>
                  <a:cubicBezTo>
                    <a:pt x="1213" y="3150"/>
                    <a:pt x="650" y="2457"/>
                    <a:pt x="650" y="1663"/>
                  </a:cubicBezTo>
                  <a:cubicBezTo>
                    <a:pt x="650" y="870"/>
                    <a:pt x="1213" y="177"/>
                    <a:pt x="1993" y="32"/>
                  </a:cubicBezTo>
                  <a:cubicBezTo>
                    <a:pt x="1883" y="11"/>
                    <a:pt x="1774" y="0"/>
                    <a:pt x="1667" y="0"/>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45;p83"/>
            <p:cNvSpPr/>
            <p:nvPr/>
          </p:nvSpPr>
          <p:spPr>
            <a:xfrm>
              <a:off x="4932504" y="1535079"/>
              <a:ext cx="34840" cy="60190"/>
            </a:xfrm>
            <a:custGeom>
              <a:avLst/>
              <a:gdLst/>
              <a:ahLst/>
              <a:cxnLst/>
              <a:rect l="l" t="t" r="r" b="b"/>
              <a:pathLst>
                <a:path w="1329" h="2296" extrusionOk="0">
                  <a:moveTo>
                    <a:pt x="636" y="462"/>
                  </a:moveTo>
                  <a:lnTo>
                    <a:pt x="636" y="881"/>
                  </a:lnTo>
                  <a:cubicBezTo>
                    <a:pt x="448" y="809"/>
                    <a:pt x="405" y="766"/>
                    <a:pt x="405" y="665"/>
                  </a:cubicBezTo>
                  <a:cubicBezTo>
                    <a:pt x="405" y="535"/>
                    <a:pt x="506" y="477"/>
                    <a:pt x="636" y="462"/>
                  </a:cubicBezTo>
                  <a:close/>
                  <a:moveTo>
                    <a:pt x="766" y="1329"/>
                  </a:moveTo>
                  <a:cubicBezTo>
                    <a:pt x="954" y="1401"/>
                    <a:pt x="982" y="1487"/>
                    <a:pt x="982" y="1588"/>
                  </a:cubicBezTo>
                  <a:cubicBezTo>
                    <a:pt x="982" y="1704"/>
                    <a:pt x="896" y="1805"/>
                    <a:pt x="766" y="1805"/>
                  </a:cubicBezTo>
                  <a:lnTo>
                    <a:pt x="766" y="1329"/>
                  </a:lnTo>
                  <a:close/>
                  <a:moveTo>
                    <a:pt x="694" y="0"/>
                  </a:moveTo>
                  <a:cubicBezTo>
                    <a:pt x="650" y="0"/>
                    <a:pt x="607" y="29"/>
                    <a:pt x="607" y="73"/>
                  </a:cubicBezTo>
                  <a:lnTo>
                    <a:pt x="607" y="159"/>
                  </a:lnTo>
                  <a:cubicBezTo>
                    <a:pt x="275" y="188"/>
                    <a:pt x="59" y="347"/>
                    <a:pt x="59" y="693"/>
                  </a:cubicBezTo>
                  <a:cubicBezTo>
                    <a:pt x="59" y="1054"/>
                    <a:pt x="333" y="1155"/>
                    <a:pt x="607" y="1256"/>
                  </a:cubicBezTo>
                  <a:lnTo>
                    <a:pt x="607" y="1805"/>
                  </a:lnTo>
                  <a:cubicBezTo>
                    <a:pt x="463" y="1790"/>
                    <a:pt x="333" y="1733"/>
                    <a:pt x="246" y="1632"/>
                  </a:cubicBezTo>
                  <a:cubicBezTo>
                    <a:pt x="219" y="1615"/>
                    <a:pt x="192" y="1607"/>
                    <a:pt x="167" y="1607"/>
                  </a:cubicBezTo>
                  <a:cubicBezTo>
                    <a:pt x="124" y="1607"/>
                    <a:pt x="86" y="1630"/>
                    <a:pt x="59" y="1675"/>
                  </a:cubicBezTo>
                  <a:cubicBezTo>
                    <a:pt x="1" y="1747"/>
                    <a:pt x="1" y="1848"/>
                    <a:pt x="59" y="1920"/>
                  </a:cubicBezTo>
                  <a:cubicBezTo>
                    <a:pt x="203" y="2065"/>
                    <a:pt x="391" y="2151"/>
                    <a:pt x="607" y="2151"/>
                  </a:cubicBezTo>
                  <a:lnTo>
                    <a:pt x="593" y="2224"/>
                  </a:lnTo>
                  <a:cubicBezTo>
                    <a:pt x="593" y="2267"/>
                    <a:pt x="650" y="2296"/>
                    <a:pt x="694" y="2296"/>
                  </a:cubicBezTo>
                  <a:cubicBezTo>
                    <a:pt x="737" y="2296"/>
                    <a:pt x="780" y="2267"/>
                    <a:pt x="780" y="2224"/>
                  </a:cubicBezTo>
                  <a:lnTo>
                    <a:pt x="780" y="2137"/>
                  </a:lnTo>
                  <a:cubicBezTo>
                    <a:pt x="1098" y="2122"/>
                    <a:pt x="1329" y="1863"/>
                    <a:pt x="1315" y="1545"/>
                  </a:cubicBezTo>
                  <a:cubicBezTo>
                    <a:pt x="1315" y="1199"/>
                    <a:pt x="1084" y="1054"/>
                    <a:pt x="795" y="953"/>
                  </a:cubicBezTo>
                  <a:lnTo>
                    <a:pt x="795" y="448"/>
                  </a:lnTo>
                  <a:cubicBezTo>
                    <a:pt x="982" y="477"/>
                    <a:pt x="1040" y="563"/>
                    <a:pt x="1127" y="563"/>
                  </a:cubicBezTo>
                  <a:cubicBezTo>
                    <a:pt x="1199" y="563"/>
                    <a:pt x="1242" y="491"/>
                    <a:pt x="1257" y="419"/>
                  </a:cubicBezTo>
                  <a:cubicBezTo>
                    <a:pt x="1300" y="304"/>
                    <a:pt x="1228" y="246"/>
                    <a:pt x="1098" y="203"/>
                  </a:cubicBezTo>
                  <a:cubicBezTo>
                    <a:pt x="997" y="159"/>
                    <a:pt x="896" y="145"/>
                    <a:pt x="795" y="145"/>
                  </a:cubicBezTo>
                  <a:lnTo>
                    <a:pt x="795" y="73"/>
                  </a:lnTo>
                  <a:cubicBezTo>
                    <a:pt x="795" y="29"/>
                    <a:pt x="752" y="0"/>
                    <a:pt x="694"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46;p83"/>
            <p:cNvSpPr/>
            <p:nvPr/>
          </p:nvSpPr>
          <p:spPr>
            <a:xfrm>
              <a:off x="4659658" y="1714836"/>
              <a:ext cx="144969" cy="163215"/>
            </a:xfrm>
            <a:custGeom>
              <a:avLst/>
              <a:gdLst/>
              <a:ahLst/>
              <a:cxnLst/>
              <a:rect l="l" t="t" r="r" b="b"/>
              <a:pathLst>
                <a:path w="5530" h="6226" extrusionOk="0">
                  <a:moveTo>
                    <a:pt x="3682" y="0"/>
                  </a:moveTo>
                  <a:lnTo>
                    <a:pt x="275" y="1285"/>
                  </a:lnTo>
                  <a:cubicBezTo>
                    <a:pt x="88" y="1343"/>
                    <a:pt x="1" y="1530"/>
                    <a:pt x="73" y="1718"/>
                  </a:cubicBezTo>
                  <a:lnTo>
                    <a:pt x="1675" y="6005"/>
                  </a:lnTo>
                  <a:cubicBezTo>
                    <a:pt x="1721" y="6142"/>
                    <a:pt x="1857" y="6225"/>
                    <a:pt x="1998" y="6225"/>
                  </a:cubicBezTo>
                  <a:cubicBezTo>
                    <a:pt x="2035" y="6225"/>
                    <a:pt x="2072" y="6220"/>
                    <a:pt x="2108" y="6207"/>
                  </a:cubicBezTo>
                  <a:lnTo>
                    <a:pt x="5530" y="4923"/>
                  </a:lnTo>
                  <a:lnTo>
                    <a:pt x="3682"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7547;p83"/>
            <p:cNvSpPr/>
            <p:nvPr/>
          </p:nvSpPr>
          <p:spPr>
            <a:xfrm>
              <a:off x="4699400" y="1824939"/>
              <a:ext cx="105227" cy="52928"/>
            </a:xfrm>
            <a:custGeom>
              <a:avLst/>
              <a:gdLst/>
              <a:ahLst/>
              <a:cxnLst/>
              <a:rect l="l" t="t" r="r" b="b"/>
              <a:pathLst>
                <a:path w="4014" h="2019" extrusionOk="0">
                  <a:moveTo>
                    <a:pt x="3739" y="1"/>
                  </a:moveTo>
                  <a:lnTo>
                    <a:pt x="3682" y="30"/>
                  </a:lnTo>
                  <a:lnTo>
                    <a:pt x="1" y="1401"/>
                  </a:lnTo>
                  <a:lnTo>
                    <a:pt x="159" y="1805"/>
                  </a:lnTo>
                  <a:cubicBezTo>
                    <a:pt x="203" y="1937"/>
                    <a:pt x="330" y="2019"/>
                    <a:pt x="465" y="2019"/>
                  </a:cubicBezTo>
                  <a:cubicBezTo>
                    <a:pt x="508" y="2019"/>
                    <a:pt x="551" y="2010"/>
                    <a:pt x="592" y="1993"/>
                  </a:cubicBezTo>
                  <a:lnTo>
                    <a:pt x="4014" y="723"/>
                  </a:lnTo>
                  <a:lnTo>
                    <a:pt x="3739"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7548;p83"/>
            <p:cNvSpPr/>
            <p:nvPr/>
          </p:nvSpPr>
          <p:spPr>
            <a:xfrm>
              <a:off x="4800066" y="1641276"/>
              <a:ext cx="282336" cy="173858"/>
            </a:xfrm>
            <a:custGeom>
              <a:avLst/>
              <a:gdLst/>
              <a:ahLst/>
              <a:cxnLst/>
              <a:rect l="l" t="t" r="r" b="b"/>
              <a:pathLst>
                <a:path w="10770" h="6632" extrusionOk="0">
                  <a:moveTo>
                    <a:pt x="9581" y="1"/>
                  </a:moveTo>
                  <a:cubicBezTo>
                    <a:pt x="9150" y="1"/>
                    <a:pt x="8803" y="341"/>
                    <a:pt x="8763" y="381"/>
                  </a:cubicBezTo>
                  <a:lnTo>
                    <a:pt x="5933" y="2720"/>
                  </a:lnTo>
                  <a:cubicBezTo>
                    <a:pt x="5905" y="2267"/>
                    <a:pt x="5530" y="1911"/>
                    <a:pt x="5066" y="1911"/>
                  </a:cubicBezTo>
                  <a:cubicBezTo>
                    <a:pt x="5057" y="1911"/>
                    <a:pt x="5048" y="1911"/>
                    <a:pt x="5038" y="1911"/>
                  </a:cubicBezTo>
                  <a:cubicBezTo>
                    <a:pt x="4300" y="1911"/>
                    <a:pt x="3764" y="1907"/>
                    <a:pt x="3361" y="1907"/>
                  </a:cubicBezTo>
                  <a:cubicBezTo>
                    <a:pt x="2487" y="1907"/>
                    <a:pt x="2233" y="1927"/>
                    <a:pt x="1877" y="2056"/>
                  </a:cubicBezTo>
                  <a:lnTo>
                    <a:pt x="0" y="2835"/>
                  </a:lnTo>
                  <a:lnTo>
                    <a:pt x="1430" y="6632"/>
                  </a:lnTo>
                  <a:cubicBezTo>
                    <a:pt x="2518" y="6184"/>
                    <a:pt x="2486" y="6114"/>
                    <a:pt x="3497" y="6114"/>
                  </a:cubicBezTo>
                  <a:cubicBezTo>
                    <a:pt x="3854" y="6114"/>
                    <a:pt x="4341" y="6123"/>
                    <a:pt x="5053" y="6126"/>
                  </a:cubicBezTo>
                  <a:cubicBezTo>
                    <a:pt x="5659" y="6098"/>
                    <a:pt x="6237" y="5838"/>
                    <a:pt x="6641" y="5376"/>
                  </a:cubicBezTo>
                  <a:lnTo>
                    <a:pt x="10120" y="1651"/>
                  </a:lnTo>
                  <a:cubicBezTo>
                    <a:pt x="10235" y="1536"/>
                    <a:pt x="10769" y="843"/>
                    <a:pt x="10177" y="251"/>
                  </a:cubicBezTo>
                  <a:cubicBezTo>
                    <a:pt x="9975" y="66"/>
                    <a:pt x="9770" y="1"/>
                    <a:pt x="958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7549;p83"/>
            <p:cNvSpPr/>
            <p:nvPr/>
          </p:nvSpPr>
          <p:spPr>
            <a:xfrm>
              <a:off x="4800066" y="1707260"/>
              <a:ext cx="57175" cy="107875"/>
            </a:xfrm>
            <a:custGeom>
              <a:avLst/>
              <a:gdLst/>
              <a:ahLst/>
              <a:cxnLst/>
              <a:rect l="l" t="t" r="r" b="b"/>
              <a:pathLst>
                <a:path w="2181" h="4115" extrusionOk="0">
                  <a:moveTo>
                    <a:pt x="751" y="1"/>
                  </a:moveTo>
                  <a:lnTo>
                    <a:pt x="0" y="318"/>
                  </a:lnTo>
                  <a:lnTo>
                    <a:pt x="1430" y="4115"/>
                  </a:lnTo>
                  <a:lnTo>
                    <a:pt x="2180" y="3812"/>
                  </a:lnTo>
                  <a:lnTo>
                    <a:pt x="751" y="1"/>
                  </a:ln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7550;p83"/>
            <p:cNvSpPr/>
            <p:nvPr/>
          </p:nvSpPr>
          <p:spPr>
            <a:xfrm>
              <a:off x="4874228" y="1692501"/>
              <a:ext cx="81004" cy="51827"/>
            </a:xfrm>
            <a:custGeom>
              <a:avLst/>
              <a:gdLst/>
              <a:ahLst/>
              <a:cxnLst/>
              <a:rect l="l" t="t" r="r" b="b"/>
              <a:pathLst>
                <a:path w="3090" h="1977" extrusionOk="0">
                  <a:moveTo>
                    <a:pt x="2527" y="1"/>
                  </a:moveTo>
                  <a:lnTo>
                    <a:pt x="2527" y="1"/>
                  </a:lnTo>
                  <a:cubicBezTo>
                    <a:pt x="2599" y="347"/>
                    <a:pt x="2671" y="939"/>
                    <a:pt x="2455" y="1256"/>
                  </a:cubicBezTo>
                  <a:cubicBezTo>
                    <a:pt x="2323" y="1441"/>
                    <a:pt x="2144" y="1481"/>
                    <a:pt x="1670" y="1481"/>
                  </a:cubicBezTo>
                  <a:cubicBezTo>
                    <a:pt x="1364" y="1481"/>
                    <a:pt x="935" y="1464"/>
                    <a:pt x="318" y="1459"/>
                  </a:cubicBezTo>
                  <a:cubicBezTo>
                    <a:pt x="1" y="1459"/>
                    <a:pt x="1" y="1964"/>
                    <a:pt x="318" y="1964"/>
                  </a:cubicBezTo>
                  <a:cubicBezTo>
                    <a:pt x="820" y="1964"/>
                    <a:pt x="1219" y="1977"/>
                    <a:pt x="1543" y="1977"/>
                  </a:cubicBezTo>
                  <a:cubicBezTo>
                    <a:pt x="2246" y="1977"/>
                    <a:pt x="2597" y="1916"/>
                    <a:pt x="2873" y="1531"/>
                  </a:cubicBezTo>
                  <a:cubicBezTo>
                    <a:pt x="3018" y="1300"/>
                    <a:pt x="3090" y="1026"/>
                    <a:pt x="3090" y="751"/>
                  </a:cubicBezTo>
                  <a:cubicBezTo>
                    <a:pt x="3061" y="405"/>
                    <a:pt x="2845" y="116"/>
                    <a:pt x="2527" y="1"/>
                  </a:cubicBezTo>
                  <a:close/>
                </a:path>
              </a:pathLst>
            </a:custGeom>
            <a:solidFill>
              <a:srgbClr val="97A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7551;p83"/>
            <p:cNvSpPr/>
            <p:nvPr/>
          </p:nvSpPr>
          <p:spPr>
            <a:xfrm>
              <a:off x="4754662" y="1702200"/>
              <a:ext cx="88187" cy="142085"/>
            </a:xfrm>
            <a:custGeom>
              <a:avLst/>
              <a:gdLst/>
              <a:ahLst/>
              <a:cxnLst/>
              <a:rect l="l" t="t" r="r" b="b"/>
              <a:pathLst>
                <a:path w="3364" h="5420" extrusionOk="0">
                  <a:moveTo>
                    <a:pt x="1396" y="1"/>
                  </a:moveTo>
                  <a:cubicBezTo>
                    <a:pt x="1359" y="1"/>
                    <a:pt x="1322" y="7"/>
                    <a:pt x="1285" y="20"/>
                  </a:cubicBezTo>
                  <a:lnTo>
                    <a:pt x="0" y="497"/>
                  </a:lnTo>
                  <a:lnTo>
                    <a:pt x="1848" y="5419"/>
                  </a:lnTo>
                  <a:lnTo>
                    <a:pt x="3118" y="4943"/>
                  </a:lnTo>
                  <a:cubicBezTo>
                    <a:pt x="3277" y="4885"/>
                    <a:pt x="3364" y="4726"/>
                    <a:pt x="3306" y="4567"/>
                  </a:cubicBezTo>
                  <a:lnTo>
                    <a:pt x="1675" y="194"/>
                  </a:lnTo>
                  <a:cubicBezTo>
                    <a:pt x="1630" y="71"/>
                    <a:pt x="1518" y="1"/>
                    <a:pt x="1396"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7552;p83"/>
            <p:cNvSpPr/>
            <p:nvPr/>
          </p:nvSpPr>
          <p:spPr>
            <a:xfrm>
              <a:off x="4795898" y="1809446"/>
              <a:ext cx="46951" cy="35207"/>
            </a:xfrm>
            <a:custGeom>
              <a:avLst/>
              <a:gdLst/>
              <a:ahLst/>
              <a:cxnLst/>
              <a:rect l="l" t="t" r="r" b="b"/>
              <a:pathLst>
                <a:path w="1791" h="1343" extrusionOk="0">
                  <a:moveTo>
                    <a:pt x="1545" y="0"/>
                  </a:moveTo>
                  <a:cubicBezTo>
                    <a:pt x="1502" y="43"/>
                    <a:pt x="1459" y="72"/>
                    <a:pt x="1401" y="87"/>
                  </a:cubicBezTo>
                  <a:lnTo>
                    <a:pt x="1" y="621"/>
                  </a:lnTo>
                  <a:lnTo>
                    <a:pt x="261" y="1343"/>
                  </a:lnTo>
                  <a:lnTo>
                    <a:pt x="1545" y="866"/>
                  </a:lnTo>
                  <a:cubicBezTo>
                    <a:pt x="1704" y="809"/>
                    <a:pt x="1791" y="635"/>
                    <a:pt x="1719" y="476"/>
                  </a:cubicBezTo>
                  <a:lnTo>
                    <a:pt x="1545"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ángulo 3"/>
          <p:cNvSpPr/>
          <p:nvPr/>
        </p:nvSpPr>
        <p:spPr>
          <a:xfrm>
            <a:off x="1176239" y="4889847"/>
            <a:ext cx="1990409" cy="866904"/>
          </a:xfrm>
          <a:prstGeom prst="rect">
            <a:avLst/>
          </a:prstGeom>
        </p:spPr>
        <p:txBody>
          <a:bodyPr wrap="square">
            <a:spAutoFit/>
          </a:bodyPr>
          <a:lstStyle/>
          <a:p>
            <a:pPr algn="ctr">
              <a:spcAft>
                <a:spcPts val="975"/>
              </a:spcAft>
            </a:pPr>
            <a:r>
              <a:rPr lang="es-PY" sz="1400" b="1" dirty="0">
                <a:solidFill>
                  <a:srgbClr val="002060"/>
                </a:solidFill>
                <a:latin typeface="Segoe UI" panose="020B0502040204020203" pitchFamily="34" charset="0"/>
                <a:cs typeface="Segoe UI" panose="020B0502040204020203" pitchFamily="34" charset="0"/>
              </a:rPr>
              <a:t>Plan de Generación Digital</a:t>
            </a:r>
            <a:r>
              <a:rPr lang="es-PY" sz="1400" b="1" dirty="0" smtClean="0">
                <a:solidFill>
                  <a:srgbClr val="002060"/>
                </a:solidFill>
                <a:latin typeface="Segoe UI" panose="020B0502040204020203" pitchFamily="34" charset="0"/>
                <a:cs typeface="Segoe UI" panose="020B0502040204020203" pitchFamily="34" charset="0"/>
              </a:rPr>
              <a:t>:</a:t>
            </a:r>
          </a:p>
          <a:p>
            <a:pPr algn="ctr">
              <a:spcAft>
                <a:spcPts val="975"/>
              </a:spcAft>
            </a:pPr>
            <a:r>
              <a:rPr lang="es-PY" sz="1400" smtClean="0">
                <a:solidFill>
                  <a:srgbClr val="002060"/>
                </a:solidFill>
                <a:latin typeface="Segoe UI" panose="020B0502040204020203" pitchFamily="34" charset="0"/>
                <a:cs typeface="Segoe UI" panose="020B0502040204020203" pitchFamily="34" charset="0"/>
              </a:rPr>
              <a:t>1.410 </a:t>
            </a:r>
            <a:r>
              <a:rPr lang="es-PY" sz="1400" dirty="0" smtClean="0">
                <a:solidFill>
                  <a:srgbClr val="002060"/>
                </a:solidFill>
                <a:latin typeface="Segoe UI" panose="020B0502040204020203" pitchFamily="34" charset="0"/>
                <a:cs typeface="Segoe UI" panose="020B0502040204020203" pitchFamily="34" charset="0"/>
              </a:rPr>
              <a:t>egresados</a:t>
            </a:r>
            <a:endParaRPr lang="es-PY" sz="1400" dirty="0">
              <a:solidFill>
                <a:srgbClr val="002060"/>
              </a:solidFill>
              <a:latin typeface="Segoe UI" panose="020B0502040204020203" pitchFamily="34" charset="0"/>
              <a:cs typeface="Segoe UI" panose="020B0502040204020203" pitchFamily="34" charset="0"/>
            </a:endParaRPr>
          </a:p>
        </p:txBody>
      </p:sp>
      <p:sp>
        <p:nvSpPr>
          <p:cNvPr id="137" name="Elipse 136">
            <a:extLst>
              <a:ext uri="{FF2B5EF4-FFF2-40B4-BE49-F238E27FC236}">
                <a16:creationId xmlns:a16="http://schemas.microsoft.com/office/drawing/2014/main" id="{E09AAC90-406A-4FC4-9A91-88986EA079C1}"/>
              </a:ext>
            </a:extLst>
          </p:cNvPr>
          <p:cNvSpPr/>
          <p:nvPr/>
        </p:nvSpPr>
        <p:spPr>
          <a:xfrm>
            <a:off x="1561019" y="4031909"/>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cxnSp>
        <p:nvCxnSpPr>
          <p:cNvPr id="138" name="Conector: angular 61">
            <a:extLst>
              <a:ext uri="{FF2B5EF4-FFF2-40B4-BE49-F238E27FC236}">
                <a16:creationId xmlns:a16="http://schemas.microsoft.com/office/drawing/2014/main" id="{80BB2E10-1955-47B5-AF8C-C0FCC049B9B7}"/>
              </a:ext>
            </a:extLst>
          </p:cNvPr>
          <p:cNvCxnSpPr>
            <a:cxnSpLocks/>
            <a:stCxn id="137" idx="2"/>
          </p:cNvCxnSpPr>
          <p:nvPr/>
        </p:nvCxnSpPr>
        <p:spPr>
          <a:xfrm rot="10800000" flipV="1">
            <a:off x="1091043" y="4389494"/>
            <a:ext cx="469976" cy="1325222"/>
          </a:xfrm>
          <a:prstGeom prst="bentConnector3">
            <a:avLst>
              <a:gd name="adj1" fmla="val 14864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2" name="Google Shape;9804;p78"/>
          <p:cNvGrpSpPr/>
          <p:nvPr/>
        </p:nvGrpSpPr>
        <p:grpSpPr>
          <a:xfrm>
            <a:off x="1729541" y="4241874"/>
            <a:ext cx="389090" cy="296231"/>
            <a:chOff x="2622794" y="1990868"/>
            <a:chExt cx="389090" cy="296231"/>
          </a:xfrm>
        </p:grpSpPr>
        <p:sp>
          <p:nvSpPr>
            <p:cNvPr id="163" name="Google Shape;9805;p78"/>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806;p78"/>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807;p78"/>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808;p78"/>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809;p78"/>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810;p78"/>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811;p78"/>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812;p78"/>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813;p78"/>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Rectángulo 3"/>
          <p:cNvSpPr/>
          <p:nvPr/>
        </p:nvSpPr>
        <p:spPr>
          <a:xfrm>
            <a:off x="5724291" y="4626952"/>
            <a:ext cx="2825351" cy="651460"/>
          </a:xfrm>
          <a:prstGeom prst="rect">
            <a:avLst/>
          </a:prstGeom>
        </p:spPr>
        <p:txBody>
          <a:bodyPr wrap="square">
            <a:spAutoFit/>
          </a:bodyPr>
          <a:lstStyle/>
          <a:p>
            <a:pPr algn="ctr">
              <a:spcAft>
                <a:spcPts val="975"/>
              </a:spcAft>
            </a:pPr>
            <a:r>
              <a:rPr lang="es-PY" sz="1400" b="1" dirty="0">
                <a:solidFill>
                  <a:srgbClr val="002060"/>
                </a:solidFill>
                <a:latin typeface="Segoe UI" panose="020B0502040204020203" pitchFamily="34" charset="0"/>
                <a:cs typeface="Segoe UI" panose="020B0502040204020203" pitchFamily="34" charset="0"/>
              </a:rPr>
              <a:t>Programa de Primer Empleo:</a:t>
            </a:r>
          </a:p>
          <a:p>
            <a:pPr algn="ctr">
              <a:spcAft>
                <a:spcPts val="975"/>
              </a:spcAft>
            </a:pPr>
            <a:r>
              <a:rPr lang="es-PY" sz="1400" dirty="0" smtClean="0">
                <a:solidFill>
                  <a:srgbClr val="002060"/>
                </a:solidFill>
                <a:latin typeface="Segoe UI" panose="020B0502040204020203" pitchFamily="34" charset="0"/>
                <a:cs typeface="Segoe UI" panose="020B0502040204020203" pitchFamily="34" charset="0"/>
              </a:rPr>
              <a:t>431 egresados</a:t>
            </a:r>
            <a:endParaRPr lang="es-PY" sz="1400" dirty="0">
              <a:solidFill>
                <a:srgbClr val="002060"/>
              </a:solidFill>
              <a:latin typeface="Segoe UI" panose="020B0502040204020203" pitchFamily="34" charset="0"/>
              <a:cs typeface="Segoe UI" panose="020B0502040204020203" pitchFamily="34" charset="0"/>
            </a:endParaRPr>
          </a:p>
        </p:txBody>
      </p:sp>
      <p:sp>
        <p:nvSpPr>
          <p:cNvPr id="195" name="Elipse 136">
            <a:extLst>
              <a:ext uri="{FF2B5EF4-FFF2-40B4-BE49-F238E27FC236}">
                <a16:creationId xmlns:a16="http://schemas.microsoft.com/office/drawing/2014/main" id="{E09AAC90-406A-4FC4-9A91-88986EA079C1}"/>
              </a:ext>
            </a:extLst>
          </p:cNvPr>
          <p:cNvSpPr/>
          <p:nvPr/>
        </p:nvSpPr>
        <p:spPr>
          <a:xfrm>
            <a:off x="6614445" y="3901328"/>
            <a:ext cx="742950" cy="71516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cxnSp>
        <p:nvCxnSpPr>
          <p:cNvPr id="196" name="Conector: angular 61">
            <a:extLst>
              <a:ext uri="{FF2B5EF4-FFF2-40B4-BE49-F238E27FC236}">
                <a16:creationId xmlns:a16="http://schemas.microsoft.com/office/drawing/2014/main" id="{80BB2E10-1955-47B5-AF8C-C0FCC049B9B7}"/>
              </a:ext>
            </a:extLst>
          </p:cNvPr>
          <p:cNvCxnSpPr>
            <a:cxnSpLocks/>
            <a:stCxn id="195" idx="2"/>
          </p:cNvCxnSpPr>
          <p:nvPr/>
        </p:nvCxnSpPr>
        <p:spPr>
          <a:xfrm rot="10800000" flipV="1">
            <a:off x="5724291" y="4258912"/>
            <a:ext cx="890154" cy="1332073"/>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7" name="Google Shape;6883;p60"/>
          <p:cNvGrpSpPr/>
          <p:nvPr/>
        </p:nvGrpSpPr>
        <p:grpSpPr>
          <a:xfrm>
            <a:off x="6839860" y="4079347"/>
            <a:ext cx="368186" cy="366364"/>
            <a:chOff x="-63679950" y="3360375"/>
            <a:chExt cx="318225" cy="316650"/>
          </a:xfrm>
        </p:grpSpPr>
        <p:sp>
          <p:nvSpPr>
            <p:cNvPr id="198" name="Google Shape;6884;p60"/>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85;p60"/>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86;p60"/>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87;p60"/>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7305;p61"/>
          <p:cNvGrpSpPr/>
          <p:nvPr/>
        </p:nvGrpSpPr>
        <p:grpSpPr>
          <a:xfrm>
            <a:off x="1779713" y="1310302"/>
            <a:ext cx="354586" cy="355557"/>
            <a:chOff x="-33645475" y="3944800"/>
            <a:chExt cx="292225" cy="293025"/>
          </a:xfrm>
        </p:grpSpPr>
        <p:sp>
          <p:nvSpPr>
            <p:cNvPr id="203" name="Google Shape;7306;p61"/>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307;p61"/>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308;p61"/>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309;p61"/>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310;p61"/>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311;p61"/>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312;p61"/>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313;p61"/>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314;p61"/>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315;p61"/>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2405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7"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8"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grpSp>
        <p:nvGrpSpPr>
          <p:cNvPr id="30" name="object 4"/>
          <p:cNvGrpSpPr/>
          <p:nvPr/>
        </p:nvGrpSpPr>
        <p:grpSpPr>
          <a:xfrm>
            <a:off x="12026405" y="546799"/>
            <a:ext cx="165595" cy="596203"/>
            <a:chOff x="19762519" y="1922873"/>
            <a:chExt cx="341630" cy="1229995"/>
          </a:xfrm>
        </p:grpSpPr>
        <p:sp>
          <p:nvSpPr>
            <p:cNvPr id="31"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35"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6"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cxnSp>
        <p:nvCxnSpPr>
          <p:cNvPr id="37"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9"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41" name="CuadroTexto 40">
            <a:extLst>
              <a:ext uri="{FF2B5EF4-FFF2-40B4-BE49-F238E27FC236}">
                <a16:creationId xmlns:a16="http://schemas.microsoft.com/office/drawing/2014/main" id="{FAB20458-98C5-4920-810B-8A3D8F5FFECC}"/>
              </a:ext>
            </a:extLst>
          </p:cNvPr>
          <p:cNvSpPr txBox="1"/>
          <p:nvPr/>
        </p:nvSpPr>
        <p:spPr>
          <a:xfrm>
            <a:off x="451199" y="6110120"/>
            <a:ext cx="7236997"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Y"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registros administrativos del SNPP</a:t>
            </a:r>
            <a:r>
              <a:rPr lang="es-PY" altLang="en-US" sz="1200" dirty="0">
                <a:solidFill>
                  <a:srgbClr val="002060"/>
                </a:solidFill>
                <a:ea typeface="Calibri" panose="020F0502020204030204" pitchFamily="34" charset="0"/>
                <a:cs typeface="Calibri" panose="020F0502020204030204" pitchFamily="34" charset="0"/>
              </a:rPr>
              <a:t> y</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 SINAFOCAL. Corte</a:t>
            </a:r>
            <a:r>
              <a:rPr kumimoji="0" lang="es-PY" altLang="en-US" sz="1200" b="0" i="0" u="none" strike="noStrike" cap="none" normalizeH="0" dirty="0">
                <a:ln>
                  <a:noFill/>
                </a:ln>
                <a:solidFill>
                  <a:srgbClr val="002060"/>
                </a:solidFill>
                <a:effectLst/>
                <a:ea typeface="Calibri" panose="020F0502020204030204" pitchFamily="34" charset="0"/>
                <a:cs typeface="Calibri" panose="020F0502020204030204" pitchFamily="34" charset="0"/>
              </a:rPr>
              <a:t> al 13.03.20 al </a:t>
            </a:r>
            <a:r>
              <a:rPr lang="es-PY" altLang="en-US" sz="1200" dirty="0" smtClean="0">
                <a:solidFill>
                  <a:srgbClr val="002060"/>
                </a:solidFill>
                <a:ea typeface="Calibri" panose="020F0502020204030204" pitchFamily="34" charset="0"/>
                <a:cs typeface="Calibri" panose="020F0502020204030204" pitchFamily="34" charset="0"/>
              </a:rPr>
              <a:t>29</a:t>
            </a:r>
            <a:r>
              <a:rPr kumimoji="0" lang="es-PY" altLang="en-US" sz="1200" b="0" i="0" u="none" strike="noStrike" cap="none" normalizeH="0" dirty="0" smtClean="0">
                <a:ln>
                  <a:noFill/>
                </a:ln>
                <a:solidFill>
                  <a:srgbClr val="002060"/>
                </a:solidFill>
                <a:effectLst/>
                <a:ea typeface="Calibri" panose="020F0502020204030204" pitchFamily="34" charset="0"/>
                <a:cs typeface="Calibri" panose="020F0502020204030204" pitchFamily="34" charset="0"/>
              </a:rPr>
              <a:t>.09.21</a:t>
            </a:r>
            <a:r>
              <a:rPr kumimoji="0" lang="es-PY" altLang="en-US" sz="1200" b="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 </a:t>
            </a:r>
            <a:endPar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sp>
        <p:nvSpPr>
          <p:cNvPr id="74" name="Rectángulo 73">
            <a:extLst>
              <a:ext uri="{FF2B5EF4-FFF2-40B4-BE49-F238E27FC236}">
                <a16:creationId xmlns:a16="http://schemas.microsoft.com/office/drawing/2014/main" id="{C450878B-F322-4864-9F1B-21751F053BED}"/>
              </a:ext>
            </a:extLst>
          </p:cNvPr>
          <p:cNvSpPr/>
          <p:nvPr/>
        </p:nvSpPr>
        <p:spPr>
          <a:xfrm>
            <a:off x="4111850" y="2479397"/>
            <a:ext cx="2224598" cy="1015663"/>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algn="ctr"/>
            <a:r>
              <a:rPr lang="es-ES" sz="1500" b="1" dirty="0" smtClean="0">
                <a:solidFill>
                  <a:srgbClr val="002060"/>
                </a:solidFill>
              </a:rPr>
              <a:t>130 beneficiarios de </a:t>
            </a:r>
            <a:r>
              <a:rPr lang="es-ES" sz="1500" b="1" dirty="0">
                <a:solidFill>
                  <a:srgbClr val="002060"/>
                </a:solidFill>
              </a:rPr>
              <a:t>formación dual</a:t>
            </a:r>
            <a:r>
              <a:rPr lang="es-ES" sz="1500" dirty="0">
                <a:solidFill>
                  <a:srgbClr val="002060"/>
                </a:solidFill>
              </a:rPr>
              <a:t>, en electricidad y mecánica industrial.</a:t>
            </a:r>
          </a:p>
        </p:txBody>
      </p:sp>
      <p:sp>
        <p:nvSpPr>
          <p:cNvPr id="75" name="Rectángulo 74">
            <a:extLst>
              <a:ext uri="{FF2B5EF4-FFF2-40B4-BE49-F238E27FC236}">
                <a16:creationId xmlns:a16="http://schemas.microsoft.com/office/drawing/2014/main" id="{4F42E993-DCA8-4250-AF4D-C14E29713C23}"/>
              </a:ext>
            </a:extLst>
          </p:cNvPr>
          <p:cNvSpPr/>
          <p:nvPr/>
        </p:nvSpPr>
        <p:spPr>
          <a:xfrm>
            <a:off x="2341151" y="4897674"/>
            <a:ext cx="2921619" cy="784830"/>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lvl="0" algn="ctr">
              <a:buClr>
                <a:srgbClr val="F08714"/>
              </a:buClr>
              <a:buSzPct val="106000"/>
            </a:pPr>
            <a:r>
              <a:rPr lang="es-PY" sz="1500" b="1" dirty="0">
                <a:solidFill>
                  <a:srgbClr val="002060"/>
                </a:solidFill>
              </a:rPr>
              <a:t>2.221 adolescentes capacitados</a:t>
            </a:r>
            <a:r>
              <a:rPr lang="es-PY" sz="1500" dirty="0">
                <a:solidFill>
                  <a:srgbClr val="002060"/>
                </a:solidFill>
              </a:rPr>
              <a:t> a través del Programa de Entrenamiento Laboral Protegido.</a:t>
            </a:r>
          </a:p>
        </p:txBody>
      </p:sp>
      <p:sp>
        <p:nvSpPr>
          <p:cNvPr id="76" name="Rectángulo 75">
            <a:extLst>
              <a:ext uri="{FF2B5EF4-FFF2-40B4-BE49-F238E27FC236}">
                <a16:creationId xmlns:a16="http://schemas.microsoft.com/office/drawing/2014/main" id="{36B3C260-9223-4C06-A3C2-462E11661BCF}"/>
              </a:ext>
            </a:extLst>
          </p:cNvPr>
          <p:cNvSpPr/>
          <p:nvPr/>
        </p:nvSpPr>
        <p:spPr>
          <a:xfrm>
            <a:off x="507124" y="2500183"/>
            <a:ext cx="3366448" cy="1015663"/>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lvl="0" algn="ctr">
              <a:buClr>
                <a:srgbClr val="F08714"/>
              </a:buClr>
              <a:buSzPct val="106000"/>
            </a:pPr>
            <a:r>
              <a:rPr lang="es-ES" sz="1500" b="1" dirty="0">
                <a:solidFill>
                  <a:srgbClr val="002060"/>
                </a:solidFill>
              </a:rPr>
              <a:t>2.500 familias beneficiadas a través Programa de Capacitación del Pequeño Productor Rural </a:t>
            </a:r>
            <a:r>
              <a:rPr lang="es-ES" sz="1500" dirty="0">
                <a:solidFill>
                  <a:srgbClr val="002060"/>
                </a:solidFill>
              </a:rPr>
              <a:t>(huertas, avicultura, apicultura) - 6.163 participantes</a:t>
            </a:r>
          </a:p>
        </p:txBody>
      </p:sp>
      <p:grpSp>
        <p:nvGrpSpPr>
          <p:cNvPr id="77" name="Google Shape;11210;p69">
            <a:extLst>
              <a:ext uri="{FF2B5EF4-FFF2-40B4-BE49-F238E27FC236}">
                <a16:creationId xmlns:a16="http://schemas.microsoft.com/office/drawing/2014/main" id="{01DA1D58-A37F-4E4F-86D1-12FC033B4531}"/>
              </a:ext>
            </a:extLst>
          </p:cNvPr>
          <p:cNvGrpSpPr/>
          <p:nvPr/>
        </p:nvGrpSpPr>
        <p:grpSpPr>
          <a:xfrm>
            <a:off x="1742844" y="1845073"/>
            <a:ext cx="884245" cy="530538"/>
            <a:chOff x="5310288" y="2956312"/>
            <a:chExt cx="432292" cy="264412"/>
          </a:xfrm>
        </p:grpSpPr>
        <p:sp>
          <p:nvSpPr>
            <p:cNvPr id="81" name="Google Shape;11211;p69">
              <a:extLst>
                <a:ext uri="{FF2B5EF4-FFF2-40B4-BE49-F238E27FC236}">
                  <a16:creationId xmlns:a16="http://schemas.microsoft.com/office/drawing/2014/main" id="{4D04565F-BA56-43B5-AC48-420A27AEAE2D}"/>
                </a:ext>
              </a:extLst>
            </p:cNvPr>
            <p:cNvSpPr/>
            <p:nvPr/>
          </p:nvSpPr>
          <p:spPr>
            <a:xfrm>
              <a:off x="5491220" y="3151083"/>
              <a:ext cx="69642" cy="69642"/>
            </a:xfrm>
            <a:custGeom>
              <a:avLst/>
              <a:gdLst/>
              <a:ahLst/>
              <a:cxnLst/>
              <a:rect l="l" t="t" r="r" b="b"/>
              <a:pathLst>
                <a:path w="2652" h="2652" extrusionOk="0">
                  <a:moveTo>
                    <a:pt x="1322" y="1"/>
                  </a:moveTo>
                  <a:cubicBezTo>
                    <a:pt x="594" y="1"/>
                    <a:pt x="1" y="594"/>
                    <a:pt x="1" y="1321"/>
                  </a:cubicBezTo>
                  <a:cubicBezTo>
                    <a:pt x="1" y="2058"/>
                    <a:pt x="594" y="2652"/>
                    <a:pt x="1322" y="2652"/>
                  </a:cubicBezTo>
                  <a:cubicBezTo>
                    <a:pt x="2058" y="2652"/>
                    <a:pt x="2652" y="2058"/>
                    <a:pt x="2652" y="1321"/>
                  </a:cubicBezTo>
                  <a:cubicBezTo>
                    <a:pt x="2652" y="594"/>
                    <a:pt x="2058" y="1"/>
                    <a:pt x="1322" y="1"/>
                  </a:cubicBezTo>
                  <a:close/>
                </a:path>
              </a:pathLst>
            </a:custGeom>
            <a:solidFill>
              <a:srgbClr val="EDF1F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212;p69">
              <a:extLst>
                <a:ext uri="{FF2B5EF4-FFF2-40B4-BE49-F238E27FC236}">
                  <a16:creationId xmlns:a16="http://schemas.microsoft.com/office/drawing/2014/main" id="{8ECC9E85-9ADB-4F7C-910A-813DE4767F66}"/>
                </a:ext>
              </a:extLst>
            </p:cNvPr>
            <p:cNvSpPr/>
            <p:nvPr/>
          </p:nvSpPr>
          <p:spPr>
            <a:xfrm>
              <a:off x="5505059" y="3164896"/>
              <a:ext cx="41727" cy="41753"/>
            </a:xfrm>
            <a:custGeom>
              <a:avLst/>
              <a:gdLst/>
              <a:ahLst/>
              <a:cxnLst/>
              <a:rect l="l" t="t" r="r" b="b"/>
              <a:pathLst>
                <a:path w="1589" h="1590" extrusionOk="0">
                  <a:moveTo>
                    <a:pt x="795" y="1"/>
                  </a:moveTo>
                  <a:cubicBezTo>
                    <a:pt x="364" y="1"/>
                    <a:pt x="0" y="355"/>
                    <a:pt x="0" y="795"/>
                  </a:cubicBezTo>
                  <a:cubicBezTo>
                    <a:pt x="0" y="1235"/>
                    <a:pt x="364" y="1590"/>
                    <a:pt x="795" y="1590"/>
                  </a:cubicBezTo>
                  <a:cubicBezTo>
                    <a:pt x="1235" y="1590"/>
                    <a:pt x="1589" y="1235"/>
                    <a:pt x="1589" y="795"/>
                  </a:cubicBezTo>
                  <a:cubicBezTo>
                    <a:pt x="1589" y="355"/>
                    <a:pt x="1235" y="1"/>
                    <a:pt x="795" y="1"/>
                  </a:cubicBezTo>
                  <a:close/>
                </a:path>
              </a:pathLst>
            </a:custGeom>
            <a:solidFill>
              <a:srgbClr val="E3E9E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213;p69">
              <a:extLst>
                <a:ext uri="{FF2B5EF4-FFF2-40B4-BE49-F238E27FC236}">
                  <a16:creationId xmlns:a16="http://schemas.microsoft.com/office/drawing/2014/main" id="{C5706BCF-94B9-4B4E-9438-520BDEEBC862}"/>
                </a:ext>
              </a:extLst>
            </p:cNvPr>
            <p:cNvSpPr/>
            <p:nvPr/>
          </p:nvSpPr>
          <p:spPr>
            <a:xfrm>
              <a:off x="5589747" y="2956312"/>
              <a:ext cx="152833" cy="153070"/>
            </a:xfrm>
            <a:custGeom>
              <a:avLst/>
              <a:gdLst/>
              <a:ahLst/>
              <a:cxnLst/>
              <a:rect l="l" t="t" r="r" b="b"/>
              <a:pathLst>
                <a:path w="5820" h="5829" extrusionOk="0">
                  <a:moveTo>
                    <a:pt x="2910" y="1"/>
                  </a:moveTo>
                  <a:cubicBezTo>
                    <a:pt x="1637" y="1"/>
                    <a:pt x="699" y="1015"/>
                    <a:pt x="613" y="2269"/>
                  </a:cubicBezTo>
                  <a:cubicBezTo>
                    <a:pt x="565" y="2920"/>
                    <a:pt x="345" y="4183"/>
                    <a:pt x="67" y="4910"/>
                  </a:cubicBezTo>
                  <a:cubicBezTo>
                    <a:pt x="0" y="5073"/>
                    <a:pt x="77" y="5255"/>
                    <a:pt x="230" y="5322"/>
                  </a:cubicBezTo>
                  <a:cubicBezTo>
                    <a:pt x="766" y="5571"/>
                    <a:pt x="1340" y="5743"/>
                    <a:pt x="1924" y="5829"/>
                  </a:cubicBezTo>
                  <a:lnTo>
                    <a:pt x="3896" y="5829"/>
                  </a:lnTo>
                  <a:cubicBezTo>
                    <a:pt x="4479" y="5743"/>
                    <a:pt x="5054" y="5571"/>
                    <a:pt x="5589" y="5322"/>
                  </a:cubicBezTo>
                  <a:cubicBezTo>
                    <a:pt x="5743" y="5255"/>
                    <a:pt x="5819" y="5073"/>
                    <a:pt x="5762" y="4910"/>
                  </a:cubicBezTo>
                  <a:cubicBezTo>
                    <a:pt x="5484" y="4183"/>
                    <a:pt x="5264" y="2920"/>
                    <a:pt x="5216" y="2269"/>
                  </a:cubicBezTo>
                  <a:cubicBezTo>
                    <a:pt x="5121" y="1015"/>
                    <a:pt x="4183" y="1"/>
                    <a:pt x="2910" y="1"/>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214;p69">
              <a:extLst>
                <a:ext uri="{FF2B5EF4-FFF2-40B4-BE49-F238E27FC236}">
                  <a16:creationId xmlns:a16="http://schemas.microsoft.com/office/drawing/2014/main" id="{F99996C7-5D24-484D-9194-318FBDEC4A46}"/>
                </a:ext>
              </a:extLst>
            </p:cNvPr>
            <p:cNvSpPr/>
            <p:nvPr/>
          </p:nvSpPr>
          <p:spPr>
            <a:xfrm>
              <a:off x="5631212" y="2956312"/>
              <a:ext cx="111369" cy="152833"/>
            </a:xfrm>
            <a:custGeom>
              <a:avLst/>
              <a:gdLst/>
              <a:ahLst/>
              <a:cxnLst/>
              <a:rect l="l" t="t" r="r" b="b"/>
              <a:pathLst>
                <a:path w="4241" h="5820" extrusionOk="0">
                  <a:moveTo>
                    <a:pt x="1321" y="1"/>
                  </a:moveTo>
                  <a:cubicBezTo>
                    <a:pt x="345" y="1"/>
                    <a:pt x="1" y="1331"/>
                    <a:pt x="843" y="1829"/>
                  </a:cubicBezTo>
                  <a:cubicBezTo>
                    <a:pt x="871" y="1848"/>
                    <a:pt x="900" y="1857"/>
                    <a:pt x="929" y="1876"/>
                  </a:cubicBezTo>
                  <a:lnTo>
                    <a:pt x="1656" y="5819"/>
                  </a:lnTo>
                  <a:lnTo>
                    <a:pt x="2317" y="5819"/>
                  </a:lnTo>
                  <a:cubicBezTo>
                    <a:pt x="2900" y="5733"/>
                    <a:pt x="3475" y="5571"/>
                    <a:pt x="4010" y="5322"/>
                  </a:cubicBezTo>
                  <a:cubicBezTo>
                    <a:pt x="4164" y="5255"/>
                    <a:pt x="4240" y="5073"/>
                    <a:pt x="4173" y="4910"/>
                  </a:cubicBezTo>
                  <a:cubicBezTo>
                    <a:pt x="3896" y="4183"/>
                    <a:pt x="3676" y="2920"/>
                    <a:pt x="3637" y="2269"/>
                  </a:cubicBezTo>
                  <a:cubicBezTo>
                    <a:pt x="3542" y="1015"/>
                    <a:pt x="2604" y="1"/>
                    <a:pt x="1331" y="1"/>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215;p69">
              <a:extLst>
                <a:ext uri="{FF2B5EF4-FFF2-40B4-BE49-F238E27FC236}">
                  <a16:creationId xmlns:a16="http://schemas.microsoft.com/office/drawing/2014/main" id="{9ECC4C67-ACCB-46C8-89AE-E2D32D8F4A2B}"/>
                </a:ext>
              </a:extLst>
            </p:cNvPr>
            <p:cNvSpPr/>
            <p:nvPr/>
          </p:nvSpPr>
          <p:spPr>
            <a:xfrm>
              <a:off x="5588487" y="3071909"/>
              <a:ext cx="153332" cy="120927"/>
            </a:xfrm>
            <a:custGeom>
              <a:avLst/>
              <a:gdLst/>
              <a:ahLst/>
              <a:cxnLst/>
              <a:rect l="l" t="t" r="r" b="b"/>
              <a:pathLst>
                <a:path w="5839" h="4605" extrusionOk="0">
                  <a:moveTo>
                    <a:pt x="1953" y="1"/>
                  </a:moveTo>
                  <a:lnTo>
                    <a:pt x="1953" y="968"/>
                  </a:lnTo>
                  <a:cubicBezTo>
                    <a:pt x="1943" y="1216"/>
                    <a:pt x="1809" y="1436"/>
                    <a:pt x="1589" y="1551"/>
                  </a:cubicBezTo>
                  <a:lnTo>
                    <a:pt x="546" y="2078"/>
                  </a:lnTo>
                  <a:cubicBezTo>
                    <a:pt x="211" y="2240"/>
                    <a:pt x="1" y="2575"/>
                    <a:pt x="1" y="2939"/>
                  </a:cubicBezTo>
                  <a:lnTo>
                    <a:pt x="1" y="4279"/>
                  </a:lnTo>
                  <a:cubicBezTo>
                    <a:pt x="1" y="4461"/>
                    <a:pt x="154" y="4604"/>
                    <a:pt x="326" y="4604"/>
                  </a:cubicBezTo>
                  <a:lnTo>
                    <a:pt x="5513" y="4604"/>
                  </a:lnTo>
                  <a:cubicBezTo>
                    <a:pt x="5685" y="4604"/>
                    <a:pt x="5838" y="4461"/>
                    <a:pt x="5838" y="4279"/>
                  </a:cubicBezTo>
                  <a:lnTo>
                    <a:pt x="5838" y="2949"/>
                  </a:lnTo>
                  <a:cubicBezTo>
                    <a:pt x="5838" y="2575"/>
                    <a:pt x="5628" y="2240"/>
                    <a:pt x="5303" y="2078"/>
                  </a:cubicBezTo>
                  <a:lnTo>
                    <a:pt x="4250" y="1551"/>
                  </a:lnTo>
                  <a:cubicBezTo>
                    <a:pt x="4030" y="1436"/>
                    <a:pt x="3896" y="1216"/>
                    <a:pt x="3896" y="968"/>
                  </a:cubicBezTo>
                  <a:lnTo>
                    <a:pt x="3896"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216;p69">
              <a:extLst>
                <a:ext uri="{FF2B5EF4-FFF2-40B4-BE49-F238E27FC236}">
                  <a16:creationId xmlns:a16="http://schemas.microsoft.com/office/drawing/2014/main" id="{D91C5FD5-ADCA-4A8D-B320-C8CDDD2816AA}"/>
                </a:ext>
              </a:extLst>
            </p:cNvPr>
            <p:cNvSpPr/>
            <p:nvPr/>
          </p:nvSpPr>
          <p:spPr>
            <a:xfrm>
              <a:off x="5639247" y="3071909"/>
              <a:ext cx="52047" cy="33954"/>
            </a:xfrm>
            <a:custGeom>
              <a:avLst/>
              <a:gdLst/>
              <a:ahLst/>
              <a:cxnLst/>
              <a:rect l="l" t="t" r="r" b="b"/>
              <a:pathLst>
                <a:path w="1982" h="1293" extrusionOk="0">
                  <a:moveTo>
                    <a:pt x="20" y="1"/>
                  </a:moveTo>
                  <a:lnTo>
                    <a:pt x="20" y="977"/>
                  </a:lnTo>
                  <a:cubicBezTo>
                    <a:pt x="10" y="1015"/>
                    <a:pt x="10" y="1054"/>
                    <a:pt x="1" y="1092"/>
                  </a:cubicBezTo>
                  <a:cubicBezTo>
                    <a:pt x="307" y="1226"/>
                    <a:pt x="652" y="1293"/>
                    <a:pt x="987" y="1293"/>
                  </a:cubicBezTo>
                  <a:cubicBezTo>
                    <a:pt x="1331" y="1293"/>
                    <a:pt x="1666" y="1226"/>
                    <a:pt x="1982" y="1092"/>
                  </a:cubicBezTo>
                  <a:cubicBezTo>
                    <a:pt x="1963" y="1054"/>
                    <a:pt x="1963" y="1015"/>
                    <a:pt x="1963" y="977"/>
                  </a:cubicBezTo>
                  <a:lnTo>
                    <a:pt x="1963" y="1"/>
                  </a:lnTo>
                  <a:close/>
                </a:path>
              </a:pathLst>
            </a:custGeom>
            <a:solidFill>
              <a:srgbClr val="96ABB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17;p69">
              <a:extLst>
                <a:ext uri="{FF2B5EF4-FFF2-40B4-BE49-F238E27FC236}">
                  <a16:creationId xmlns:a16="http://schemas.microsoft.com/office/drawing/2014/main" id="{582E8C98-8C4C-40DA-84CD-BBE5F85BCA05}"/>
                </a:ext>
              </a:extLst>
            </p:cNvPr>
            <p:cNvSpPr/>
            <p:nvPr/>
          </p:nvSpPr>
          <p:spPr>
            <a:xfrm>
              <a:off x="5588749" y="3116656"/>
              <a:ext cx="153070" cy="76180"/>
            </a:xfrm>
            <a:custGeom>
              <a:avLst/>
              <a:gdLst/>
              <a:ahLst/>
              <a:cxnLst/>
              <a:rect l="l" t="t" r="r" b="b"/>
              <a:pathLst>
                <a:path w="5829" h="2901" extrusionOk="0">
                  <a:moveTo>
                    <a:pt x="1283" y="0"/>
                  </a:moveTo>
                  <a:lnTo>
                    <a:pt x="536" y="374"/>
                  </a:lnTo>
                  <a:cubicBezTo>
                    <a:pt x="201" y="536"/>
                    <a:pt x="0" y="871"/>
                    <a:pt x="0" y="1235"/>
                  </a:cubicBezTo>
                  <a:lnTo>
                    <a:pt x="0" y="2575"/>
                  </a:lnTo>
                  <a:cubicBezTo>
                    <a:pt x="0" y="2757"/>
                    <a:pt x="144" y="2900"/>
                    <a:pt x="326" y="2900"/>
                  </a:cubicBezTo>
                  <a:lnTo>
                    <a:pt x="5503" y="2900"/>
                  </a:lnTo>
                  <a:cubicBezTo>
                    <a:pt x="5685" y="2900"/>
                    <a:pt x="5828" y="2757"/>
                    <a:pt x="5828" y="2575"/>
                  </a:cubicBezTo>
                  <a:lnTo>
                    <a:pt x="5828" y="1245"/>
                  </a:lnTo>
                  <a:cubicBezTo>
                    <a:pt x="5828" y="871"/>
                    <a:pt x="5618" y="536"/>
                    <a:pt x="5293" y="374"/>
                  </a:cubicBezTo>
                  <a:lnTo>
                    <a:pt x="4546" y="0"/>
                  </a:lnTo>
                  <a:cubicBezTo>
                    <a:pt x="4163" y="589"/>
                    <a:pt x="3539" y="883"/>
                    <a:pt x="2914" y="883"/>
                  </a:cubicBezTo>
                  <a:cubicBezTo>
                    <a:pt x="2290" y="883"/>
                    <a:pt x="1665" y="589"/>
                    <a:pt x="1283" y="0"/>
                  </a:cubicBezTo>
                  <a:close/>
                </a:path>
              </a:pathLst>
            </a:custGeom>
            <a:solidFill>
              <a:srgbClr val="BCC4C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218;p69">
              <a:extLst>
                <a:ext uri="{FF2B5EF4-FFF2-40B4-BE49-F238E27FC236}">
                  <a16:creationId xmlns:a16="http://schemas.microsoft.com/office/drawing/2014/main" id="{E77CCC0E-3C5E-40A8-9977-4D4B955E2E5F}"/>
                </a:ext>
              </a:extLst>
            </p:cNvPr>
            <p:cNvSpPr/>
            <p:nvPr/>
          </p:nvSpPr>
          <p:spPr>
            <a:xfrm>
              <a:off x="5614116" y="3005314"/>
              <a:ext cx="102073" cy="83717"/>
            </a:xfrm>
            <a:custGeom>
              <a:avLst/>
              <a:gdLst/>
              <a:ahLst/>
              <a:cxnLst/>
              <a:rect l="l" t="t" r="r" b="b"/>
              <a:pathLst>
                <a:path w="3887" h="3188" extrusionOk="0">
                  <a:moveTo>
                    <a:pt x="1495" y="1"/>
                  </a:moveTo>
                  <a:cubicBezTo>
                    <a:pt x="1376" y="1"/>
                    <a:pt x="1262" y="72"/>
                    <a:pt x="1207" y="183"/>
                  </a:cubicBezTo>
                  <a:cubicBezTo>
                    <a:pt x="1101" y="403"/>
                    <a:pt x="948" y="604"/>
                    <a:pt x="766" y="766"/>
                  </a:cubicBezTo>
                  <a:cubicBezTo>
                    <a:pt x="594" y="920"/>
                    <a:pt x="393" y="1054"/>
                    <a:pt x="192" y="1159"/>
                  </a:cubicBezTo>
                  <a:cubicBezTo>
                    <a:pt x="68" y="1216"/>
                    <a:pt x="1" y="1350"/>
                    <a:pt x="20" y="1494"/>
                  </a:cubicBezTo>
                  <a:cubicBezTo>
                    <a:pt x="144" y="2460"/>
                    <a:pt x="967" y="3188"/>
                    <a:pt x="1944" y="3188"/>
                  </a:cubicBezTo>
                  <a:cubicBezTo>
                    <a:pt x="2958" y="3178"/>
                    <a:pt x="3800" y="2403"/>
                    <a:pt x="3877" y="1398"/>
                  </a:cubicBezTo>
                  <a:cubicBezTo>
                    <a:pt x="3886" y="1293"/>
                    <a:pt x="3848" y="1197"/>
                    <a:pt x="3771" y="1130"/>
                  </a:cubicBezTo>
                  <a:cubicBezTo>
                    <a:pt x="3130" y="604"/>
                    <a:pt x="2374" y="211"/>
                    <a:pt x="1570" y="10"/>
                  </a:cubicBezTo>
                  <a:cubicBezTo>
                    <a:pt x="1545" y="4"/>
                    <a:pt x="1520" y="1"/>
                    <a:pt x="1495" y="1"/>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19;p69">
              <a:extLst>
                <a:ext uri="{FF2B5EF4-FFF2-40B4-BE49-F238E27FC236}">
                  <a16:creationId xmlns:a16="http://schemas.microsoft.com/office/drawing/2014/main" id="{61CA48CA-B570-4D1A-A894-B20E7FC949F6}"/>
                </a:ext>
              </a:extLst>
            </p:cNvPr>
            <p:cNvSpPr/>
            <p:nvPr/>
          </p:nvSpPr>
          <p:spPr>
            <a:xfrm>
              <a:off x="5614116" y="3005314"/>
              <a:ext cx="102073" cy="82955"/>
            </a:xfrm>
            <a:custGeom>
              <a:avLst/>
              <a:gdLst/>
              <a:ahLst/>
              <a:cxnLst/>
              <a:rect l="l" t="t" r="r" b="b"/>
              <a:pathLst>
                <a:path w="3887" h="3159" extrusionOk="0">
                  <a:moveTo>
                    <a:pt x="1495" y="1"/>
                  </a:moveTo>
                  <a:cubicBezTo>
                    <a:pt x="1376" y="1"/>
                    <a:pt x="1262" y="72"/>
                    <a:pt x="1207" y="183"/>
                  </a:cubicBezTo>
                  <a:cubicBezTo>
                    <a:pt x="1130" y="345"/>
                    <a:pt x="1025" y="489"/>
                    <a:pt x="910" y="613"/>
                  </a:cubicBezTo>
                  <a:cubicBezTo>
                    <a:pt x="862" y="671"/>
                    <a:pt x="814" y="719"/>
                    <a:pt x="766" y="766"/>
                  </a:cubicBezTo>
                  <a:cubicBezTo>
                    <a:pt x="594" y="920"/>
                    <a:pt x="393" y="1054"/>
                    <a:pt x="192" y="1159"/>
                  </a:cubicBezTo>
                  <a:cubicBezTo>
                    <a:pt x="68" y="1216"/>
                    <a:pt x="1" y="1350"/>
                    <a:pt x="20" y="1494"/>
                  </a:cubicBezTo>
                  <a:cubicBezTo>
                    <a:pt x="135" y="2346"/>
                    <a:pt x="795" y="3025"/>
                    <a:pt x="1647" y="3159"/>
                  </a:cubicBezTo>
                  <a:cubicBezTo>
                    <a:pt x="1207" y="2891"/>
                    <a:pt x="948" y="2403"/>
                    <a:pt x="977" y="1886"/>
                  </a:cubicBezTo>
                  <a:lnTo>
                    <a:pt x="977" y="1427"/>
                  </a:lnTo>
                  <a:cubicBezTo>
                    <a:pt x="1044" y="1369"/>
                    <a:pt x="1120" y="1312"/>
                    <a:pt x="1197" y="1255"/>
                  </a:cubicBezTo>
                  <a:cubicBezTo>
                    <a:pt x="1369" y="1092"/>
                    <a:pt x="1532" y="910"/>
                    <a:pt x="1656" y="699"/>
                  </a:cubicBezTo>
                  <a:cubicBezTo>
                    <a:pt x="2278" y="891"/>
                    <a:pt x="2853" y="1207"/>
                    <a:pt x="3350" y="1618"/>
                  </a:cubicBezTo>
                  <a:cubicBezTo>
                    <a:pt x="3408" y="1676"/>
                    <a:pt x="3561" y="1819"/>
                    <a:pt x="3743" y="1982"/>
                  </a:cubicBezTo>
                  <a:cubicBezTo>
                    <a:pt x="3819" y="1790"/>
                    <a:pt x="3867" y="1589"/>
                    <a:pt x="3886" y="1389"/>
                  </a:cubicBezTo>
                  <a:cubicBezTo>
                    <a:pt x="3886" y="1293"/>
                    <a:pt x="3848" y="1197"/>
                    <a:pt x="3771" y="1130"/>
                  </a:cubicBezTo>
                  <a:cubicBezTo>
                    <a:pt x="3130" y="604"/>
                    <a:pt x="2374" y="211"/>
                    <a:pt x="1570" y="10"/>
                  </a:cubicBezTo>
                  <a:cubicBezTo>
                    <a:pt x="1545" y="4"/>
                    <a:pt x="1520" y="1"/>
                    <a:pt x="1495" y="1"/>
                  </a:cubicBez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220;p69">
              <a:extLst>
                <a:ext uri="{FF2B5EF4-FFF2-40B4-BE49-F238E27FC236}">
                  <a16:creationId xmlns:a16="http://schemas.microsoft.com/office/drawing/2014/main" id="{521D9C0A-4D7C-4E5B-95BC-D7AC2159B468}"/>
                </a:ext>
              </a:extLst>
            </p:cNvPr>
            <p:cNvSpPr/>
            <p:nvPr/>
          </p:nvSpPr>
          <p:spPr>
            <a:xfrm>
              <a:off x="5588749" y="3133751"/>
              <a:ext cx="33954" cy="59085"/>
            </a:xfrm>
            <a:custGeom>
              <a:avLst/>
              <a:gdLst/>
              <a:ahLst/>
              <a:cxnLst/>
              <a:rect l="l" t="t" r="r" b="b"/>
              <a:pathLst>
                <a:path w="1293" h="2250" extrusionOk="0">
                  <a:moveTo>
                    <a:pt x="192" y="0"/>
                  </a:moveTo>
                  <a:cubicBezTo>
                    <a:pt x="67" y="172"/>
                    <a:pt x="0" y="373"/>
                    <a:pt x="0" y="584"/>
                  </a:cubicBezTo>
                  <a:lnTo>
                    <a:pt x="0" y="1924"/>
                  </a:lnTo>
                  <a:cubicBezTo>
                    <a:pt x="0" y="2106"/>
                    <a:pt x="144" y="2249"/>
                    <a:pt x="316" y="2249"/>
                  </a:cubicBezTo>
                  <a:lnTo>
                    <a:pt x="1292" y="2249"/>
                  </a:lnTo>
                  <a:lnTo>
                    <a:pt x="1292" y="1197"/>
                  </a:lnTo>
                  <a:cubicBezTo>
                    <a:pt x="1292" y="996"/>
                    <a:pt x="1206" y="814"/>
                    <a:pt x="1053" y="689"/>
                  </a:cubicBezTo>
                  <a:lnTo>
                    <a:pt x="192" y="0"/>
                  </a:lnTo>
                  <a:close/>
                </a:path>
              </a:pathLst>
            </a:custGeom>
            <a:solidFill>
              <a:srgbClr val="D2DBE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221;p69">
              <a:extLst>
                <a:ext uri="{FF2B5EF4-FFF2-40B4-BE49-F238E27FC236}">
                  <a16:creationId xmlns:a16="http://schemas.microsoft.com/office/drawing/2014/main" id="{6D79D051-3C14-4B2C-B7D4-9BE158F99DE8}"/>
                </a:ext>
              </a:extLst>
            </p:cNvPr>
            <p:cNvSpPr/>
            <p:nvPr/>
          </p:nvSpPr>
          <p:spPr>
            <a:xfrm>
              <a:off x="5707602" y="3133751"/>
              <a:ext cx="34217" cy="59085"/>
            </a:xfrm>
            <a:custGeom>
              <a:avLst/>
              <a:gdLst/>
              <a:ahLst/>
              <a:cxnLst/>
              <a:rect l="l" t="t" r="r" b="b"/>
              <a:pathLst>
                <a:path w="1303" h="2250" extrusionOk="0">
                  <a:moveTo>
                    <a:pt x="1101" y="0"/>
                  </a:moveTo>
                  <a:lnTo>
                    <a:pt x="240" y="689"/>
                  </a:lnTo>
                  <a:cubicBezTo>
                    <a:pt x="87" y="814"/>
                    <a:pt x="1" y="996"/>
                    <a:pt x="1" y="1197"/>
                  </a:cubicBezTo>
                  <a:lnTo>
                    <a:pt x="1" y="2249"/>
                  </a:lnTo>
                  <a:lnTo>
                    <a:pt x="977" y="2249"/>
                  </a:lnTo>
                  <a:cubicBezTo>
                    <a:pt x="1149" y="2249"/>
                    <a:pt x="1302" y="2106"/>
                    <a:pt x="1302" y="1924"/>
                  </a:cubicBezTo>
                  <a:lnTo>
                    <a:pt x="1302" y="584"/>
                  </a:lnTo>
                  <a:cubicBezTo>
                    <a:pt x="1302" y="373"/>
                    <a:pt x="1226" y="172"/>
                    <a:pt x="1101" y="0"/>
                  </a:cubicBezTo>
                  <a:close/>
                </a:path>
              </a:pathLst>
            </a:custGeom>
            <a:solidFill>
              <a:srgbClr val="D2DBE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222;p69">
              <a:extLst>
                <a:ext uri="{FF2B5EF4-FFF2-40B4-BE49-F238E27FC236}">
                  <a16:creationId xmlns:a16="http://schemas.microsoft.com/office/drawing/2014/main" id="{B6B22EDE-0FBC-4805-AD0E-3AC59328F3DF}"/>
                </a:ext>
              </a:extLst>
            </p:cNvPr>
            <p:cNvSpPr/>
            <p:nvPr/>
          </p:nvSpPr>
          <p:spPr>
            <a:xfrm>
              <a:off x="5335419" y="2971648"/>
              <a:ext cx="41727" cy="91752"/>
            </a:xfrm>
            <a:custGeom>
              <a:avLst/>
              <a:gdLst/>
              <a:ahLst/>
              <a:cxnLst/>
              <a:rect l="l" t="t" r="r" b="b"/>
              <a:pathLst>
                <a:path w="1589" h="3494" extrusionOk="0">
                  <a:moveTo>
                    <a:pt x="957" y="0"/>
                  </a:moveTo>
                  <a:cubicBezTo>
                    <a:pt x="431" y="0"/>
                    <a:pt x="0" y="421"/>
                    <a:pt x="0" y="948"/>
                  </a:cubicBezTo>
                  <a:lnTo>
                    <a:pt x="0" y="1178"/>
                  </a:lnTo>
                  <a:cubicBezTo>
                    <a:pt x="0" y="1446"/>
                    <a:pt x="39" y="1713"/>
                    <a:pt x="134" y="1981"/>
                  </a:cubicBezTo>
                  <a:lnTo>
                    <a:pt x="632" y="3494"/>
                  </a:lnTo>
                  <a:lnTo>
                    <a:pt x="1589" y="3494"/>
                  </a:lnTo>
                  <a:lnTo>
                    <a:pt x="1589" y="0"/>
                  </a:ln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223;p69">
              <a:extLst>
                <a:ext uri="{FF2B5EF4-FFF2-40B4-BE49-F238E27FC236}">
                  <a16:creationId xmlns:a16="http://schemas.microsoft.com/office/drawing/2014/main" id="{166323E0-B67F-4BBB-A796-ACEDAB6F8958}"/>
                </a:ext>
              </a:extLst>
            </p:cNvPr>
            <p:cNvSpPr/>
            <p:nvPr/>
          </p:nvSpPr>
          <p:spPr>
            <a:xfrm>
              <a:off x="5351989" y="2963114"/>
              <a:ext cx="100313" cy="100287"/>
            </a:xfrm>
            <a:custGeom>
              <a:avLst/>
              <a:gdLst/>
              <a:ahLst/>
              <a:cxnLst/>
              <a:rect l="l" t="t" r="r" b="b"/>
              <a:pathLst>
                <a:path w="3820" h="3819" extrusionOk="0">
                  <a:moveTo>
                    <a:pt x="958" y="0"/>
                  </a:moveTo>
                  <a:cubicBezTo>
                    <a:pt x="432" y="0"/>
                    <a:pt x="1" y="431"/>
                    <a:pt x="1" y="957"/>
                  </a:cubicBezTo>
                  <a:cubicBezTo>
                    <a:pt x="1" y="1311"/>
                    <a:pt x="288" y="1598"/>
                    <a:pt x="642" y="1598"/>
                  </a:cubicBezTo>
                  <a:lnTo>
                    <a:pt x="3188" y="3819"/>
                  </a:lnTo>
                  <a:lnTo>
                    <a:pt x="3724" y="1933"/>
                  </a:lnTo>
                  <a:cubicBezTo>
                    <a:pt x="3791" y="1704"/>
                    <a:pt x="3819" y="1474"/>
                    <a:pt x="3819" y="1235"/>
                  </a:cubicBezTo>
                  <a:lnTo>
                    <a:pt x="3819" y="641"/>
                  </a:lnTo>
                  <a:cubicBezTo>
                    <a:pt x="3819" y="287"/>
                    <a:pt x="3542" y="0"/>
                    <a:pt x="3188" y="0"/>
                  </a:cubicBezTo>
                  <a:close/>
                </a:path>
              </a:pathLst>
            </a:custGeom>
            <a:solidFill>
              <a:srgbClr val="657E9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224;p69">
              <a:extLst>
                <a:ext uri="{FF2B5EF4-FFF2-40B4-BE49-F238E27FC236}">
                  <a16:creationId xmlns:a16="http://schemas.microsoft.com/office/drawing/2014/main" id="{E912BDB6-BD09-42CE-8506-485D3A7F83F7}"/>
                </a:ext>
              </a:extLst>
            </p:cNvPr>
            <p:cNvSpPr/>
            <p:nvPr/>
          </p:nvSpPr>
          <p:spPr>
            <a:xfrm>
              <a:off x="5368848" y="3088505"/>
              <a:ext cx="50025" cy="36974"/>
            </a:xfrm>
            <a:custGeom>
              <a:avLst/>
              <a:gdLst/>
              <a:ahLst/>
              <a:cxnLst/>
              <a:rect l="l" t="t" r="r" b="b"/>
              <a:pathLst>
                <a:path w="1905" h="1408" extrusionOk="0">
                  <a:moveTo>
                    <a:pt x="0" y="1"/>
                  </a:moveTo>
                  <a:lnTo>
                    <a:pt x="0" y="1407"/>
                  </a:lnTo>
                  <a:lnTo>
                    <a:pt x="1905" y="1407"/>
                  </a:lnTo>
                  <a:lnTo>
                    <a:pt x="1905" y="1"/>
                  </a:ln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225;p69">
              <a:extLst>
                <a:ext uri="{FF2B5EF4-FFF2-40B4-BE49-F238E27FC236}">
                  <a16:creationId xmlns:a16="http://schemas.microsoft.com/office/drawing/2014/main" id="{C61B8371-73E2-47D8-B485-DAFE0F928013}"/>
                </a:ext>
              </a:extLst>
            </p:cNvPr>
            <p:cNvSpPr/>
            <p:nvPr/>
          </p:nvSpPr>
          <p:spPr>
            <a:xfrm>
              <a:off x="5368848" y="3088505"/>
              <a:ext cx="50025" cy="20246"/>
            </a:xfrm>
            <a:custGeom>
              <a:avLst/>
              <a:gdLst/>
              <a:ahLst/>
              <a:cxnLst/>
              <a:rect l="l" t="t" r="r" b="b"/>
              <a:pathLst>
                <a:path w="1905" h="771" extrusionOk="0">
                  <a:moveTo>
                    <a:pt x="0" y="1"/>
                  </a:moveTo>
                  <a:lnTo>
                    <a:pt x="0" y="584"/>
                  </a:lnTo>
                  <a:cubicBezTo>
                    <a:pt x="306" y="709"/>
                    <a:pt x="629" y="771"/>
                    <a:pt x="952" y="771"/>
                  </a:cubicBezTo>
                  <a:cubicBezTo>
                    <a:pt x="1275" y="771"/>
                    <a:pt x="1598" y="709"/>
                    <a:pt x="1905" y="584"/>
                  </a:cubicBezTo>
                  <a:lnTo>
                    <a:pt x="1905" y="1"/>
                  </a:lnTo>
                  <a:close/>
                </a:path>
              </a:pathLst>
            </a:custGeom>
            <a:solidFill>
              <a:srgbClr val="96ABB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226;p69">
              <a:extLst>
                <a:ext uri="{FF2B5EF4-FFF2-40B4-BE49-F238E27FC236}">
                  <a16:creationId xmlns:a16="http://schemas.microsoft.com/office/drawing/2014/main" id="{3FAE3760-CD69-41ED-9A7D-5823E5B1795C}"/>
                </a:ext>
              </a:extLst>
            </p:cNvPr>
            <p:cNvSpPr/>
            <p:nvPr/>
          </p:nvSpPr>
          <p:spPr>
            <a:xfrm>
              <a:off x="5310288" y="3108620"/>
              <a:ext cx="166882" cy="84216"/>
            </a:xfrm>
            <a:custGeom>
              <a:avLst/>
              <a:gdLst/>
              <a:ahLst/>
              <a:cxnLst/>
              <a:rect l="l" t="t" r="r" b="b"/>
              <a:pathLst>
                <a:path w="6355" h="3207" extrusionOk="0">
                  <a:moveTo>
                    <a:pt x="2221" y="0"/>
                  </a:moveTo>
                  <a:lnTo>
                    <a:pt x="689" y="440"/>
                  </a:lnTo>
                  <a:cubicBezTo>
                    <a:pt x="278" y="555"/>
                    <a:pt x="0" y="929"/>
                    <a:pt x="0" y="1359"/>
                  </a:cubicBezTo>
                  <a:lnTo>
                    <a:pt x="0" y="2890"/>
                  </a:lnTo>
                  <a:cubicBezTo>
                    <a:pt x="0" y="3063"/>
                    <a:pt x="144" y="3206"/>
                    <a:pt x="316" y="3206"/>
                  </a:cubicBezTo>
                  <a:lnTo>
                    <a:pt x="6039" y="3206"/>
                  </a:lnTo>
                  <a:cubicBezTo>
                    <a:pt x="6211" y="3206"/>
                    <a:pt x="6355" y="3063"/>
                    <a:pt x="6355" y="2890"/>
                  </a:cubicBezTo>
                  <a:lnTo>
                    <a:pt x="6355" y="1359"/>
                  </a:lnTo>
                  <a:cubicBezTo>
                    <a:pt x="6355" y="938"/>
                    <a:pt x="6077" y="565"/>
                    <a:pt x="5666" y="440"/>
                  </a:cubicBezTo>
                  <a:lnTo>
                    <a:pt x="4135" y="0"/>
                  </a:lnTo>
                  <a:lnTo>
                    <a:pt x="3178" y="632"/>
                  </a:lnTo>
                  <a:lnTo>
                    <a:pt x="2221" y="0"/>
                  </a:lnTo>
                  <a:close/>
                </a:path>
              </a:pathLst>
            </a:custGeom>
            <a:solidFill>
              <a:srgbClr val="637689"/>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227;p69">
              <a:extLst>
                <a:ext uri="{FF2B5EF4-FFF2-40B4-BE49-F238E27FC236}">
                  <a16:creationId xmlns:a16="http://schemas.microsoft.com/office/drawing/2014/main" id="{3F16FC57-1BC5-45E0-AFD2-441253EF4E3D}"/>
                </a:ext>
              </a:extLst>
            </p:cNvPr>
            <p:cNvSpPr/>
            <p:nvPr/>
          </p:nvSpPr>
          <p:spPr>
            <a:xfrm>
              <a:off x="5385418" y="3125453"/>
              <a:ext cx="16859" cy="67383"/>
            </a:xfrm>
            <a:custGeom>
              <a:avLst/>
              <a:gdLst/>
              <a:ahLst/>
              <a:cxnLst/>
              <a:rect l="l" t="t" r="r" b="b"/>
              <a:pathLst>
                <a:path w="642" h="2566" extrusionOk="0">
                  <a:moveTo>
                    <a:pt x="163" y="0"/>
                  </a:moveTo>
                  <a:lnTo>
                    <a:pt x="1" y="2565"/>
                  </a:lnTo>
                  <a:lnTo>
                    <a:pt x="642" y="2565"/>
                  </a:lnTo>
                  <a:lnTo>
                    <a:pt x="479" y="0"/>
                  </a:lnTo>
                  <a:close/>
                </a:path>
              </a:pathLst>
            </a:custGeom>
            <a:solidFill>
              <a:srgbClr val="63798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228;p69">
              <a:extLst>
                <a:ext uri="{FF2B5EF4-FFF2-40B4-BE49-F238E27FC236}">
                  <a16:creationId xmlns:a16="http://schemas.microsoft.com/office/drawing/2014/main" id="{3E035980-FDCF-4EBA-8B71-AF9397716D17}"/>
                </a:ext>
              </a:extLst>
            </p:cNvPr>
            <p:cNvSpPr/>
            <p:nvPr/>
          </p:nvSpPr>
          <p:spPr>
            <a:xfrm>
              <a:off x="5343717" y="3005051"/>
              <a:ext cx="100287" cy="91779"/>
            </a:xfrm>
            <a:custGeom>
              <a:avLst/>
              <a:gdLst/>
              <a:ahLst/>
              <a:cxnLst/>
              <a:rect l="l" t="t" r="r" b="b"/>
              <a:pathLst>
                <a:path w="3819" h="3495" extrusionOk="0">
                  <a:moveTo>
                    <a:pt x="1196" y="0"/>
                  </a:moveTo>
                  <a:cubicBezTo>
                    <a:pt x="1034" y="0"/>
                    <a:pt x="874" y="75"/>
                    <a:pt x="766" y="183"/>
                  </a:cubicBezTo>
                  <a:lnTo>
                    <a:pt x="192" y="767"/>
                  </a:lnTo>
                  <a:cubicBezTo>
                    <a:pt x="67" y="882"/>
                    <a:pt x="0" y="1044"/>
                    <a:pt x="0" y="1217"/>
                  </a:cubicBezTo>
                  <a:lnTo>
                    <a:pt x="0" y="1590"/>
                  </a:lnTo>
                  <a:cubicBezTo>
                    <a:pt x="0" y="2633"/>
                    <a:pt x="852" y="3494"/>
                    <a:pt x="1905" y="3494"/>
                  </a:cubicBezTo>
                  <a:cubicBezTo>
                    <a:pt x="2957" y="3494"/>
                    <a:pt x="3809" y="2633"/>
                    <a:pt x="3819" y="1590"/>
                  </a:cubicBezTo>
                  <a:lnTo>
                    <a:pt x="3819" y="1178"/>
                  </a:lnTo>
                  <a:cubicBezTo>
                    <a:pt x="3819" y="1016"/>
                    <a:pt x="3752" y="853"/>
                    <a:pt x="3637" y="729"/>
                  </a:cubicBezTo>
                  <a:cubicBezTo>
                    <a:pt x="3139" y="250"/>
                    <a:pt x="2240" y="30"/>
                    <a:pt x="1225" y="1"/>
                  </a:cubicBezTo>
                  <a:cubicBezTo>
                    <a:pt x="1215" y="1"/>
                    <a:pt x="1206" y="0"/>
                    <a:pt x="1196" y="0"/>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229;p69">
              <a:extLst>
                <a:ext uri="{FF2B5EF4-FFF2-40B4-BE49-F238E27FC236}">
                  <a16:creationId xmlns:a16="http://schemas.microsoft.com/office/drawing/2014/main" id="{18D5EFF9-741B-4B4C-93B5-74E6D47F8E4F}"/>
                </a:ext>
              </a:extLst>
            </p:cNvPr>
            <p:cNvSpPr/>
            <p:nvPr/>
          </p:nvSpPr>
          <p:spPr>
            <a:xfrm>
              <a:off x="5343717" y="3005051"/>
              <a:ext cx="100051" cy="89757"/>
            </a:xfrm>
            <a:custGeom>
              <a:avLst/>
              <a:gdLst/>
              <a:ahLst/>
              <a:cxnLst/>
              <a:rect l="l" t="t" r="r" b="b"/>
              <a:pathLst>
                <a:path w="3810" h="3418" extrusionOk="0">
                  <a:moveTo>
                    <a:pt x="1193" y="0"/>
                  </a:moveTo>
                  <a:cubicBezTo>
                    <a:pt x="1031" y="0"/>
                    <a:pt x="873" y="67"/>
                    <a:pt x="766" y="183"/>
                  </a:cubicBezTo>
                  <a:lnTo>
                    <a:pt x="182" y="757"/>
                  </a:lnTo>
                  <a:cubicBezTo>
                    <a:pt x="67" y="882"/>
                    <a:pt x="0" y="1044"/>
                    <a:pt x="0" y="1207"/>
                  </a:cubicBezTo>
                  <a:lnTo>
                    <a:pt x="0" y="1580"/>
                  </a:lnTo>
                  <a:cubicBezTo>
                    <a:pt x="0" y="2432"/>
                    <a:pt x="565" y="3179"/>
                    <a:pt x="1378" y="3418"/>
                  </a:cubicBezTo>
                  <a:cubicBezTo>
                    <a:pt x="1101" y="3073"/>
                    <a:pt x="957" y="2652"/>
                    <a:pt x="957" y="2222"/>
                  </a:cubicBezTo>
                  <a:lnTo>
                    <a:pt x="957" y="1293"/>
                  </a:lnTo>
                  <a:cubicBezTo>
                    <a:pt x="957" y="946"/>
                    <a:pt x="1236" y="660"/>
                    <a:pt x="1578" y="660"/>
                  </a:cubicBezTo>
                  <a:cubicBezTo>
                    <a:pt x="1594" y="660"/>
                    <a:pt x="1611" y="660"/>
                    <a:pt x="1627" y="662"/>
                  </a:cubicBezTo>
                  <a:cubicBezTo>
                    <a:pt x="2268" y="700"/>
                    <a:pt x="3225" y="805"/>
                    <a:pt x="3809" y="1083"/>
                  </a:cubicBezTo>
                  <a:cubicBezTo>
                    <a:pt x="3790" y="949"/>
                    <a:pt x="3733" y="824"/>
                    <a:pt x="3637" y="729"/>
                  </a:cubicBezTo>
                  <a:cubicBezTo>
                    <a:pt x="3139" y="250"/>
                    <a:pt x="2240" y="30"/>
                    <a:pt x="1225" y="1"/>
                  </a:cubicBezTo>
                  <a:cubicBezTo>
                    <a:pt x="1214" y="1"/>
                    <a:pt x="1203" y="0"/>
                    <a:pt x="1193" y="0"/>
                  </a:cubicBezTo>
                  <a:close/>
                </a:path>
              </a:pathLst>
            </a:custGeom>
            <a:solidFill>
              <a:srgbClr val="ACBDC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230;p69">
              <a:extLst>
                <a:ext uri="{FF2B5EF4-FFF2-40B4-BE49-F238E27FC236}">
                  <a16:creationId xmlns:a16="http://schemas.microsoft.com/office/drawing/2014/main" id="{186DF664-BAD9-49F6-98F2-20BBB8F3CF8C}"/>
                </a:ext>
              </a:extLst>
            </p:cNvPr>
            <p:cNvSpPr/>
            <p:nvPr/>
          </p:nvSpPr>
          <p:spPr>
            <a:xfrm>
              <a:off x="5310288" y="3129970"/>
              <a:ext cx="33692" cy="62866"/>
            </a:xfrm>
            <a:custGeom>
              <a:avLst/>
              <a:gdLst/>
              <a:ahLst/>
              <a:cxnLst/>
              <a:rect l="l" t="t" r="r" b="b"/>
              <a:pathLst>
                <a:path w="1283" h="2394" extrusionOk="0">
                  <a:moveTo>
                    <a:pt x="173" y="1"/>
                  </a:moveTo>
                  <a:cubicBezTo>
                    <a:pt x="67" y="163"/>
                    <a:pt x="0" y="345"/>
                    <a:pt x="0" y="546"/>
                  </a:cubicBezTo>
                  <a:lnTo>
                    <a:pt x="0" y="2077"/>
                  </a:lnTo>
                  <a:cubicBezTo>
                    <a:pt x="0" y="2250"/>
                    <a:pt x="144" y="2393"/>
                    <a:pt x="326" y="2393"/>
                  </a:cubicBezTo>
                  <a:lnTo>
                    <a:pt x="1283" y="2393"/>
                  </a:lnTo>
                  <a:lnTo>
                    <a:pt x="1273" y="1494"/>
                  </a:lnTo>
                  <a:cubicBezTo>
                    <a:pt x="1273" y="1235"/>
                    <a:pt x="1177" y="996"/>
                    <a:pt x="996" y="814"/>
                  </a:cubicBezTo>
                  <a:lnTo>
                    <a:pt x="173" y="1"/>
                  </a:lnTo>
                  <a:close/>
                </a:path>
              </a:pathLst>
            </a:custGeom>
            <a:solidFill>
              <a:srgbClr val="30496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231;p69">
              <a:extLst>
                <a:ext uri="{FF2B5EF4-FFF2-40B4-BE49-F238E27FC236}">
                  <a16:creationId xmlns:a16="http://schemas.microsoft.com/office/drawing/2014/main" id="{005B7262-0515-47A2-B4A6-0CF2F89884E6}"/>
                </a:ext>
              </a:extLst>
            </p:cNvPr>
            <p:cNvSpPr/>
            <p:nvPr/>
          </p:nvSpPr>
          <p:spPr>
            <a:xfrm>
              <a:off x="5443742" y="3129970"/>
              <a:ext cx="33692" cy="62866"/>
            </a:xfrm>
            <a:custGeom>
              <a:avLst/>
              <a:gdLst/>
              <a:ahLst/>
              <a:cxnLst/>
              <a:rect l="l" t="t" r="r" b="b"/>
              <a:pathLst>
                <a:path w="1283" h="2394" extrusionOk="0">
                  <a:moveTo>
                    <a:pt x="1110" y="1"/>
                  </a:moveTo>
                  <a:lnTo>
                    <a:pt x="287" y="814"/>
                  </a:lnTo>
                  <a:cubicBezTo>
                    <a:pt x="105" y="996"/>
                    <a:pt x="10" y="1235"/>
                    <a:pt x="10" y="1494"/>
                  </a:cubicBezTo>
                  <a:lnTo>
                    <a:pt x="0" y="1494"/>
                  </a:lnTo>
                  <a:lnTo>
                    <a:pt x="0" y="2393"/>
                  </a:lnTo>
                  <a:lnTo>
                    <a:pt x="957" y="2393"/>
                  </a:lnTo>
                  <a:cubicBezTo>
                    <a:pt x="1139" y="2393"/>
                    <a:pt x="1283" y="2250"/>
                    <a:pt x="1283" y="2077"/>
                  </a:cubicBezTo>
                  <a:lnTo>
                    <a:pt x="1283" y="546"/>
                  </a:lnTo>
                  <a:cubicBezTo>
                    <a:pt x="1283" y="345"/>
                    <a:pt x="1216" y="163"/>
                    <a:pt x="1110" y="1"/>
                  </a:cubicBezTo>
                  <a:close/>
                </a:path>
              </a:pathLst>
            </a:custGeom>
            <a:solidFill>
              <a:srgbClr val="30496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232;p69">
              <a:extLst>
                <a:ext uri="{FF2B5EF4-FFF2-40B4-BE49-F238E27FC236}">
                  <a16:creationId xmlns:a16="http://schemas.microsoft.com/office/drawing/2014/main" id="{0F4E8815-0CCB-4C03-B6BF-D7A7BD1FAC07}"/>
                </a:ext>
              </a:extLst>
            </p:cNvPr>
            <p:cNvSpPr/>
            <p:nvPr/>
          </p:nvSpPr>
          <p:spPr>
            <a:xfrm>
              <a:off x="5385681" y="3125453"/>
              <a:ext cx="16596" cy="16623"/>
            </a:xfrm>
            <a:custGeom>
              <a:avLst/>
              <a:gdLst/>
              <a:ahLst/>
              <a:cxnLst/>
              <a:rect l="l" t="t" r="r" b="b"/>
              <a:pathLst>
                <a:path w="632" h="633" extrusionOk="0">
                  <a:moveTo>
                    <a:pt x="0" y="0"/>
                  </a:moveTo>
                  <a:lnTo>
                    <a:pt x="0" y="498"/>
                  </a:lnTo>
                  <a:cubicBezTo>
                    <a:pt x="0" y="575"/>
                    <a:pt x="58" y="632"/>
                    <a:pt x="134" y="632"/>
                  </a:cubicBezTo>
                  <a:lnTo>
                    <a:pt x="498" y="632"/>
                  </a:lnTo>
                  <a:cubicBezTo>
                    <a:pt x="575" y="632"/>
                    <a:pt x="632" y="575"/>
                    <a:pt x="632" y="498"/>
                  </a:cubicBezTo>
                  <a:lnTo>
                    <a:pt x="632" y="0"/>
                  </a:lnTo>
                  <a:close/>
                </a:path>
              </a:pathLst>
            </a:custGeom>
            <a:solidFill>
              <a:srgbClr val="4B637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233;p69">
              <a:extLst>
                <a:ext uri="{FF2B5EF4-FFF2-40B4-BE49-F238E27FC236}">
                  <a16:creationId xmlns:a16="http://schemas.microsoft.com/office/drawing/2014/main" id="{6CEFCCB2-AFC8-4200-81EE-33EE9CA74D05}"/>
                </a:ext>
              </a:extLst>
            </p:cNvPr>
            <p:cNvSpPr/>
            <p:nvPr/>
          </p:nvSpPr>
          <p:spPr>
            <a:xfrm>
              <a:off x="5359788" y="3102055"/>
              <a:ext cx="33954" cy="35110"/>
            </a:xfrm>
            <a:custGeom>
              <a:avLst/>
              <a:gdLst/>
              <a:ahLst/>
              <a:cxnLst/>
              <a:rect l="l" t="t" r="r" b="b"/>
              <a:pathLst>
                <a:path w="1293" h="1337" extrusionOk="0">
                  <a:moveTo>
                    <a:pt x="299" y="0"/>
                  </a:moveTo>
                  <a:cubicBezTo>
                    <a:pt x="256" y="0"/>
                    <a:pt x="214" y="20"/>
                    <a:pt x="192" y="59"/>
                  </a:cubicBezTo>
                  <a:lnTo>
                    <a:pt x="1" y="355"/>
                  </a:lnTo>
                  <a:lnTo>
                    <a:pt x="479" y="1236"/>
                  </a:lnTo>
                  <a:cubicBezTo>
                    <a:pt x="509" y="1301"/>
                    <a:pt x="571" y="1337"/>
                    <a:pt x="637" y="1337"/>
                  </a:cubicBezTo>
                  <a:cubicBezTo>
                    <a:pt x="678" y="1337"/>
                    <a:pt x="720" y="1323"/>
                    <a:pt x="757" y="1293"/>
                  </a:cubicBezTo>
                  <a:lnTo>
                    <a:pt x="1293" y="882"/>
                  </a:lnTo>
                  <a:lnTo>
                    <a:pt x="383" y="30"/>
                  </a:lnTo>
                  <a:cubicBezTo>
                    <a:pt x="359" y="10"/>
                    <a:pt x="329" y="0"/>
                    <a:pt x="299" y="0"/>
                  </a:cubicBezTo>
                  <a:close/>
                </a:path>
              </a:pathLst>
            </a:custGeom>
            <a:solidFill>
              <a:srgbClr val="30496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234;p69">
              <a:extLst>
                <a:ext uri="{FF2B5EF4-FFF2-40B4-BE49-F238E27FC236}">
                  <a16:creationId xmlns:a16="http://schemas.microsoft.com/office/drawing/2014/main" id="{E5B4880B-AB1B-4A02-8E58-3D391B6D29A0}"/>
                </a:ext>
              </a:extLst>
            </p:cNvPr>
            <p:cNvSpPr/>
            <p:nvPr/>
          </p:nvSpPr>
          <p:spPr>
            <a:xfrm>
              <a:off x="5393716" y="3102055"/>
              <a:ext cx="34217" cy="35110"/>
            </a:xfrm>
            <a:custGeom>
              <a:avLst/>
              <a:gdLst/>
              <a:ahLst/>
              <a:cxnLst/>
              <a:rect l="l" t="t" r="r" b="b"/>
              <a:pathLst>
                <a:path w="1303" h="1337" extrusionOk="0">
                  <a:moveTo>
                    <a:pt x="1001" y="0"/>
                  </a:moveTo>
                  <a:cubicBezTo>
                    <a:pt x="972" y="0"/>
                    <a:pt x="943" y="10"/>
                    <a:pt x="919" y="30"/>
                  </a:cubicBezTo>
                  <a:lnTo>
                    <a:pt x="1" y="882"/>
                  </a:lnTo>
                  <a:lnTo>
                    <a:pt x="546" y="1293"/>
                  </a:lnTo>
                  <a:cubicBezTo>
                    <a:pt x="579" y="1323"/>
                    <a:pt x="619" y="1337"/>
                    <a:pt x="659" y="1337"/>
                  </a:cubicBezTo>
                  <a:cubicBezTo>
                    <a:pt x="724" y="1337"/>
                    <a:pt x="788" y="1301"/>
                    <a:pt x="824" y="1236"/>
                  </a:cubicBezTo>
                  <a:lnTo>
                    <a:pt x="1302" y="355"/>
                  </a:lnTo>
                  <a:lnTo>
                    <a:pt x="1111" y="59"/>
                  </a:lnTo>
                  <a:cubicBezTo>
                    <a:pt x="1083" y="20"/>
                    <a:pt x="1042" y="0"/>
                    <a:pt x="1001" y="0"/>
                  </a:cubicBezTo>
                  <a:close/>
                </a:path>
              </a:pathLst>
            </a:custGeom>
            <a:solidFill>
              <a:srgbClr val="30496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235;p69">
              <a:extLst>
                <a:ext uri="{FF2B5EF4-FFF2-40B4-BE49-F238E27FC236}">
                  <a16:creationId xmlns:a16="http://schemas.microsoft.com/office/drawing/2014/main" id="{4FE7A4E7-0B85-4F66-9329-2E49732DD710}"/>
                </a:ext>
              </a:extLst>
            </p:cNvPr>
            <p:cNvSpPr/>
            <p:nvPr/>
          </p:nvSpPr>
          <p:spPr>
            <a:xfrm>
              <a:off x="5413569" y="3157884"/>
              <a:ext cx="93774" cy="55803"/>
            </a:xfrm>
            <a:custGeom>
              <a:avLst/>
              <a:gdLst/>
              <a:ahLst/>
              <a:cxnLst/>
              <a:rect l="l" t="t" r="r" b="b"/>
              <a:pathLst>
                <a:path w="3571" h="2125" extrusionOk="0">
                  <a:moveTo>
                    <a:pt x="1366" y="0"/>
                  </a:moveTo>
                  <a:cubicBezTo>
                    <a:pt x="1314" y="0"/>
                    <a:pt x="1260" y="17"/>
                    <a:pt x="1207" y="57"/>
                  </a:cubicBezTo>
                  <a:lnTo>
                    <a:pt x="144" y="852"/>
                  </a:lnTo>
                  <a:cubicBezTo>
                    <a:pt x="1" y="957"/>
                    <a:pt x="1" y="1168"/>
                    <a:pt x="144" y="1273"/>
                  </a:cubicBezTo>
                  <a:lnTo>
                    <a:pt x="1207" y="2067"/>
                  </a:lnTo>
                  <a:cubicBezTo>
                    <a:pt x="1260" y="2107"/>
                    <a:pt x="1314" y="2125"/>
                    <a:pt x="1366" y="2125"/>
                  </a:cubicBezTo>
                  <a:cubicBezTo>
                    <a:pt x="1586" y="2125"/>
                    <a:pt x="1755" y="1816"/>
                    <a:pt x="1522" y="1646"/>
                  </a:cubicBezTo>
                  <a:lnTo>
                    <a:pt x="1101" y="1330"/>
                  </a:lnTo>
                  <a:lnTo>
                    <a:pt x="3226" y="1330"/>
                  </a:lnTo>
                  <a:cubicBezTo>
                    <a:pt x="3570" y="1330"/>
                    <a:pt x="3570" y="794"/>
                    <a:pt x="3226" y="794"/>
                  </a:cubicBezTo>
                  <a:lnTo>
                    <a:pt x="3226" y="804"/>
                  </a:lnTo>
                  <a:lnTo>
                    <a:pt x="1101" y="804"/>
                  </a:lnTo>
                  <a:lnTo>
                    <a:pt x="1522" y="478"/>
                  </a:lnTo>
                  <a:cubicBezTo>
                    <a:pt x="1755" y="308"/>
                    <a:pt x="1586" y="0"/>
                    <a:pt x="1366" y="0"/>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236;p69">
              <a:extLst>
                <a:ext uri="{FF2B5EF4-FFF2-40B4-BE49-F238E27FC236}">
                  <a16:creationId xmlns:a16="http://schemas.microsoft.com/office/drawing/2014/main" id="{E6569978-EF79-400A-939C-9A77FC0D62CB}"/>
                </a:ext>
              </a:extLst>
            </p:cNvPr>
            <p:cNvSpPr/>
            <p:nvPr/>
          </p:nvSpPr>
          <p:spPr>
            <a:xfrm>
              <a:off x="5544501" y="3157884"/>
              <a:ext cx="93774" cy="55908"/>
            </a:xfrm>
            <a:custGeom>
              <a:avLst/>
              <a:gdLst/>
              <a:ahLst/>
              <a:cxnLst/>
              <a:rect l="l" t="t" r="r" b="b"/>
              <a:pathLst>
                <a:path w="3571" h="2129" extrusionOk="0">
                  <a:moveTo>
                    <a:pt x="2211" y="0"/>
                  </a:moveTo>
                  <a:cubicBezTo>
                    <a:pt x="1988" y="0"/>
                    <a:pt x="1824" y="308"/>
                    <a:pt x="2049" y="478"/>
                  </a:cubicBezTo>
                  <a:lnTo>
                    <a:pt x="2479" y="804"/>
                  </a:lnTo>
                  <a:lnTo>
                    <a:pt x="355" y="804"/>
                  </a:lnTo>
                  <a:cubicBezTo>
                    <a:pt x="1" y="804"/>
                    <a:pt x="1" y="1330"/>
                    <a:pt x="355" y="1330"/>
                  </a:cubicBezTo>
                  <a:lnTo>
                    <a:pt x="2479" y="1330"/>
                  </a:lnTo>
                  <a:lnTo>
                    <a:pt x="2049" y="1646"/>
                  </a:lnTo>
                  <a:cubicBezTo>
                    <a:pt x="1825" y="1816"/>
                    <a:pt x="1987" y="2128"/>
                    <a:pt x="2208" y="2128"/>
                  </a:cubicBezTo>
                  <a:cubicBezTo>
                    <a:pt x="2261" y="2128"/>
                    <a:pt x="2318" y="2110"/>
                    <a:pt x="2374" y="2067"/>
                  </a:cubicBezTo>
                  <a:lnTo>
                    <a:pt x="3427" y="1273"/>
                  </a:lnTo>
                  <a:cubicBezTo>
                    <a:pt x="3570" y="1168"/>
                    <a:pt x="3570" y="957"/>
                    <a:pt x="3427" y="852"/>
                  </a:cubicBezTo>
                  <a:lnTo>
                    <a:pt x="2374" y="57"/>
                  </a:lnTo>
                  <a:cubicBezTo>
                    <a:pt x="2319" y="17"/>
                    <a:pt x="2263" y="0"/>
                    <a:pt x="2211" y="0"/>
                  </a:cubicBezTo>
                  <a:close/>
                </a:path>
              </a:pathLst>
            </a:custGeom>
            <a:solidFill>
              <a:srgbClr val="BECBD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237;p69">
              <a:extLst>
                <a:ext uri="{FF2B5EF4-FFF2-40B4-BE49-F238E27FC236}">
                  <a16:creationId xmlns:a16="http://schemas.microsoft.com/office/drawing/2014/main" id="{21E7400A-EC73-4EA9-A6D8-725A4726F041}"/>
                </a:ext>
              </a:extLst>
            </p:cNvPr>
            <p:cNvSpPr/>
            <p:nvPr/>
          </p:nvSpPr>
          <p:spPr>
            <a:xfrm>
              <a:off x="5519134" y="3178971"/>
              <a:ext cx="13839" cy="13865"/>
            </a:xfrm>
            <a:custGeom>
              <a:avLst/>
              <a:gdLst/>
              <a:ahLst/>
              <a:cxnLst/>
              <a:rect l="l" t="t" r="r" b="b"/>
              <a:pathLst>
                <a:path w="527" h="528" extrusionOk="0">
                  <a:moveTo>
                    <a:pt x="259" y="1"/>
                  </a:moveTo>
                  <a:cubicBezTo>
                    <a:pt x="115" y="1"/>
                    <a:pt x="0" y="116"/>
                    <a:pt x="0" y="259"/>
                  </a:cubicBezTo>
                  <a:cubicBezTo>
                    <a:pt x="0" y="412"/>
                    <a:pt x="115" y="527"/>
                    <a:pt x="259" y="527"/>
                  </a:cubicBezTo>
                  <a:cubicBezTo>
                    <a:pt x="412" y="527"/>
                    <a:pt x="527" y="412"/>
                    <a:pt x="527" y="259"/>
                  </a:cubicBezTo>
                  <a:cubicBezTo>
                    <a:pt x="527" y="116"/>
                    <a:pt x="412" y="1"/>
                    <a:pt x="259" y="1"/>
                  </a:cubicBezTo>
                  <a:close/>
                </a:path>
              </a:pathLst>
            </a:custGeom>
            <a:solidFill>
              <a:srgbClr val="4B637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8878;p68">
            <a:extLst>
              <a:ext uri="{FF2B5EF4-FFF2-40B4-BE49-F238E27FC236}">
                <a16:creationId xmlns:a16="http://schemas.microsoft.com/office/drawing/2014/main" id="{76483F09-6496-4760-A306-409A69EACFB2}"/>
              </a:ext>
            </a:extLst>
          </p:cNvPr>
          <p:cNvGrpSpPr/>
          <p:nvPr/>
        </p:nvGrpSpPr>
        <p:grpSpPr>
          <a:xfrm>
            <a:off x="3416418" y="4286716"/>
            <a:ext cx="695432" cy="501513"/>
            <a:chOff x="3512070" y="1956222"/>
            <a:chExt cx="373983" cy="363622"/>
          </a:xfrm>
        </p:grpSpPr>
        <p:sp>
          <p:nvSpPr>
            <p:cNvPr id="150" name="Google Shape;8879;p68">
              <a:extLst>
                <a:ext uri="{FF2B5EF4-FFF2-40B4-BE49-F238E27FC236}">
                  <a16:creationId xmlns:a16="http://schemas.microsoft.com/office/drawing/2014/main" id="{6BD17436-765B-44BC-B6EF-B37DA7934FF7}"/>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880;p68">
              <a:extLst>
                <a:ext uri="{FF2B5EF4-FFF2-40B4-BE49-F238E27FC236}">
                  <a16:creationId xmlns:a16="http://schemas.microsoft.com/office/drawing/2014/main" id="{1D378AF3-71A6-4C68-8909-E1066B98E63E}"/>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881;p68">
              <a:extLst>
                <a:ext uri="{FF2B5EF4-FFF2-40B4-BE49-F238E27FC236}">
                  <a16:creationId xmlns:a16="http://schemas.microsoft.com/office/drawing/2014/main" id="{0F598368-DE6D-4E93-AA12-53B2180EF177}"/>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882;p68">
              <a:extLst>
                <a:ext uri="{FF2B5EF4-FFF2-40B4-BE49-F238E27FC236}">
                  <a16:creationId xmlns:a16="http://schemas.microsoft.com/office/drawing/2014/main" id="{1FF11A59-744A-4E99-8034-4713C82B9E4D}"/>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883;p68">
              <a:extLst>
                <a:ext uri="{FF2B5EF4-FFF2-40B4-BE49-F238E27FC236}">
                  <a16:creationId xmlns:a16="http://schemas.microsoft.com/office/drawing/2014/main" id="{B74D2872-4EC2-4CC6-9E3D-45BB837A3320}"/>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884;p68">
              <a:extLst>
                <a:ext uri="{FF2B5EF4-FFF2-40B4-BE49-F238E27FC236}">
                  <a16:creationId xmlns:a16="http://schemas.microsoft.com/office/drawing/2014/main" id="{4480C5E7-8ABD-4EFE-A785-D30A626002E1}"/>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885;p68">
              <a:extLst>
                <a:ext uri="{FF2B5EF4-FFF2-40B4-BE49-F238E27FC236}">
                  <a16:creationId xmlns:a16="http://schemas.microsoft.com/office/drawing/2014/main" id="{78F49B50-90D0-4130-A5AF-C1A2816BE776}"/>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886;p68">
              <a:extLst>
                <a:ext uri="{FF2B5EF4-FFF2-40B4-BE49-F238E27FC236}">
                  <a16:creationId xmlns:a16="http://schemas.microsoft.com/office/drawing/2014/main" id="{320B0B73-1CC9-45BD-B2B7-11F2556D376B}"/>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887;p68">
              <a:extLst>
                <a:ext uri="{FF2B5EF4-FFF2-40B4-BE49-F238E27FC236}">
                  <a16:creationId xmlns:a16="http://schemas.microsoft.com/office/drawing/2014/main" id="{0C851624-7B96-411A-B2E7-A7ED86E52D30}"/>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888;p68">
              <a:extLst>
                <a:ext uri="{FF2B5EF4-FFF2-40B4-BE49-F238E27FC236}">
                  <a16:creationId xmlns:a16="http://schemas.microsoft.com/office/drawing/2014/main" id="{8515BE53-7EC1-47F4-85ED-2D95AD24213E}"/>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889;p68">
              <a:extLst>
                <a:ext uri="{FF2B5EF4-FFF2-40B4-BE49-F238E27FC236}">
                  <a16:creationId xmlns:a16="http://schemas.microsoft.com/office/drawing/2014/main" id="{2760C827-8C80-4DF1-A499-C0377CE31781}"/>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890;p68">
              <a:extLst>
                <a:ext uri="{FF2B5EF4-FFF2-40B4-BE49-F238E27FC236}">
                  <a16:creationId xmlns:a16="http://schemas.microsoft.com/office/drawing/2014/main" id="{D92BC0CF-732E-4F7F-A057-276994F1F210}"/>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891;p68">
              <a:extLst>
                <a:ext uri="{FF2B5EF4-FFF2-40B4-BE49-F238E27FC236}">
                  <a16:creationId xmlns:a16="http://schemas.microsoft.com/office/drawing/2014/main" id="{84771E39-8D06-47CA-9B17-B723CF7BB6C4}"/>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892;p68">
              <a:extLst>
                <a:ext uri="{FF2B5EF4-FFF2-40B4-BE49-F238E27FC236}">
                  <a16:creationId xmlns:a16="http://schemas.microsoft.com/office/drawing/2014/main" id="{4DE129E1-7A66-482E-9298-99DF5BBAEB15}"/>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893;p68">
              <a:extLst>
                <a:ext uri="{FF2B5EF4-FFF2-40B4-BE49-F238E27FC236}">
                  <a16:creationId xmlns:a16="http://schemas.microsoft.com/office/drawing/2014/main" id="{FEBFFDBB-73E7-4361-909B-6BABCB811CFB}"/>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894;p68">
              <a:extLst>
                <a:ext uri="{FF2B5EF4-FFF2-40B4-BE49-F238E27FC236}">
                  <a16:creationId xmlns:a16="http://schemas.microsoft.com/office/drawing/2014/main" id="{BF20B062-CD01-4AE2-81E7-FECFAE28D404}"/>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895;p68">
              <a:extLst>
                <a:ext uri="{FF2B5EF4-FFF2-40B4-BE49-F238E27FC236}">
                  <a16:creationId xmlns:a16="http://schemas.microsoft.com/office/drawing/2014/main" id="{18690450-1463-47C2-B6D5-FE5FBCDC6BB6}"/>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8985;p68">
            <a:extLst>
              <a:ext uri="{FF2B5EF4-FFF2-40B4-BE49-F238E27FC236}">
                <a16:creationId xmlns:a16="http://schemas.microsoft.com/office/drawing/2014/main" id="{6FC3B3D0-4F25-4BCB-991C-8BC6501B610D}"/>
              </a:ext>
            </a:extLst>
          </p:cNvPr>
          <p:cNvGrpSpPr/>
          <p:nvPr/>
        </p:nvGrpSpPr>
        <p:grpSpPr>
          <a:xfrm>
            <a:off x="4868099" y="1932411"/>
            <a:ext cx="712099" cy="467497"/>
            <a:chOff x="2622794" y="1990868"/>
            <a:chExt cx="389090" cy="296231"/>
          </a:xfrm>
        </p:grpSpPr>
        <p:sp>
          <p:nvSpPr>
            <p:cNvPr id="168" name="Google Shape;8986;p68">
              <a:extLst>
                <a:ext uri="{FF2B5EF4-FFF2-40B4-BE49-F238E27FC236}">
                  <a16:creationId xmlns:a16="http://schemas.microsoft.com/office/drawing/2014/main" id="{7EF7CC09-7930-40A6-B795-FD301561EA0E}"/>
                </a:ext>
              </a:extLst>
            </p:cNvPr>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987;p68">
              <a:extLst>
                <a:ext uri="{FF2B5EF4-FFF2-40B4-BE49-F238E27FC236}">
                  <a16:creationId xmlns:a16="http://schemas.microsoft.com/office/drawing/2014/main" id="{3096114F-2EAB-4232-B2E3-A780D1292EAA}"/>
                </a:ext>
              </a:extLst>
            </p:cNvPr>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988;p68">
              <a:extLst>
                <a:ext uri="{FF2B5EF4-FFF2-40B4-BE49-F238E27FC236}">
                  <a16:creationId xmlns:a16="http://schemas.microsoft.com/office/drawing/2014/main" id="{311863B8-375B-478E-B987-1636CE9D4C7E}"/>
                </a:ext>
              </a:extLst>
            </p:cNvPr>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989;p68">
              <a:extLst>
                <a:ext uri="{FF2B5EF4-FFF2-40B4-BE49-F238E27FC236}">
                  <a16:creationId xmlns:a16="http://schemas.microsoft.com/office/drawing/2014/main" id="{54025BA6-E67E-4CE8-B068-2E0EAAF0F4F4}"/>
                </a:ext>
              </a:extLst>
            </p:cNvPr>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990;p68">
              <a:extLst>
                <a:ext uri="{FF2B5EF4-FFF2-40B4-BE49-F238E27FC236}">
                  <a16:creationId xmlns:a16="http://schemas.microsoft.com/office/drawing/2014/main" id="{2CA08FFC-773A-4703-BADD-A0DA409A9A00}"/>
                </a:ext>
              </a:extLst>
            </p:cNvPr>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991;p68">
              <a:extLst>
                <a:ext uri="{FF2B5EF4-FFF2-40B4-BE49-F238E27FC236}">
                  <a16:creationId xmlns:a16="http://schemas.microsoft.com/office/drawing/2014/main" id="{E274FCBF-A376-4267-809B-6C475D5792FD}"/>
                </a:ext>
              </a:extLst>
            </p:cNvPr>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992;p68">
              <a:extLst>
                <a:ext uri="{FF2B5EF4-FFF2-40B4-BE49-F238E27FC236}">
                  <a16:creationId xmlns:a16="http://schemas.microsoft.com/office/drawing/2014/main" id="{55803C09-972E-4245-A26F-F00603AB28D4}"/>
                </a:ext>
              </a:extLst>
            </p:cNvPr>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993;p68">
              <a:extLst>
                <a:ext uri="{FF2B5EF4-FFF2-40B4-BE49-F238E27FC236}">
                  <a16:creationId xmlns:a16="http://schemas.microsoft.com/office/drawing/2014/main" id="{34DB65E5-BE53-41E5-8C08-A44C3F3B6FB3}"/>
                </a:ext>
              </a:extLst>
            </p:cNvPr>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994;p68">
              <a:extLst>
                <a:ext uri="{FF2B5EF4-FFF2-40B4-BE49-F238E27FC236}">
                  <a16:creationId xmlns:a16="http://schemas.microsoft.com/office/drawing/2014/main" id="{DBA55D90-CFA3-46CF-AE6B-9405E5939805}"/>
                </a:ext>
              </a:extLst>
            </p:cNvPr>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Imagen 176">
            <a:extLst>
              <a:ext uri="{FF2B5EF4-FFF2-40B4-BE49-F238E27FC236}">
                <a16:creationId xmlns:a16="http://schemas.microsoft.com/office/drawing/2014/main" id="{47725C25-148F-45B2-8B66-C5E327E98759}"/>
              </a:ext>
            </a:extLst>
          </p:cNvPr>
          <p:cNvPicPr>
            <a:picLocks noChangeAspect="1"/>
          </p:cNvPicPr>
          <p:nvPr/>
        </p:nvPicPr>
        <p:blipFill>
          <a:blip r:embed="rId6"/>
          <a:stretch>
            <a:fillRect/>
          </a:stretch>
        </p:blipFill>
        <p:spPr>
          <a:xfrm>
            <a:off x="6661049" y="1622927"/>
            <a:ext cx="385669" cy="476088"/>
          </a:xfrm>
          <a:prstGeom prst="rect">
            <a:avLst/>
          </a:prstGeom>
        </p:spPr>
      </p:pic>
      <p:sp>
        <p:nvSpPr>
          <p:cNvPr id="178" name="Rectángulo redondeado 84">
            <a:extLst>
              <a:ext uri="{FF2B5EF4-FFF2-40B4-BE49-F238E27FC236}">
                <a16:creationId xmlns:a16="http://schemas.microsoft.com/office/drawing/2014/main" id="{F7C5E3EC-EEE0-4272-89E8-3955EBD4055E}"/>
              </a:ext>
            </a:extLst>
          </p:cNvPr>
          <p:cNvSpPr/>
          <p:nvPr/>
        </p:nvSpPr>
        <p:spPr>
          <a:xfrm>
            <a:off x="6321187" y="1679305"/>
            <a:ext cx="4332626"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solidFill>
                  <a:srgbClr val="002060"/>
                </a:solidFill>
              </a:rPr>
              <a:t>INCLUSIÓN SOCIOLABORAL</a:t>
            </a:r>
          </a:p>
        </p:txBody>
      </p:sp>
      <p:sp>
        <p:nvSpPr>
          <p:cNvPr id="179" name="Rectángulo 178">
            <a:extLst>
              <a:ext uri="{FF2B5EF4-FFF2-40B4-BE49-F238E27FC236}">
                <a16:creationId xmlns:a16="http://schemas.microsoft.com/office/drawing/2014/main" id="{DABF2CC5-447E-4E6C-AB4C-7F5593DFE8A3}"/>
              </a:ext>
            </a:extLst>
          </p:cNvPr>
          <p:cNvSpPr/>
          <p:nvPr/>
        </p:nvSpPr>
        <p:spPr>
          <a:xfrm>
            <a:off x="6809390" y="2797747"/>
            <a:ext cx="2565815" cy="1015663"/>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algn="ctr">
              <a:buClr>
                <a:srgbClr val="F08714"/>
              </a:buClr>
              <a:buSzPct val="106000"/>
            </a:pPr>
            <a:r>
              <a:rPr lang="es-PY" sz="1500" b="1" dirty="0">
                <a:solidFill>
                  <a:srgbClr val="002060"/>
                </a:solidFill>
              </a:rPr>
              <a:t>Discapacidad: </a:t>
            </a:r>
            <a:r>
              <a:rPr lang="es-PY" sz="1500" dirty="0">
                <a:solidFill>
                  <a:srgbClr val="002060"/>
                </a:solidFill>
              </a:rPr>
              <a:t>656 personas con discapacidad capacitadas en oficios y </a:t>
            </a:r>
            <a:r>
              <a:rPr lang="es-PY" sz="1500" dirty="0" err="1">
                <a:solidFill>
                  <a:srgbClr val="002060"/>
                </a:solidFill>
              </a:rPr>
              <a:t>emprendedurismo</a:t>
            </a:r>
            <a:r>
              <a:rPr lang="es-PY" sz="1500" dirty="0">
                <a:solidFill>
                  <a:srgbClr val="002060"/>
                </a:solidFill>
              </a:rPr>
              <a:t>.</a:t>
            </a:r>
          </a:p>
        </p:txBody>
      </p:sp>
      <p:sp>
        <p:nvSpPr>
          <p:cNvPr id="180" name="Rectángulo 179">
            <a:extLst>
              <a:ext uri="{FF2B5EF4-FFF2-40B4-BE49-F238E27FC236}">
                <a16:creationId xmlns:a16="http://schemas.microsoft.com/office/drawing/2014/main" id="{A314B2E3-F4BF-4986-B1F6-6514AF402280}"/>
              </a:ext>
            </a:extLst>
          </p:cNvPr>
          <p:cNvSpPr/>
          <p:nvPr/>
        </p:nvSpPr>
        <p:spPr>
          <a:xfrm>
            <a:off x="9568955" y="3472418"/>
            <a:ext cx="2457450" cy="1477328"/>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lvl="0" algn="ctr">
              <a:buClr>
                <a:srgbClr val="F08714"/>
              </a:buClr>
              <a:buSzPct val="106000"/>
            </a:pPr>
            <a:r>
              <a:rPr lang="es-PY" sz="1500" b="1" dirty="0">
                <a:solidFill>
                  <a:srgbClr val="002060"/>
                </a:solidFill>
              </a:rPr>
              <a:t>Reinserción Social: </a:t>
            </a:r>
            <a:r>
              <a:rPr lang="es-PY" sz="1500" dirty="0">
                <a:solidFill>
                  <a:srgbClr val="002060"/>
                </a:solidFill>
              </a:rPr>
              <a:t>437 personas privadas de  libertad y para reinserción capacitadas a través de los cursos dictados en todas las penitenciarias del país. </a:t>
            </a:r>
          </a:p>
        </p:txBody>
      </p:sp>
      <p:sp>
        <p:nvSpPr>
          <p:cNvPr id="181" name="Rectángulo 180">
            <a:extLst>
              <a:ext uri="{FF2B5EF4-FFF2-40B4-BE49-F238E27FC236}">
                <a16:creationId xmlns:a16="http://schemas.microsoft.com/office/drawing/2014/main" id="{E59230AC-93EE-4CAF-8A33-AA0B3E5A37EE}"/>
              </a:ext>
            </a:extLst>
          </p:cNvPr>
          <p:cNvSpPr/>
          <p:nvPr/>
        </p:nvSpPr>
        <p:spPr>
          <a:xfrm>
            <a:off x="6821182" y="4875464"/>
            <a:ext cx="2590710" cy="784830"/>
          </a:xfrm>
          <a:prstGeom prst="rect">
            <a:avLst/>
          </a:prstGeom>
          <a:ln>
            <a:gradFill>
              <a:gsLst>
                <a:gs pos="0">
                  <a:schemeClr val="accent1">
                    <a:lumMod val="5000"/>
                    <a:lumOff val="95000"/>
                  </a:schemeClr>
                </a:gs>
                <a:gs pos="74000">
                  <a:schemeClr val="accent2">
                    <a:lumMod val="60000"/>
                    <a:lumOff val="40000"/>
                  </a:schemeClr>
                </a:gs>
                <a:gs pos="83000">
                  <a:schemeClr val="accent2">
                    <a:lumMod val="75000"/>
                  </a:schemeClr>
                </a:gs>
                <a:gs pos="100000">
                  <a:schemeClr val="accent2">
                    <a:lumMod val="50000"/>
                  </a:schemeClr>
                </a:gs>
              </a:gsLst>
              <a:lin ang="5400000" scaled="1"/>
            </a:gradFill>
          </a:ln>
        </p:spPr>
        <p:txBody>
          <a:bodyPr wrap="square">
            <a:spAutoFit/>
          </a:bodyPr>
          <a:lstStyle/>
          <a:p>
            <a:pPr algn="ctr">
              <a:buClr>
                <a:srgbClr val="F08714"/>
              </a:buClr>
              <a:buSzPct val="106000"/>
            </a:pPr>
            <a:r>
              <a:rPr lang="es-ES" sz="1500" b="1" dirty="0">
                <a:solidFill>
                  <a:srgbClr val="002060"/>
                </a:solidFill>
              </a:rPr>
              <a:t>Pueblos Nativos: </a:t>
            </a:r>
            <a:r>
              <a:rPr lang="es-ES" sz="1500" dirty="0">
                <a:solidFill>
                  <a:srgbClr val="002060"/>
                </a:solidFill>
              </a:rPr>
              <a:t>205 indígenas capacitados en Chaco y Región Oriental</a:t>
            </a:r>
            <a:endParaRPr lang="es-PY" sz="1500" dirty="0">
              <a:solidFill>
                <a:srgbClr val="002060"/>
              </a:solidFill>
            </a:endParaRPr>
          </a:p>
        </p:txBody>
      </p:sp>
      <p:grpSp>
        <p:nvGrpSpPr>
          <p:cNvPr id="182" name="Google Shape;9814;p69">
            <a:extLst>
              <a:ext uri="{FF2B5EF4-FFF2-40B4-BE49-F238E27FC236}">
                <a16:creationId xmlns:a16="http://schemas.microsoft.com/office/drawing/2014/main" id="{84CB1F90-757C-4DEE-95ED-E9C77B176EE8}"/>
              </a:ext>
            </a:extLst>
          </p:cNvPr>
          <p:cNvGrpSpPr/>
          <p:nvPr/>
        </p:nvGrpSpPr>
        <p:grpSpPr>
          <a:xfrm>
            <a:off x="7762323" y="2188266"/>
            <a:ext cx="646297" cy="548213"/>
            <a:chOff x="1751139" y="3790934"/>
            <a:chExt cx="386258" cy="380507"/>
          </a:xfrm>
        </p:grpSpPr>
        <p:sp>
          <p:nvSpPr>
            <p:cNvPr id="183" name="Google Shape;9815;p69">
              <a:extLst>
                <a:ext uri="{FF2B5EF4-FFF2-40B4-BE49-F238E27FC236}">
                  <a16:creationId xmlns:a16="http://schemas.microsoft.com/office/drawing/2014/main" id="{070DA1F7-DD10-4D11-B3D8-8115E6E1043B}"/>
                </a:ext>
              </a:extLst>
            </p:cNvPr>
            <p:cNvSpPr/>
            <p:nvPr/>
          </p:nvSpPr>
          <p:spPr>
            <a:xfrm>
              <a:off x="1751139" y="3913069"/>
              <a:ext cx="195059" cy="195296"/>
            </a:xfrm>
            <a:custGeom>
              <a:avLst/>
              <a:gdLst/>
              <a:ahLst/>
              <a:cxnLst/>
              <a:rect l="l" t="t" r="r" b="b"/>
              <a:pathLst>
                <a:path w="7428" h="7437" extrusionOk="0">
                  <a:moveTo>
                    <a:pt x="4910" y="1"/>
                  </a:moveTo>
                  <a:cubicBezTo>
                    <a:pt x="3781" y="1"/>
                    <a:pt x="3322" y="1446"/>
                    <a:pt x="4240" y="2096"/>
                  </a:cubicBezTo>
                  <a:lnTo>
                    <a:pt x="4240" y="2613"/>
                  </a:lnTo>
                  <a:lnTo>
                    <a:pt x="2393" y="2613"/>
                  </a:lnTo>
                  <a:lnTo>
                    <a:pt x="2393" y="4240"/>
                  </a:lnTo>
                  <a:lnTo>
                    <a:pt x="2097" y="4240"/>
                  </a:lnTo>
                  <a:cubicBezTo>
                    <a:pt x="1856" y="3900"/>
                    <a:pt x="1506" y="3748"/>
                    <a:pt x="1161" y="3748"/>
                  </a:cubicBezTo>
                  <a:cubicBezTo>
                    <a:pt x="574" y="3748"/>
                    <a:pt x="1" y="4189"/>
                    <a:pt x="1" y="4901"/>
                  </a:cubicBezTo>
                  <a:cubicBezTo>
                    <a:pt x="1" y="5612"/>
                    <a:pt x="574" y="6054"/>
                    <a:pt x="1161" y="6054"/>
                  </a:cubicBezTo>
                  <a:cubicBezTo>
                    <a:pt x="1506" y="6054"/>
                    <a:pt x="1856" y="5901"/>
                    <a:pt x="2097" y="5561"/>
                  </a:cubicBezTo>
                  <a:lnTo>
                    <a:pt x="2393" y="5561"/>
                  </a:lnTo>
                  <a:lnTo>
                    <a:pt x="2393" y="6929"/>
                  </a:lnTo>
                  <a:cubicBezTo>
                    <a:pt x="2422" y="7207"/>
                    <a:pt x="2652" y="7418"/>
                    <a:pt x="2920" y="7437"/>
                  </a:cubicBezTo>
                  <a:lnTo>
                    <a:pt x="7427" y="7437"/>
                  </a:lnTo>
                  <a:lnTo>
                    <a:pt x="7427" y="5255"/>
                  </a:lnTo>
                  <a:lnTo>
                    <a:pt x="6662" y="5255"/>
                  </a:lnTo>
                  <a:lnTo>
                    <a:pt x="6547" y="5408"/>
                  </a:lnTo>
                  <a:cubicBezTo>
                    <a:pt x="6375" y="5627"/>
                    <a:pt x="6127" y="5732"/>
                    <a:pt x="5882" y="5732"/>
                  </a:cubicBezTo>
                  <a:cubicBezTo>
                    <a:pt x="5581" y="5732"/>
                    <a:pt x="5283" y="5574"/>
                    <a:pt x="5130" y="5274"/>
                  </a:cubicBezTo>
                  <a:cubicBezTo>
                    <a:pt x="4853" y="4719"/>
                    <a:pt x="5255" y="4068"/>
                    <a:pt x="5877" y="4058"/>
                  </a:cubicBezTo>
                  <a:cubicBezTo>
                    <a:pt x="6135" y="4058"/>
                    <a:pt x="6384" y="4183"/>
                    <a:pt x="6547" y="4393"/>
                  </a:cubicBezTo>
                  <a:lnTo>
                    <a:pt x="6671" y="4546"/>
                  </a:lnTo>
                  <a:lnTo>
                    <a:pt x="7427" y="4546"/>
                  </a:lnTo>
                  <a:lnTo>
                    <a:pt x="7427" y="2613"/>
                  </a:lnTo>
                  <a:lnTo>
                    <a:pt x="5571" y="2613"/>
                  </a:lnTo>
                  <a:lnTo>
                    <a:pt x="5571" y="2096"/>
                  </a:lnTo>
                  <a:cubicBezTo>
                    <a:pt x="6489" y="1446"/>
                    <a:pt x="6030" y="1"/>
                    <a:pt x="4910" y="1"/>
                  </a:cubicBezTo>
                  <a:close/>
                </a:path>
              </a:pathLst>
            </a:custGeom>
            <a:solidFill>
              <a:srgbClr val="7F91A0"/>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16;p69">
              <a:extLst>
                <a:ext uri="{FF2B5EF4-FFF2-40B4-BE49-F238E27FC236}">
                  <a16:creationId xmlns:a16="http://schemas.microsoft.com/office/drawing/2014/main" id="{EA282361-99AA-4B93-83D0-E3DC1D3D3EFE}"/>
                </a:ext>
              </a:extLst>
            </p:cNvPr>
            <p:cNvSpPr/>
            <p:nvPr/>
          </p:nvSpPr>
          <p:spPr>
            <a:xfrm>
              <a:off x="1837902" y="3913122"/>
              <a:ext cx="46979" cy="68591"/>
            </a:xfrm>
            <a:custGeom>
              <a:avLst/>
              <a:gdLst/>
              <a:ahLst/>
              <a:cxnLst/>
              <a:rect l="l" t="t" r="r" b="b"/>
              <a:pathLst>
                <a:path w="1789" h="2612" extrusionOk="0">
                  <a:moveTo>
                    <a:pt x="1579" y="0"/>
                  </a:moveTo>
                  <a:cubicBezTo>
                    <a:pt x="512" y="0"/>
                    <a:pt x="0" y="1428"/>
                    <a:pt x="936" y="2094"/>
                  </a:cubicBezTo>
                  <a:lnTo>
                    <a:pt x="936" y="2611"/>
                  </a:lnTo>
                  <a:lnTo>
                    <a:pt x="1310" y="2611"/>
                  </a:lnTo>
                  <a:lnTo>
                    <a:pt x="1310" y="2094"/>
                  </a:lnTo>
                  <a:cubicBezTo>
                    <a:pt x="1003" y="1874"/>
                    <a:pt x="821" y="1520"/>
                    <a:pt x="821" y="1147"/>
                  </a:cubicBezTo>
                  <a:cubicBezTo>
                    <a:pt x="821" y="582"/>
                    <a:pt x="1233" y="104"/>
                    <a:pt x="1788" y="18"/>
                  </a:cubicBezTo>
                  <a:cubicBezTo>
                    <a:pt x="1716" y="6"/>
                    <a:pt x="1647" y="0"/>
                    <a:pt x="1579" y="0"/>
                  </a:cubicBezTo>
                  <a:close/>
                </a:path>
              </a:pathLst>
            </a:custGeom>
            <a:solidFill>
              <a:srgbClr val="61778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17;p69">
              <a:extLst>
                <a:ext uri="{FF2B5EF4-FFF2-40B4-BE49-F238E27FC236}">
                  <a16:creationId xmlns:a16="http://schemas.microsoft.com/office/drawing/2014/main" id="{702BBCDB-0B91-42F5-B7FB-937B44546DA3}"/>
                </a:ext>
              </a:extLst>
            </p:cNvPr>
            <p:cNvSpPr/>
            <p:nvPr/>
          </p:nvSpPr>
          <p:spPr>
            <a:xfrm>
              <a:off x="1752137" y="4011597"/>
              <a:ext cx="34217" cy="60319"/>
            </a:xfrm>
            <a:custGeom>
              <a:avLst/>
              <a:gdLst/>
              <a:ahLst/>
              <a:cxnLst/>
              <a:rect l="l" t="t" r="r" b="b"/>
              <a:pathLst>
                <a:path w="1303" h="2297" extrusionOk="0">
                  <a:moveTo>
                    <a:pt x="1121" y="0"/>
                  </a:moveTo>
                  <a:cubicBezTo>
                    <a:pt x="499" y="19"/>
                    <a:pt x="1" y="526"/>
                    <a:pt x="1" y="1149"/>
                  </a:cubicBezTo>
                  <a:cubicBezTo>
                    <a:pt x="1" y="1771"/>
                    <a:pt x="499" y="2278"/>
                    <a:pt x="1121" y="2297"/>
                  </a:cubicBezTo>
                  <a:cubicBezTo>
                    <a:pt x="1178" y="2297"/>
                    <a:pt x="1245" y="2297"/>
                    <a:pt x="1303" y="2287"/>
                  </a:cubicBezTo>
                  <a:cubicBezTo>
                    <a:pt x="20" y="2067"/>
                    <a:pt x="20" y="230"/>
                    <a:pt x="1303" y="10"/>
                  </a:cubicBezTo>
                  <a:cubicBezTo>
                    <a:pt x="1245" y="0"/>
                    <a:pt x="1178" y="0"/>
                    <a:pt x="1121" y="0"/>
                  </a:cubicBezTo>
                  <a:close/>
                </a:path>
              </a:pathLst>
            </a:custGeom>
            <a:solidFill>
              <a:srgbClr val="61778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18;p69">
              <a:extLst>
                <a:ext uri="{FF2B5EF4-FFF2-40B4-BE49-F238E27FC236}">
                  <a16:creationId xmlns:a16="http://schemas.microsoft.com/office/drawing/2014/main" id="{F39CDD93-9C60-42C3-81D7-A3E4B2785C95}"/>
                </a:ext>
              </a:extLst>
            </p:cNvPr>
            <p:cNvSpPr/>
            <p:nvPr/>
          </p:nvSpPr>
          <p:spPr>
            <a:xfrm>
              <a:off x="1813480" y="3981687"/>
              <a:ext cx="9821" cy="42751"/>
            </a:xfrm>
            <a:custGeom>
              <a:avLst/>
              <a:gdLst/>
              <a:ahLst/>
              <a:cxnLst/>
              <a:rect l="l" t="t" r="r" b="b"/>
              <a:pathLst>
                <a:path w="374" h="1628" extrusionOk="0">
                  <a:moveTo>
                    <a:pt x="0" y="0"/>
                  </a:moveTo>
                  <a:lnTo>
                    <a:pt x="0" y="1436"/>
                  </a:lnTo>
                  <a:lnTo>
                    <a:pt x="0" y="1541"/>
                  </a:lnTo>
                  <a:lnTo>
                    <a:pt x="0" y="1627"/>
                  </a:lnTo>
                  <a:lnTo>
                    <a:pt x="373" y="1627"/>
                  </a:lnTo>
                  <a:lnTo>
                    <a:pt x="373" y="0"/>
                  </a:lnTo>
                  <a:close/>
                </a:path>
              </a:pathLst>
            </a:custGeom>
            <a:solidFill>
              <a:srgbClr val="61778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19;p69">
              <a:extLst>
                <a:ext uri="{FF2B5EF4-FFF2-40B4-BE49-F238E27FC236}">
                  <a16:creationId xmlns:a16="http://schemas.microsoft.com/office/drawing/2014/main" id="{D53DE02C-750D-487F-B7F1-5387C181B607}"/>
                </a:ext>
              </a:extLst>
            </p:cNvPr>
            <p:cNvSpPr/>
            <p:nvPr/>
          </p:nvSpPr>
          <p:spPr>
            <a:xfrm>
              <a:off x="1813480" y="4059075"/>
              <a:ext cx="9821" cy="48030"/>
            </a:xfrm>
            <a:custGeom>
              <a:avLst/>
              <a:gdLst/>
              <a:ahLst/>
              <a:cxnLst/>
              <a:rect l="l" t="t" r="r" b="b"/>
              <a:pathLst>
                <a:path w="374" h="1829" extrusionOk="0">
                  <a:moveTo>
                    <a:pt x="0" y="1"/>
                  </a:moveTo>
                  <a:lnTo>
                    <a:pt x="0" y="1197"/>
                  </a:lnTo>
                  <a:cubicBezTo>
                    <a:pt x="10" y="1599"/>
                    <a:pt x="192" y="1762"/>
                    <a:pt x="373" y="1829"/>
                  </a:cubicBezTo>
                  <a:lnTo>
                    <a:pt x="373" y="1"/>
                  </a:lnTo>
                  <a:close/>
                </a:path>
              </a:pathLst>
            </a:custGeom>
            <a:solidFill>
              <a:srgbClr val="61778A"/>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20;p69">
              <a:extLst>
                <a:ext uri="{FF2B5EF4-FFF2-40B4-BE49-F238E27FC236}">
                  <a16:creationId xmlns:a16="http://schemas.microsoft.com/office/drawing/2014/main" id="{E7652DF8-D37E-40E1-B044-CCEFF54BB620}"/>
                </a:ext>
              </a:extLst>
            </p:cNvPr>
            <p:cNvSpPr/>
            <p:nvPr/>
          </p:nvSpPr>
          <p:spPr>
            <a:xfrm>
              <a:off x="1939870" y="3853748"/>
              <a:ext cx="197528" cy="191042"/>
            </a:xfrm>
            <a:custGeom>
              <a:avLst/>
              <a:gdLst/>
              <a:ahLst/>
              <a:cxnLst/>
              <a:rect l="l" t="t" r="r" b="b"/>
              <a:pathLst>
                <a:path w="7522" h="7275" extrusionOk="0">
                  <a:moveTo>
                    <a:pt x="1" y="1"/>
                  </a:moveTo>
                  <a:lnTo>
                    <a:pt x="1" y="2011"/>
                  </a:lnTo>
                  <a:lnTo>
                    <a:pt x="642" y="2011"/>
                  </a:lnTo>
                  <a:lnTo>
                    <a:pt x="728" y="1896"/>
                  </a:lnTo>
                  <a:cubicBezTo>
                    <a:pt x="922" y="1639"/>
                    <a:pt x="1193" y="1525"/>
                    <a:pt x="1460" y="1525"/>
                  </a:cubicBezTo>
                  <a:cubicBezTo>
                    <a:pt x="1929" y="1525"/>
                    <a:pt x="2384" y="1880"/>
                    <a:pt x="2384" y="2441"/>
                  </a:cubicBezTo>
                  <a:cubicBezTo>
                    <a:pt x="2384" y="3010"/>
                    <a:pt x="1928" y="3367"/>
                    <a:pt x="1458" y="3367"/>
                  </a:cubicBezTo>
                  <a:cubicBezTo>
                    <a:pt x="1192" y="3367"/>
                    <a:pt x="922" y="3253"/>
                    <a:pt x="728" y="2996"/>
                  </a:cubicBezTo>
                  <a:lnTo>
                    <a:pt x="642" y="2882"/>
                  </a:lnTo>
                  <a:lnTo>
                    <a:pt x="1" y="2882"/>
                  </a:lnTo>
                  <a:lnTo>
                    <a:pt x="1" y="4872"/>
                  </a:lnTo>
                  <a:lnTo>
                    <a:pt x="1848" y="4872"/>
                  </a:lnTo>
                  <a:lnTo>
                    <a:pt x="1848" y="5293"/>
                  </a:lnTo>
                  <a:cubicBezTo>
                    <a:pt x="948" y="5877"/>
                    <a:pt x="1360" y="7274"/>
                    <a:pt x="2432" y="7274"/>
                  </a:cubicBezTo>
                  <a:cubicBezTo>
                    <a:pt x="3504" y="7274"/>
                    <a:pt x="3915" y="5877"/>
                    <a:pt x="3016" y="5293"/>
                  </a:cubicBezTo>
                  <a:lnTo>
                    <a:pt x="3016" y="4872"/>
                  </a:lnTo>
                  <a:lnTo>
                    <a:pt x="4872" y="4872"/>
                  </a:lnTo>
                  <a:lnTo>
                    <a:pt x="4872" y="3025"/>
                  </a:lnTo>
                  <a:lnTo>
                    <a:pt x="5284" y="3025"/>
                  </a:lnTo>
                  <a:cubicBezTo>
                    <a:pt x="5496" y="3357"/>
                    <a:pt x="5843" y="3520"/>
                    <a:pt x="6189" y="3520"/>
                  </a:cubicBezTo>
                  <a:cubicBezTo>
                    <a:pt x="6561" y="3520"/>
                    <a:pt x="6932" y="3331"/>
                    <a:pt x="7131" y="2958"/>
                  </a:cubicBezTo>
                  <a:cubicBezTo>
                    <a:pt x="7521" y="2244"/>
                    <a:pt x="7012" y="1369"/>
                    <a:pt x="6197" y="1369"/>
                  </a:cubicBezTo>
                  <a:cubicBezTo>
                    <a:pt x="6192" y="1369"/>
                    <a:pt x="6188" y="1369"/>
                    <a:pt x="6183" y="1370"/>
                  </a:cubicBezTo>
                  <a:lnTo>
                    <a:pt x="6193" y="1370"/>
                  </a:lnTo>
                  <a:cubicBezTo>
                    <a:pt x="5829" y="1370"/>
                    <a:pt x="5485" y="1551"/>
                    <a:pt x="5284" y="1858"/>
                  </a:cubicBezTo>
                  <a:lnTo>
                    <a:pt x="4872" y="1858"/>
                  </a:lnTo>
                  <a:lnTo>
                    <a:pt x="4872" y="700"/>
                  </a:lnTo>
                  <a:cubicBezTo>
                    <a:pt x="4872" y="154"/>
                    <a:pt x="4547" y="30"/>
                    <a:pt x="4336" y="1"/>
                  </a:cubicBezTo>
                  <a:close/>
                </a:path>
              </a:pathLst>
            </a:custGeom>
            <a:solidFill>
              <a:srgbClr val="99A8B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821;p69">
              <a:extLst>
                <a:ext uri="{FF2B5EF4-FFF2-40B4-BE49-F238E27FC236}">
                  <a16:creationId xmlns:a16="http://schemas.microsoft.com/office/drawing/2014/main" id="{43D48E5D-B8D5-4503-9834-C227859C7109}"/>
                </a:ext>
              </a:extLst>
            </p:cNvPr>
            <p:cNvSpPr/>
            <p:nvPr/>
          </p:nvSpPr>
          <p:spPr>
            <a:xfrm>
              <a:off x="1981098" y="3893217"/>
              <a:ext cx="29674" cy="49290"/>
            </a:xfrm>
            <a:custGeom>
              <a:avLst/>
              <a:gdLst/>
              <a:ahLst/>
              <a:cxnLst/>
              <a:rect l="l" t="t" r="r" b="b"/>
              <a:pathLst>
                <a:path w="1130" h="1877" extrusionOk="0">
                  <a:moveTo>
                    <a:pt x="182" y="1"/>
                  </a:moveTo>
                  <a:cubicBezTo>
                    <a:pt x="125" y="1"/>
                    <a:pt x="58" y="1"/>
                    <a:pt x="0" y="20"/>
                  </a:cubicBezTo>
                  <a:cubicBezTo>
                    <a:pt x="996" y="230"/>
                    <a:pt x="996" y="1647"/>
                    <a:pt x="0" y="1857"/>
                  </a:cubicBezTo>
                  <a:cubicBezTo>
                    <a:pt x="58" y="1876"/>
                    <a:pt x="125" y="1876"/>
                    <a:pt x="182" y="1876"/>
                  </a:cubicBezTo>
                  <a:cubicBezTo>
                    <a:pt x="709" y="1876"/>
                    <a:pt x="1130" y="1455"/>
                    <a:pt x="1130" y="938"/>
                  </a:cubicBezTo>
                  <a:cubicBezTo>
                    <a:pt x="1130" y="422"/>
                    <a:pt x="709" y="1"/>
                    <a:pt x="182" y="1"/>
                  </a:cubicBezTo>
                  <a:close/>
                </a:path>
              </a:pathLst>
            </a:custGeom>
            <a:solidFill>
              <a:srgbClr val="8297A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822;p69">
              <a:extLst>
                <a:ext uri="{FF2B5EF4-FFF2-40B4-BE49-F238E27FC236}">
                  <a16:creationId xmlns:a16="http://schemas.microsoft.com/office/drawing/2014/main" id="{3F826401-2BBB-471A-928D-D6C5E236A1B3}"/>
                </a:ext>
              </a:extLst>
            </p:cNvPr>
            <p:cNvSpPr/>
            <p:nvPr/>
          </p:nvSpPr>
          <p:spPr>
            <a:xfrm>
              <a:off x="1879052" y="3981687"/>
              <a:ext cx="188783" cy="189755"/>
            </a:xfrm>
            <a:custGeom>
              <a:avLst/>
              <a:gdLst/>
              <a:ahLst/>
              <a:cxnLst/>
              <a:rect l="l" t="t" r="r" b="b"/>
              <a:pathLst>
                <a:path w="7189" h="7226" extrusionOk="0">
                  <a:moveTo>
                    <a:pt x="2384" y="0"/>
                  </a:moveTo>
                  <a:lnTo>
                    <a:pt x="2384" y="1847"/>
                  </a:lnTo>
                  <a:lnTo>
                    <a:pt x="1963" y="1847"/>
                  </a:lnTo>
                  <a:cubicBezTo>
                    <a:pt x="1771" y="1541"/>
                    <a:pt x="1427" y="1359"/>
                    <a:pt x="1063" y="1359"/>
                  </a:cubicBezTo>
                  <a:cubicBezTo>
                    <a:pt x="479" y="1359"/>
                    <a:pt x="1" y="1838"/>
                    <a:pt x="1" y="2422"/>
                  </a:cubicBezTo>
                  <a:cubicBezTo>
                    <a:pt x="1" y="3015"/>
                    <a:pt x="479" y="3493"/>
                    <a:pt x="1063" y="3493"/>
                  </a:cubicBezTo>
                  <a:cubicBezTo>
                    <a:pt x="1427" y="3493"/>
                    <a:pt x="1771" y="3312"/>
                    <a:pt x="1963" y="3005"/>
                  </a:cubicBezTo>
                  <a:lnTo>
                    <a:pt x="2384" y="3005"/>
                  </a:lnTo>
                  <a:lnTo>
                    <a:pt x="2384" y="4824"/>
                  </a:lnTo>
                  <a:lnTo>
                    <a:pt x="4231" y="4824"/>
                  </a:lnTo>
                  <a:lnTo>
                    <a:pt x="4231" y="5245"/>
                  </a:lnTo>
                  <a:cubicBezTo>
                    <a:pt x="3322" y="5829"/>
                    <a:pt x="3743" y="7226"/>
                    <a:pt x="4815" y="7226"/>
                  </a:cubicBezTo>
                  <a:cubicBezTo>
                    <a:pt x="5887" y="7226"/>
                    <a:pt x="6298" y="5829"/>
                    <a:pt x="5399" y="5245"/>
                  </a:cubicBezTo>
                  <a:lnTo>
                    <a:pt x="5399" y="4824"/>
                  </a:lnTo>
                  <a:lnTo>
                    <a:pt x="6652" y="4824"/>
                  </a:lnTo>
                  <a:cubicBezTo>
                    <a:pt x="6872" y="4795"/>
                    <a:pt x="7179" y="4671"/>
                    <a:pt x="7188" y="4154"/>
                  </a:cubicBezTo>
                  <a:lnTo>
                    <a:pt x="7188" y="0"/>
                  </a:lnTo>
                  <a:lnTo>
                    <a:pt x="5245" y="0"/>
                  </a:lnTo>
                  <a:lnTo>
                    <a:pt x="5245" y="641"/>
                  </a:lnTo>
                  <a:lnTo>
                    <a:pt x="5370" y="737"/>
                  </a:lnTo>
                  <a:cubicBezTo>
                    <a:pt x="6069" y="1264"/>
                    <a:pt x="5695" y="2383"/>
                    <a:pt x="4815" y="2383"/>
                  </a:cubicBezTo>
                  <a:cubicBezTo>
                    <a:pt x="3934" y="2383"/>
                    <a:pt x="3552" y="1264"/>
                    <a:pt x="4260" y="737"/>
                  </a:cubicBezTo>
                  <a:lnTo>
                    <a:pt x="4384" y="641"/>
                  </a:lnTo>
                  <a:lnTo>
                    <a:pt x="4384" y="0"/>
                  </a:lnTo>
                  <a:close/>
                </a:path>
              </a:pathLst>
            </a:custGeom>
            <a:solidFill>
              <a:srgbClr val="C6CFD7"/>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823;p69">
              <a:extLst>
                <a:ext uri="{FF2B5EF4-FFF2-40B4-BE49-F238E27FC236}">
                  <a16:creationId xmlns:a16="http://schemas.microsoft.com/office/drawing/2014/main" id="{636B7C80-A679-461D-822A-189191971DBF}"/>
                </a:ext>
              </a:extLst>
            </p:cNvPr>
            <p:cNvSpPr/>
            <p:nvPr/>
          </p:nvSpPr>
          <p:spPr>
            <a:xfrm>
              <a:off x="1878815" y="4016875"/>
              <a:ext cx="33193" cy="56564"/>
            </a:xfrm>
            <a:custGeom>
              <a:avLst/>
              <a:gdLst/>
              <a:ahLst/>
              <a:cxnLst/>
              <a:rect l="l" t="t" r="r" b="b"/>
              <a:pathLst>
                <a:path w="1264" h="2154" extrusionOk="0">
                  <a:moveTo>
                    <a:pt x="1072" y="0"/>
                  </a:moveTo>
                  <a:cubicBezTo>
                    <a:pt x="479" y="0"/>
                    <a:pt x="0" y="479"/>
                    <a:pt x="0" y="1072"/>
                  </a:cubicBezTo>
                  <a:cubicBezTo>
                    <a:pt x="0" y="1665"/>
                    <a:pt x="479" y="2153"/>
                    <a:pt x="1072" y="2153"/>
                  </a:cubicBezTo>
                  <a:cubicBezTo>
                    <a:pt x="1139" y="2153"/>
                    <a:pt x="1197" y="2144"/>
                    <a:pt x="1264" y="2134"/>
                  </a:cubicBezTo>
                  <a:cubicBezTo>
                    <a:pt x="747" y="2039"/>
                    <a:pt x="374" y="1598"/>
                    <a:pt x="374" y="1072"/>
                  </a:cubicBezTo>
                  <a:cubicBezTo>
                    <a:pt x="374" y="555"/>
                    <a:pt x="747" y="105"/>
                    <a:pt x="1264" y="19"/>
                  </a:cubicBezTo>
                  <a:cubicBezTo>
                    <a:pt x="1197" y="0"/>
                    <a:pt x="1139" y="0"/>
                    <a:pt x="1072" y="0"/>
                  </a:cubicBezTo>
                  <a:close/>
                </a:path>
              </a:pathLst>
            </a:custGeom>
            <a:solidFill>
              <a:srgbClr val="AAB8C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824;p69">
              <a:extLst>
                <a:ext uri="{FF2B5EF4-FFF2-40B4-BE49-F238E27FC236}">
                  <a16:creationId xmlns:a16="http://schemas.microsoft.com/office/drawing/2014/main" id="{5BB6A167-1164-4181-9E67-298E18BB6B56}"/>
                </a:ext>
              </a:extLst>
            </p:cNvPr>
            <p:cNvSpPr/>
            <p:nvPr/>
          </p:nvSpPr>
          <p:spPr>
            <a:xfrm>
              <a:off x="1941130" y="3981687"/>
              <a:ext cx="8324" cy="48266"/>
            </a:xfrm>
            <a:custGeom>
              <a:avLst/>
              <a:gdLst/>
              <a:ahLst/>
              <a:cxnLst/>
              <a:rect l="l" t="t" r="r" b="b"/>
              <a:pathLst>
                <a:path w="317" h="1838" extrusionOk="0">
                  <a:moveTo>
                    <a:pt x="1" y="0"/>
                  </a:moveTo>
                  <a:lnTo>
                    <a:pt x="1" y="1838"/>
                  </a:lnTo>
                  <a:lnTo>
                    <a:pt x="317" y="1838"/>
                  </a:lnTo>
                  <a:lnTo>
                    <a:pt x="317" y="0"/>
                  </a:lnTo>
                  <a:close/>
                </a:path>
              </a:pathLst>
            </a:custGeom>
            <a:solidFill>
              <a:srgbClr val="AAB8C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825;p69">
              <a:extLst>
                <a:ext uri="{FF2B5EF4-FFF2-40B4-BE49-F238E27FC236}">
                  <a16:creationId xmlns:a16="http://schemas.microsoft.com/office/drawing/2014/main" id="{4330EDD1-2A74-45B8-9B02-D419CE26925E}"/>
                </a:ext>
              </a:extLst>
            </p:cNvPr>
            <p:cNvSpPr/>
            <p:nvPr/>
          </p:nvSpPr>
          <p:spPr>
            <a:xfrm>
              <a:off x="1941130" y="4060598"/>
              <a:ext cx="8324" cy="47767"/>
            </a:xfrm>
            <a:custGeom>
              <a:avLst/>
              <a:gdLst/>
              <a:ahLst/>
              <a:cxnLst/>
              <a:rect l="l" t="t" r="r" b="b"/>
              <a:pathLst>
                <a:path w="317" h="1819" extrusionOk="0">
                  <a:moveTo>
                    <a:pt x="1" y="0"/>
                  </a:moveTo>
                  <a:lnTo>
                    <a:pt x="1" y="1819"/>
                  </a:lnTo>
                  <a:lnTo>
                    <a:pt x="317" y="1819"/>
                  </a:lnTo>
                  <a:lnTo>
                    <a:pt x="317" y="0"/>
                  </a:lnTo>
                  <a:close/>
                </a:path>
              </a:pathLst>
            </a:custGeom>
            <a:solidFill>
              <a:srgbClr val="AAB8C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826;p69">
              <a:extLst>
                <a:ext uri="{FF2B5EF4-FFF2-40B4-BE49-F238E27FC236}">
                  <a16:creationId xmlns:a16="http://schemas.microsoft.com/office/drawing/2014/main" id="{02FD77A7-8E44-492D-A3FF-C3BCBB80A07E}"/>
                </a:ext>
              </a:extLst>
            </p:cNvPr>
            <p:cNvSpPr/>
            <p:nvPr/>
          </p:nvSpPr>
          <p:spPr>
            <a:xfrm>
              <a:off x="1966261" y="4108339"/>
              <a:ext cx="44012" cy="62551"/>
            </a:xfrm>
            <a:custGeom>
              <a:avLst/>
              <a:gdLst/>
              <a:ahLst/>
              <a:cxnLst/>
              <a:rect l="l" t="t" r="r" b="b"/>
              <a:pathLst>
                <a:path w="1676" h="2382" extrusionOk="0">
                  <a:moveTo>
                    <a:pt x="910" y="1"/>
                  </a:moveTo>
                  <a:lnTo>
                    <a:pt x="910" y="412"/>
                  </a:lnTo>
                  <a:cubicBezTo>
                    <a:pt x="1" y="1015"/>
                    <a:pt x="472" y="2381"/>
                    <a:pt x="1480" y="2381"/>
                  </a:cubicBezTo>
                  <a:cubicBezTo>
                    <a:pt x="1543" y="2381"/>
                    <a:pt x="1608" y="2376"/>
                    <a:pt x="1676" y="2365"/>
                  </a:cubicBezTo>
                  <a:cubicBezTo>
                    <a:pt x="1168" y="2269"/>
                    <a:pt x="795" y="1829"/>
                    <a:pt x="795" y="1312"/>
                  </a:cubicBezTo>
                  <a:cubicBezTo>
                    <a:pt x="795" y="948"/>
                    <a:pt x="977" y="604"/>
                    <a:pt x="1283" y="412"/>
                  </a:cubicBezTo>
                  <a:lnTo>
                    <a:pt x="1283" y="1"/>
                  </a:lnTo>
                  <a:close/>
                </a:path>
              </a:pathLst>
            </a:custGeom>
            <a:solidFill>
              <a:srgbClr val="AAB8C4"/>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827;p69">
              <a:extLst>
                <a:ext uri="{FF2B5EF4-FFF2-40B4-BE49-F238E27FC236}">
                  <a16:creationId xmlns:a16="http://schemas.microsoft.com/office/drawing/2014/main" id="{187F5F3B-53AC-4391-BD5D-C0EA6FB41FA1}"/>
                </a:ext>
              </a:extLst>
            </p:cNvPr>
            <p:cNvSpPr/>
            <p:nvPr/>
          </p:nvSpPr>
          <p:spPr>
            <a:xfrm>
              <a:off x="1813480" y="3790934"/>
              <a:ext cx="197738" cy="190779"/>
            </a:xfrm>
            <a:custGeom>
              <a:avLst/>
              <a:gdLst/>
              <a:ahLst/>
              <a:cxnLst/>
              <a:rect l="l" t="t" r="r" b="b"/>
              <a:pathLst>
                <a:path w="7530" h="7265" extrusionOk="0">
                  <a:moveTo>
                    <a:pt x="2441" y="0"/>
                  </a:moveTo>
                  <a:cubicBezTo>
                    <a:pt x="1369" y="0"/>
                    <a:pt x="957" y="1398"/>
                    <a:pt x="1857" y="1981"/>
                  </a:cubicBezTo>
                  <a:lnTo>
                    <a:pt x="1857" y="2393"/>
                  </a:lnTo>
                  <a:lnTo>
                    <a:pt x="536" y="2393"/>
                  </a:lnTo>
                  <a:cubicBezTo>
                    <a:pt x="335" y="2422"/>
                    <a:pt x="38" y="2537"/>
                    <a:pt x="0" y="2977"/>
                  </a:cubicBezTo>
                  <a:lnTo>
                    <a:pt x="0" y="7264"/>
                  </a:lnTo>
                  <a:lnTo>
                    <a:pt x="2010" y="7264"/>
                  </a:lnTo>
                  <a:lnTo>
                    <a:pt x="2010" y="6633"/>
                  </a:lnTo>
                  <a:lnTo>
                    <a:pt x="1885" y="6537"/>
                  </a:lnTo>
                  <a:cubicBezTo>
                    <a:pt x="1187" y="6001"/>
                    <a:pt x="1560" y="4881"/>
                    <a:pt x="2441" y="4881"/>
                  </a:cubicBezTo>
                  <a:cubicBezTo>
                    <a:pt x="3321" y="4881"/>
                    <a:pt x="3704" y="6001"/>
                    <a:pt x="2996" y="6537"/>
                  </a:cubicBezTo>
                  <a:lnTo>
                    <a:pt x="2871" y="6633"/>
                  </a:lnTo>
                  <a:lnTo>
                    <a:pt x="2871" y="7264"/>
                  </a:lnTo>
                  <a:lnTo>
                    <a:pt x="4881" y="7264"/>
                  </a:lnTo>
                  <a:lnTo>
                    <a:pt x="4881" y="5417"/>
                  </a:lnTo>
                  <a:lnTo>
                    <a:pt x="5292" y="5417"/>
                  </a:lnTo>
                  <a:cubicBezTo>
                    <a:pt x="5504" y="5749"/>
                    <a:pt x="5849" y="5912"/>
                    <a:pt x="6194" y="5912"/>
                  </a:cubicBezTo>
                  <a:cubicBezTo>
                    <a:pt x="6565" y="5912"/>
                    <a:pt x="6936" y="5723"/>
                    <a:pt x="7140" y="5350"/>
                  </a:cubicBezTo>
                  <a:cubicBezTo>
                    <a:pt x="7530" y="4636"/>
                    <a:pt x="7011" y="3761"/>
                    <a:pt x="6205" y="3761"/>
                  </a:cubicBezTo>
                  <a:cubicBezTo>
                    <a:pt x="6201" y="3761"/>
                    <a:pt x="6196" y="3761"/>
                    <a:pt x="6192" y="3762"/>
                  </a:cubicBezTo>
                  <a:cubicBezTo>
                    <a:pt x="5828" y="3762"/>
                    <a:pt x="5484" y="3943"/>
                    <a:pt x="5292" y="4250"/>
                  </a:cubicBezTo>
                  <a:lnTo>
                    <a:pt x="4871" y="4250"/>
                  </a:lnTo>
                  <a:lnTo>
                    <a:pt x="4871" y="2393"/>
                  </a:lnTo>
                  <a:lnTo>
                    <a:pt x="3024" y="2393"/>
                  </a:lnTo>
                  <a:lnTo>
                    <a:pt x="3024" y="1981"/>
                  </a:lnTo>
                  <a:cubicBezTo>
                    <a:pt x="3924" y="1398"/>
                    <a:pt x="3512" y="0"/>
                    <a:pt x="2441" y="0"/>
                  </a:cubicBezTo>
                  <a:close/>
                </a:path>
              </a:pathLst>
            </a:custGeom>
            <a:solidFill>
              <a:srgbClr val="657A8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828;p69">
              <a:extLst>
                <a:ext uri="{FF2B5EF4-FFF2-40B4-BE49-F238E27FC236}">
                  <a16:creationId xmlns:a16="http://schemas.microsoft.com/office/drawing/2014/main" id="{83AF4BA9-1495-42A5-B6A7-D61CBA4E4D91}"/>
                </a:ext>
              </a:extLst>
            </p:cNvPr>
            <p:cNvSpPr/>
            <p:nvPr/>
          </p:nvSpPr>
          <p:spPr>
            <a:xfrm>
              <a:off x="1813480" y="3790934"/>
              <a:ext cx="197738" cy="190779"/>
            </a:xfrm>
            <a:custGeom>
              <a:avLst/>
              <a:gdLst/>
              <a:ahLst/>
              <a:cxnLst/>
              <a:rect l="l" t="t" r="r" b="b"/>
              <a:pathLst>
                <a:path w="7530" h="7265" extrusionOk="0">
                  <a:moveTo>
                    <a:pt x="2441" y="0"/>
                  </a:moveTo>
                  <a:cubicBezTo>
                    <a:pt x="1369" y="0"/>
                    <a:pt x="957" y="1398"/>
                    <a:pt x="1857" y="1981"/>
                  </a:cubicBezTo>
                  <a:lnTo>
                    <a:pt x="1857" y="2393"/>
                  </a:lnTo>
                  <a:lnTo>
                    <a:pt x="536" y="2393"/>
                  </a:lnTo>
                  <a:cubicBezTo>
                    <a:pt x="335" y="2422"/>
                    <a:pt x="38" y="2537"/>
                    <a:pt x="0" y="2977"/>
                  </a:cubicBezTo>
                  <a:lnTo>
                    <a:pt x="0" y="7264"/>
                  </a:lnTo>
                  <a:lnTo>
                    <a:pt x="2010" y="7264"/>
                  </a:lnTo>
                  <a:lnTo>
                    <a:pt x="2010" y="6633"/>
                  </a:lnTo>
                  <a:lnTo>
                    <a:pt x="1885" y="6537"/>
                  </a:lnTo>
                  <a:cubicBezTo>
                    <a:pt x="1187" y="6001"/>
                    <a:pt x="1560" y="4881"/>
                    <a:pt x="2441" y="4881"/>
                  </a:cubicBezTo>
                  <a:cubicBezTo>
                    <a:pt x="3321" y="4881"/>
                    <a:pt x="3704" y="6001"/>
                    <a:pt x="2996" y="6537"/>
                  </a:cubicBezTo>
                  <a:lnTo>
                    <a:pt x="2871" y="6633"/>
                  </a:lnTo>
                  <a:lnTo>
                    <a:pt x="2871" y="7264"/>
                  </a:lnTo>
                  <a:lnTo>
                    <a:pt x="4881" y="7264"/>
                  </a:lnTo>
                  <a:lnTo>
                    <a:pt x="4881" y="5417"/>
                  </a:lnTo>
                  <a:lnTo>
                    <a:pt x="5292" y="5417"/>
                  </a:lnTo>
                  <a:cubicBezTo>
                    <a:pt x="5504" y="5749"/>
                    <a:pt x="5849" y="5912"/>
                    <a:pt x="6194" y="5912"/>
                  </a:cubicBezTo>
                  <a:cubicBezTo>
                    <a:pt x="6565" y="5912"/>
                    <a:pt x="6936" y="5723"/>
                    <a:pt x="7140" y="5350"/>
                  </a:cubicBezTo>
                  <a:cubicBezTo>
                    <a:pt x="7530" y="4636"/>
                    <a:pt x="7011" y="3761"/>
                    <a:pt x="6205" y="3761"/>
                  </a:cubicBezTo>
                  <a:cubicBezTo>
                    <a:pt x="6201" y="3761"/>
                    <a:pt x="6196" y="3761"/>
                    <a:pt x="6192" y="3762"/>
                  </a:cubicBezTo>
                  <a:cubicBezTo>
                    <a:pt x="5828" y="3762"/>
                    <a:pt x="5484" y="3943"/>
                    <a:pt x="5292" y="4250"/>
                  </a:cubicBezTo>
                  <a:lnTo>
                    <a:pt x="4871" y="4250"/>
                  </a:lnTo>
                  <a:lnTo>
                    <a:pt x="4871" y="2393"/>
                  </a:lnTo>
                  <a:lnTo>
                    <a:pt x="3024" y="2393"/>
                  </a:lnTo>
                  <a:lnTo>
                    <a:pt x="3024" y="1981"/>
                  </a:lnTo>
                  <a:cubicBezTo>
                    <a:pt x="3924" y="1398"/>
                    <a:pt x="3512" y="0"/>
                    <a:pt x="2441" y="0"/>
                  </a:cubicBezTo>
                  <a:close/>
                </a:path>
              </a:pathLst>
            </a:custGeom>
            <a:solidFill>
              <a:srgbClr val="657A8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829;p69">
              <a:extLst>
                <a:ext uri="{FF2B5EF4-FFF2-40B4-BE49-F238E27FC236}">
                  <a16:creationId xmlns:a16="http://schemas.microsoft.com/office/drawing/2014/main" id="{7F15DF12-8847-4349-9C7B-728587E0EC3A}"/>
                </a:ext>
              </a:extLst>
            </p:cNvPr>
            <p:cNvSpPr/>
            <p:nvPr/>
          </p:nvSpPr>
          <p:spPr>
            <a:xfrm>
              <a:off x="1838349" y="3791249"/>
              <a:ext cx="44012" cy="62525"/>
            </a:xfrm>
            <a:custGeom>
              <a:avLst/>
              <a:gdLst/>
              <a:ahLst/>
              <a:cxnLst/>
              <a:rect l="l" t="t" r="r" b="b"/>
              <a:pathLst>
                <a:path w="1676" h="2381" extrusionOk="0">
                  <a:moveTo>
                    <a:pt x="1479" y="0"/>
                  </a:moveTo>
                  <a:cubicBezTo>
                    <a:pt x="472" y="0"/>
                    <a:pt x="0" y="1366"/>
                    <a:pt x="910" y="1969"/>
                  </a:cubicBezTo>
                  <a:lnTo>
                    <a:pt x="910" y="2381"/>
                  </a:lnTo>
                  <a:lnTo>
                    <a:pt x="1283" y="2381"/>
                  </a:lnTo>
                  <a:lnTo>
                    <a:pt x="1283" y="1969"/>
                  </a:lnTo>
                  <a:cubicBezTo>
                    <a:pt x="470" y="1434"/>
                    <a:pt x="718" y="189"/>
                    <a:pt x="1675" y="17"/>
                  </a:cubicBezTo>
                  <a:cubicBezTo>
                    <a:pt x="1608" y="6"/>
                    <a:pt x="1543" y="0"/>
                    <a:pt x="1479" y="0"/>
                  </a:cubicBezTo>
                  <a:close/>
                </a:path>
              </a:pathLst>
            </a:custGeom>
            <a:solidFill>
              <a:srgbClr val="657A8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830;p69">
              <a:extLst>
                <a:ext uri="{FF2B5EF4-FFF2-40B4-BE49-F238E27FC236}">
                  <a16:creationId xmlns:a16="http://schemas.microsoft.com/office/drawing/2014/main" id="{C5F9B853-650B-4F61-B9F2-A35A4C6F6FCD}"/>
                </a:ext>
              </a:extLst>
            </p:cNvPr>
            <p:cNvSpPr/>
            <p:nvPr/>
          </p:nvSpPr>
          <p:spPr>
            <a:xfrm>
              <a:off x="1813480" y="3854772"/>
              <a:ext cx="9821" cy="126941"/>
            </a:xfrm>
            <a:custGeom>
              <a:avLst/>
              <a:gdLst/>
              <a:ahLst/>
              <a:cxnLst/>
              <a:rect l="l" t="t" r="r" b="b"/>
              <a:pathLst>
                <a:path w="374" h="4834" extrusionOk="0">
                  <a:moveTo>
                    <a:pt x="373" y="0"/>
                  </a:moveTo>
                  <a:cubicBezTo>
                    <a:pt x="201" y="67"/>
                    <a:pt x="29" y="211"/>
                    <a:pt x="0" y="546"/>
                  </a:cubicBezTo>
                  <a:lnTo>
                    <a:pt x="0" y="4833"/>
                  </a:lnTo>
                  <a:lnTo>
                    <a:pt x="373" y="4833"/>
                  </a:lnTo>
                  <a:lnTo>
                    <a:pt x="373" y="0"/>
                  </a:lnTo>
                  <a:close/>
                </a:path>
              </a:pathLst>
            </a:custGeom>
            <a:solidFill>
              <a:srgbClr val="657A8D"/>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831;p69">
              <a:extLst>
                <a:ext uri="{FF2B5EF4-FFF2-40B4-BE49-F238E27FC236}">
                  <a16:creationId xmlns:a16="http://schemas.microsoft.com/office/drawing/2014/main" id="{FCE9E4CE-AB09-4A6C-951B-E11281BD37AC}"/>
                </a:ext>
              </a:extLst>
            </p:cNvPr>
            <p:cNvSpPr/>
            <p:nvPr/>
          </p:nvSpPr>
          <p:spPr>
            <a:xfrm>
              <a:off x="1940894" y="3853748"/>
              <a:ext cx="8823" cy="48791"/>
            </a:xfrm>
            <a:custGeom>
              <a:avLst/>
              <a:gdLst/>
              <a:ahLst/>
              <a:cxnLst/>
              <a:rect l="l" t="t" r="r" b="b"/>
              <a:pathLst>
                <a:path w="336" h="1858" extrusionOk="0">
                  <a:moveTo>
                    <a:pt x="0" y="1"/>
                  </a:moveTo>
                  <a:lnTo>
                    <a:pt x="0" y="1858"/>
                  </a:lnTo>
                  <a:lnTo>
                    <a:pt x="335" y="1858"/>
                  </a:lnTo>
                  <a:lnTo>
                    <a:pt x="335" y="1"/>
                  </a:lnTo>
                  <a:close/>
                </a:path>
              </a:pathLst>
            </a:custGeom>
            <a:solidFill>
              <a:srgbClr val="8297A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832;p69">
              <a:extLst>
                <a:ext uri="{FF2B5EF4-FFF2-40B4-BE49-F238E27FC236}">
                  <a16:creationId xmlns:a16="http://schemas.microsoft.com/office/drawing/2014/main" id="{CDCE38E8-A06B-4369-BB70-8A0892B191D4}"/>
                </a:ext>
              </a:extLst>
            </p:cNvPr>
            <p:cNvSpPr/>
            <p:nvPr/>
          </p:nvSpPr>
          <p:spPr>
            <a:xfrm>
              <a:off x="1940894" y="3933184"/>
              <a:ext cx="8823" cy="48528"/>
            </a:xfrm>
            <a:custGeom>
              <a:avLst/>
              <a:gdLst/>
              <a:ahLst/>
              <a:cxnLst/>
              <a:rect l="l" t="t" r="r" b="b"/>
              <a:pathLst>
                <a:path w="336" h="1848" extrusionOk="0">
                  <a:moveTo>
                    <a:pt x="0" y="0"/>
                  </a:moveTo>
                  <a:lnTo>
                    <a:pt x="0" y="1847"/>
                  </a:lnTo>
                  <a:lnTo>
                    <a:pt x="335" y="1847"/>
                  </a:lnTo>
                  <a:lnTo>
                    <a:pt x="335" y="0"/>
                  </a:lnTo>
                  <a:close/>
                </a:path>
              </a:pathLst>
            </a:custGeom>
            <a:solidFill>
              <a:srgbClr val="8297A8"/>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13470;p75">
            <a:extLst>
              <a:ext uri="{FF2B5EF4-FFF2-40B4-BE49-F238E27FC236}">
                <a16:creationId xmlns:a16="http://schemas.microsoft.com/office/drawing/2014/main" id="{7B57CD94-4F11-484D-B37F-76B1B9D617F4}"/>
              </a:ext>
            </a:extLst>
          </p:cNvPr>
          <p:cNvSpPr/>
          <p:nvPr/>
        </p:nvSpPr>
        <p:spPr>
          <a:xfrm>
            <a:off x="10473071" y="2738932"/>
            <a:ext cx="461271" cy="554232"/>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14542;p78">
            <a:extLst>
              <a:ext uri="{FF2B5EF4-FFF2-40B4-BE49-F238E27FC236}">
                <a16:creationId xmlns:a16="http://schemas.microsoft.com/office/drawing/2014/main" id="{C9512621-B79B-4631-843D-86ED233E6A34}"/>
              </a:ext>
            </a:extLst>
          </p:cNvPr>
          <p:cNvGrpSpPr/>
          <p:nvPr/>
        </p:nvGrpSpPr>
        <p:grpSpPr>
          <a:xfrm>
            <a:off x="7762322" y="4139986"/>
            <a:ext cx="646299" cy="526918"/>
            <a:chOff x="-48266125" y="1973375"/>
            <a:chExt cx="302450" cy="300125"/>
          </a:xfrm>
        </p:grpSpPr>
        <p:sp>
          <p:nvSpPr>
            <p:cNvPr id="203" name="Google Shape;14543;p78">
              <a:extLst>
                <a:ext uri="{FF2B5EF4-FFF2-40B4-BE49-F238E27FC236}">
                  <a16:creationId xmlns:a16="http://schemas.microsoft.com/office/drawing/2014/main" id="{60450413-CB34-40A4-82E0-24F119378D95}"/>
                </a:ext>
              </a:extLst>
            </p:cNvPr>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4544;p78">
              <a:extLst>
                <a:ext uri="{FF2B5EF4-FFF2-40B4-BE49-F238E27FC236}">
                  <a16:creationId xmlns:a16="http://schemas.microsoft.com/office/drawing/2014/main" id="{1822E573-E527-43C7-A59A-3401E60DA3FF}"/>
                </a:ext>
              </a:extLst>
            </p:cNvPr>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4545;p78">
              <a:extLst>
                <a:ext uri="{FF2B5EF4-FFF2-40B4-BE49-F238E27FC236}">
                  <a16:creationId xmlns:a16="http://schemas.microsoft.com/office/drawing/2014/main" id="{A169E269-633C-4B7A-9AF7-64B004AD6E13}"/>
                </a:ext>
              </a:extLst>
            </p:cNvPr>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4546;p78">
              <a:extLst>
                <a:ext uri="{FF2B5EF4-FFF2-40B4-BE49-F238E27FC236}">
                  <a16:creationId xmlns:a16="http://schemas.microsoft.com/office/drawing/2014/main" id="{C291C80B-B508-4D07-ACE4-9002864DDBFB}"/>
                </a:ext>
              </a:extLst>
            </p:cNvPr>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4547;p78">
              <a:extLst>
                <a:ext uri="{FF2B5EF4-FFF2-40B4-BE49-F238E27FC236}">
                  <a16:creationId xmlns:a16="http://schemas.microsoft.com/office/drawing/2014/main" id="{A707B667-3F1D-4267-B637-D5AF12ABED63}"/>
                </a:ext>
              </a:extLst>
            </p:cNvPr>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4548;p78">
              <a:extLst>
                <a:ext uri="{FF2B5EF4-FFF2-40B4-BE49-F238E27FC236}">
                  <a16:creationId xmlns:a16="http://schemas.microsoft.com/office/drawing/2014/main" id="{D368D4F1-EAF2-44A6-88DF-152721A2AD3E}"/>
                </a:ext>
              </a:extLst>
            </p:cNvPr>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Marcador de número de diapositiva 4">
            <a:extLst>
              <a:ext uri="{FF2B5EF4-FFF2-40B4-BE49-F238E27FC236}">
                <a16:creationId xmlns:a16="http://schemas.microsoft.com/office/drawing/2014/main" id="{FA30FFBD-106E-42CB-959C-30923CE76976}"/>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26</a:t>
            </a:fld>
            <a:endParaRPr lang="es-PY"/>
          </a:p>
        </p:txBody>
      </p:sp>
      <p:sp>
        <p:nvSpPr>
          <p:cNvPr id="107" name="Google Shape;150;p27">
            <a:extLst>
              <a:ext uri="{FF2B5EF4-FFF2-40B4-BE49-F238E27FC236}">
                <a16:creationId xmlns:a16="http://schemas.microsoft.com/office/drawing/2014/main" id="{7438B1D5-02B8-4981-B2C2-FC55FDE17491}"/>
              </a:ext>
            </a:extLst>
          </p:cNvPr>
          <p:cNvSpPr/>
          <p:nvPr/>
        </p:nvSpPr>
        <p:spPr>
          <a:xfrm>
            <a:off x="1016825" y="716112"/>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800" b="1" dirty="0">
                <a:solidFill>
                  <a:schemeClr val="bg1"/>
                </a:solidFill>
              </a:rPr>
              <a:t>ESTRATEGIA NACIONAL DE FORMACIÓN PROFESIONAL</a:t>
            </a:r>
            <a:endParaRPr sz="2800" b="1" dirty="0">
              <a:solidFill>
                <a:schemeClr val="bg1"/>
              </a:solidFill>
            </a:endParaRPr>
          </a:p>
        </p:txBody>
      </p:sp>
    </p:spTree>
    <p:extLst>
      <p:ext uri="{BB962C8B-B14F-4D97-AF65-F5344CB8AC3E}">
        <p14:creationId xmlns:p14="http://schemas.microsoft.com/office/powerpoint/2010/main" val="786430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7"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8"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grpSp>
        <p:nvGrpSpPr>
          <p:cNvPr id="30" name="object 4"/>
          <p:cNvGrpSpPr/>
          <p:nvPr/>
        </p:nvGrpSpPr>
        <p:grpSpPr>
          <a:xfrm>
            <a:off x="12026405" y="546799"/>
            <a:ext cx="165595" cy="596203"/>
            <a:chOff x="19762519" y="1922873"/>
            <a:chExt cx="341630" cy="1229995"/>
          </a:xfrm>
        </p:grpSpPr>
        <p:sp>
          <p:nvSpPr>
            <p:cNvPr id="31"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35"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6"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cxnSp>
        <p:nvCxnSpPr>
          <p:cNvPr id="37"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9"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pic>
        <p:nvPicPr>
          <p:cNvPr id="177" name="Imagen 176">
            <a:extLst>
              <a:ext uri="{FF2B5EF4-FFF2-40B4-BE49-F238E27FC236}">
                <a16:creationId xmlns:a16="http://schemas.microsoft.com/office/drawing/2014/main" id="{47725C25-148F-45B2-8B66-C5E327E98759}"/>
              </a:ext>
            </a:extLst>
          </p:cNvPr>
          <p:cNvPicPr>
            <a:picLocks noChangeAspect="1"/>
          </p:cNvPicPr>
          <p:nvPr/>
        </p:nvPicPr>
        <p:blipFill>
          <a:blip r:embed="rId6"/>
          <a:stretch>
            <a:fillRect/>
          </a:stretch>
        </p:blipFill>
        <p:spPr>
          <a:xfrm>
            <a:off x="1089839" y="1343382"/>
            <a:ext cx="385669" cy="476088"/>
          </a:xfrm>
          <a:prstGeom prst="rect">
            <a:avLst/>
          </a:prstGeom>
        </p:spPr>
      </p:pic>
      <p:sp>
        <p:nvSpPr>
          <p:cNvPr id="178" name="Rectángulo redondeado 84">
            <a:extLst>
              <a:ext uri="{FF2B5EF4-FFF2-40B4-BE49-F238E27FC236}">
                <a16:creationId xmlns:a16="http://schemas.microsoft.com/office/drawing/2014/main" id="{F7C5E3EC-EEE0-4272-89E8-3955EBD4055E}"/>
              </a:ext>
            </a:extLst>
          </p:cNvPr>
          <p:cNvSpPr/>
          <p:nvPr/>
        </p:nvSpPr>
        <p:spPr>
          <a:xfrm>
            <a:off x="1582584" y="1399760"/>
            <a:ext cx="2243364"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Y" sz="2000" b="1" dirty="0">
                <a:solidFill>
                  <a:srgbClr val="002060"/>
                </a:solidFill>
              </a:rPr>
              <a:t>CHACARITA</a:t>
            </a:r>
          </a:p>
        </p:txBody>
      </p:sp>
      <p:sp>
        <p:nvSpPr>
          <p:cNvPr id="106" name="Marcador de número de diapositiva 4">
            <a:extLst>
              <a:ext uri="{FF2B5EF4-FFF2-40B4-BE49-F238E27FC236}">
                <a16:creationId xmlns:a16="http://schemas.microsoft.com/office/drawing/2014/main" id="{FA30FFBD-106E-42CB-959C-30923CE76976}"/>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27</a:t>
            </a:fld>
            <a:endParaRPr lang="es-PY"/>
          </a:p>
        </p:txBody>
      </p:sp>
      <p:sp>
        <p:nvSpPr>
          <p:cNvPr id="107" name="Google Shape;150;p27">
            <a:extLst>
              <a:ext uri="{FF2B5EF4-FFF2-40B4-BE49-F238E27FC236}">
                <a16:creationId xmlns:a16="http://schemas.microsoft.com/office/drawing/2014/main" id="{7438B1D5-02B8-4981-B2C2-FC55FDE17491}"/>
              </a:ext>
            </a:extLst>
          </p:cNvPr>
          <p:cNvSpPr/>
          <p:nvPr/>
        </p:nvSpPr>
        <p:spPr>
          <a:xfrm>
            <a:off x="1016825" y="716112"/>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800" b="1" dirty="0">
                <a:solidFill>
                  <a:schemeClr val="bg1"/>
                </a:solidFill>
              </a:rPr>
              <a:t>Proyectos CRECE</a:t>
            </a:r>
            <a:endParaRPr sz="2800" b="1" dirty="0">
              <a:solidFill>
                <a:schemeClr val="bg1"/>
              </a:solidFill>
            </a:endParaRPr>
          </a:p>
        </p:txBody>
      </p:sp>
      <p:pic>
        <p:nvPicPr>
          <p:cNvPr id="108" name="Imagen 107">
            <a:extLst>
              <a:ext uri="{FF2B5EF4-FFF2-40B4-BE49-F238E27FC236}">
                <a16:creationId xmlns:a16="http://schemas.microsoft.com/office/drawing/2014/main" id="{0AA07022-AB9C-43D5-BB2F-C37AB45A7B2D}"/>
              </a:ext>
            </a:extLst>
          </p:cNvPr>
          <p:cNvPicPr>
            <a:picLocks noChangeAspect="1"/>
          </p:cNvPicPr>
          <p:nvPr/>
        </p:nvPicPr>
        <p:blipFill>
          <a:blip r:embed="rId6">
            <a:duotone>
              <a:prstClr val="black"/>
              <a:schemeClr val="accent2">
                <a:tint val="45000"/>
                <a:satMod val="400000"/>
              </a:schemeClr>
            </a:duotone>
          </a:blip>
          <a:stretch>
            <a:fillRect/>
          </a:stretch>
        </p:blipFill>
        <p:spPr>
          <a:xfrm>
            <a:off x="4833919" y="1295842"/>
            <a:ext cx="385669" cy="476088"/>
          </a:xfrm>
          <a:prstGeom prst="rect">
            <a:avLst/>
          </a:prstGeom>
        </p:spPr>
      </p:pic>
      <p:sp>
        <p:nvSpPr>
          <p:cNvPr id="109" name="Rectángulo redondeado 84">
            <a:extLst>
              <a:ext uri="{FF2B5EF4-FFF2-40B4-BE49-F238E27FC236}">
                <a16:creationId xmlns:a16="http://schemas.microsoft.com/office/drawing/2014/main" id="{46671F1C-637E-4E7D-B857-2868D475C4E7}"/>
              </a:ext>
            </a:extLst>
          </p:cNvPr>
          <p:cNvSpPr/>
          <p:nvPr/>
        </p:nvSpPr>
        <p:spPr>
          <a:xfrm>
            <a:off x="5345070" y="1352220"/>
            <a:ext cx="2224957"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Y" sz="2000" b="1" dirty="0">
                <a:solidFill>
                  <a:srgbClr val="002060"/>
                </a:solidFill>
              </a:rPr>
              <a:t>BAÑADO SUR</a:t>
            </a:r>
          </a:p>
        </p:txBody>
      </p:sp>
      <p:pic>
        <p:nvPicPr>
          <p:cNvPr id="110" name="Imagen 109">
            <a:extLst>
              <a:ext uri="{FF2B5EF4-FFF2-40B4-BE49-F238E27FC236}">
                <a16:creationId xmlns:a16="http://schemas.microsoft.com/office/drawing/2014/main" id="{26885676-1997-4384-B03B-25F5239562FC}"/>
              </a:ext>
            </a:extLst>
          </p:cNvPr>
          <p:cNvPicPr>
            <a:picLocks noChangeAspect="1"/>
          </p:cNvPicPr>
          <p:nvPr/>
        </p:nvPicPr>
        <p:blipFill>
          <a:blip r:embed="rId6">
            <a:duotone>
              <a:prstClr val="black"/>
              <a:schemeClr val="accent5">
                <a:tint val="45000"/>
                <a:satMod val="400000"/>
              </a:schemeClr>
            </a:duotone>
          </a:blip>
          <a:stretch>
            <a:fillRect/>
          </a:stretch>
        </p:blipFill>
        <p:spPr>
          <a:xfrm>
            <a:off x="8470923" y="1295842"/>
            <a:ext cx="385669" cy="476088"/>
          </a:xfrm>
          <a:prstGeom prst="rect">
            <a:avLst/>
          </a:prstGeom>
        </p:spPr>
      </p:pic>
      <p:sp>
        <p:nvSpPr>
          <p:cNvPr id="111" name="Rectángulo redondeado 84">
            <a:extLst>
              <a:ext uri="{FF2B5EF4-FFF2-40B4-BE49-F238E27FC236}">
                <a16:creationId xmlns:a16="http://schemas.microsoft.com/office/drawing/2014/main" id="{428A776A-CFFE-44BD-8A36-46CB5F158A30}"/>
              </a:ext>
            </a:extLst>
          </p:cNvPr>
          <p:cNvSpPr/>
          <p:nvPr/>
        </p:nvSpPr>
        <p:spPr>
          <a:xfrm>
            <a:off x="8982075" y="1342273"/>
            <a:ext cx="2120182" cy="400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Y" sz="2000" b="1" dirty="0">
                <a:solidFill>
                  <a:srgbClr val="002060"/>
                </a:solidFill>
              </a:rPr>
              <a:t>SAN FRANCISCO</a:t>
            </a:r>
          </a:p>
        </p:txBody>
      </p:sp>
      <p:graphicFrame>
        <p:nvGraphicFramePr>
          <p:cNvPr id="4" name="3 Diagrama"/>
          <p:cNvGraphicFramePr/>
          <p:nvPr>
            <p:extLst>
              <p:ext uri="{D42A27DB-BD31-4B8C-83A1-F6EECF244321}">
                <p14:modId xmlns:p14="http://schemas.microsoft.com/office/powerpoint/2010/main" val="1157830135"/>
              </p:ext>
            </p:extLst>
          </p:nvPr>
        </p:nvGraphicFramePr>
        <p:xfrm>
          <a:off x="1882869" y="2250348"/>
          <a:ext cx="7428556" cy="3789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631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97745" y="1699015"/>
            <a:ext cx="9838538" cy="4351338"/>
          </a:xfrm>
        </p:spPr>
        <p:txBody>
          <a:bodyPr>
            <a:normAutofit/>
          </a:bodyPr>
          <a:lstStyle/>
          <a:p>
            <a:r>
              <a:rPr lang="es-ES" sz="2000" b="1" dirty="0">
                <a:solidFill>
                  <a:schemeClr val="accent4">
                    <a:lumMod val="50000"/>
                  </a:schemeClr>
                </a:solidFill>
              </a:rPr>
              <a:t> Cursos e-</a:t>
            </a:r>
            <a:r>
              <a:rPr lang="es-ES" sz="2000" b="1" dirty="0" err="1">
                <a:solidFill>
                  <a:schemeClr val="accent4">
                    <a:lumMod val="50000"/>
                  </a:schemeClr>
                </a:solidFill>
              </a:rPr>
              <a:t>learning</a:t>
            </a:r>
            <a:r>
              <a:rPr lang="es-ES" sz="2000" b="1" dirty="0">
                <a:solidFill>
                  <a:schemeClr val="accent4">
                    <a:lumMod val="50000"/>
                  </a:schemeClr>
                </a:solidFill>
              </a:rPr>
              <a:t> en habilidades laborales durante todos los meses a través del SNPP.</a:t>
            </a:r>
          </a:p>
          <a:p>
            <a:pPr marL="0" indent="0">
              <a:buNone/>
            </a:pPr>
            <a:endParaRPr lang="es-ES" sz="2000" b="1" dirty="0">
              <a:solidFill>
                <a:schemeClr val="accent4">
                  <a:lumMod val="50000"/>
                </a:schemeClr>
              </a:solidFill>
            </a:endParaRPr>
          </a:p>
          <a:p>
            <a:r>
              <a:rPr lang="es-ES" sz="2000" b="1" dirty="0">
                <a:solidFill>
                  <a:schemeClr val="accent4">
                    <a:lumMod val="50000"/>
                  </a:schemeClr>
                </a:solidFill>
              </a:rPr>
              <a:t>Cursos y talleres en habilidades blandas a través del Servicio Publico de Empleo  martes y jueves) y SINAFOCAL</a:t>
            </a:r>
            <a:r>
              <a:rPr lang="es-ES" sz="2000" b="1" dirty="0" smtClean="0">
                <a:solidFill>
                  <a:schemeClr val="accent4">
                    <a:lumMod val="50000"/>
                  </a:schemeClr>
                </a:solidFill>
              </a:rPr>
              <a:t>.</a:t>
            </a:r>
          </a:p>
          <a:p>
            <a:endParaRPr lang="es-ES" sz="2000" b="1" dirty="0">
              <a:solidFill>
                <a:schemeClr val="accent4">
                  <a:lumMod val="50000"/>
                </a:schemeClr>
              </a:solidFill>
            </a:endParaRPr>
          </a:p>
          <a:p>
            <a:r>
              <a:rPr lang="es-ES" sz="2000" b="1" dirty="0" smtClean="0">
                <a:solidFill>
                  <a:schemeClr val="accent4">
                    <a:lumMod val="50000"/>
                  </a:schemeClr>
                </a:solidFill>
              </a:rPr>
              <a:t>Programa de Generación Digital: SNPP – CISCO – MICROSOFT.</a:t>
            </a:r>
            <a:endParaRPr lang="es-ES" sz="2000" b="1" dirty="0">
              <a:solidFill>
                <a:schemeClr val="accent4">
                  <a:lumMod val="50000"/>
                </a:schemeClr>
              </a:solidFill>
            </a:endParaRPr>
          </a:p>
          <a:p>
            <a:pPr marL="0" indent="0">
              <a:buNone/>
            </a:pPr>
            <a:r>
              <a:rPr lang="es-ES" sz="2000" b="1" dirty="0">
                <a:solidFill>
                  <a:schemeClr val="accent4">
                    <a:lumMod val="50000"/>
                  </a:schemeClr>
                </a:solidFill>
              </a:rPr>
              <a:t> </a:t>
            </a:r>
          </a:p>
          <a:p>
            <a:r>
              <a:rPr lang="es-ES" sz="2000" b="1" dirty="0">
                <a:solidFill>
                  <a:schemeClr val="accent4">
                    <a:lumMod val="50000"/>
                  </a:schemeClr>
                </a:solidFill>
              </a:rPr>
              <a:t>Cursos presenciales y </a:t>
            </a:r>
            <a:r>
              <a:rPr lang="es-ES" sz="2000" b="1" dirty="0" err="1">
                <a:solidFill>
                  <a:schemeClr val="accent4">
                    <a:lumMod val="50000"/>
                  </a:schemeClr>
                </a:solidFill>
              </a:rPr>
              <a:t>fonoclases</a:t>
            </a:r>
            <a:r>
              <a:rPr lang="es-ES" sz="2000" b="1" dirty="0">
                <a:solidFill>
                  <a:schemeClr val="accent4">
                    <a:lumMod val="50000"/>
                  </a:schemeClr>
                </a:solidFill>
              </a:rPr>
              <a:t> en diferentes sedes del país. </a:t>
            </a:r>
          </a:p>
          <a:p>
            <a:pPr marL="0" indent="0">
              <a:buNone/>
            </a:pPr>
            <a:endParaRPr lang="es-ES" sz="2000" b="1" dirty="0">
              <a:solidFill>
                <a:schemeClr val="accent4">
                  <a:lumMod val="50000"/>
                </a:schemeClr>
              </a:solidFill>
            </a:endParaRPr>
          </a:p>
          <a:p>
            <a:r>
              <a:rPr lang="es-ES" sz="2000" b="1" dirty="0">
                <a:solidFill>
                  <a:schemeClr val="accent4">
                    <a:lumMod val="50000"/>
                  </a:schemeClr>
                </a:solidFill>
              </a:rPr>
              <a:t>Sistema de pasantías laborales.</a:t>
            </a:r>
          </a:p>
        </p:txBody>
      </p:sp>
      <p:sp>
        <p:nvSpPr>
          <p:cNvPr id="4" name="3 Marcador de número de diapositiva"/>
          <p:cNvSpPr>
            <a:spLocks noGrp="1"/>
          </p:cNvSpPr>
          <p:nvPr>
            <p:ph type="sldNum" sz="quarter" idx="12"/>
          </p:nvPr>
        </p:nvSpPr>
        <p:spPr/>
        <p:txBody>
          <a:bodyPr/>
          <a:lstStyle/>
          <a:p>
            <a:fld id="{B72D3F87-C99B-417D-84AD-077CB0842372}" type="slidenum">
              <a:rPr lang="en-US" smtClean="0"/>
              <a:pPr/>
              <a:t>28</a:t>
            </a:fld>
            <a:endParaRPr lang="en-US"/>
          </a:p>
        </p:txBody>
      </p:sp>
      <p:sp>
        <p:nvSpPr>
          <p:cNvPr id="5" name="Google Shape;150;p27">
            <a:extLst>
              <a:ext uri="{FF2B5EF4-FFF2-40B4-BE49-F238E27FC236}">
                <a16:creationId xmlns:a16="http://schemas.microsoft.com/office/drawing/2014/main" id="{D006D11C-23BD-4B80-B45E-0F1DB0243412}"/>
              </a:ext>
            </a:extLst>
          </p:cNvPr>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PLAN DE COMPLEMENTACION DE CARRERAS</a:t>
            </a:r>
          </a:p>
        </p:txBody>
      </p:sp>
      <p:grpSp>
        <p:nvGrpSpPr>
          <p:cNvPr id="7" name="object 4"/>
          <p:cNvGrpSpPr/>
          <p:nvPr/>
        </p:nvGrpSpPr>
        <p:grpSpPr>
          <a:xfrm>
            <a:off x="12026405" y="546799"/>
            <a:ext cx="165595" cy="596203"/>
            <a:chOff x="19762519" y="1922873"/>
            <a:chExt cx="341630" cy="1229995"/>
          </a:xfrm>
        </p:grpSpPr>
        <p:sp>
          <p:nvSpPr>
            <p:cNvPr id="8"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9"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1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11"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12"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1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Imagen 33">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1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Tree>
    <p:extLst>
      <p:ext uri="{BB962C8B-B14F-4D97-AF65-F5344CB8AC3E}">
        <p14:creationId xmlns:p14="http://schemas.microsoft.com/office/powerpoint/2010/main" val="123965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 name="Imagen 2"/>
          <p:cNvPicPr/>
          <p:nvPr/>
        </p:nvPicPr>
        <p:blipFill>
          <a:blip r:embed="rId2"/>
          <a:stretch/>
        </p:blipFill>
        <p:spPr>
          <a:xfrm>
            <a:off x="9648360" y="6362640"/>
            <a:ext cx="963720" cy="291600"/>
          </a:xfrm>
          <a:prstGeom prst="rect">
            <a:avLst/>
          </a:prstGeom>
          <a:ln>
            <a:noFill/>
          </a:ln>
        </p:spPr>
      </p:pic>
      <p:pic>
        <p:nvPicPr>
          <p:cNvPr id="673" name="Imagen 4"/>
          <p:cNvPicPr/>
          <p:nvPr/>
        </p:nvPicPr>
        <p:blipFill>
          <a:blip r:embed="rId3"/>
          <a:stretch/>
        </p:blipFill>
        <p:spPr>
          <a:xfrm>
            <a:off x="7853760" y="6329520"/>
            <a:ext cx="1276200" cy="386640"/>
          </a:xfrm>
          <a:prstGeom prst="rect">
            <a:avLst/>
          </a:prstGeom>
          <a:ln>
            <a:noFill/>
          </a:ln>
        </p:spPr>
      </p:pic>
      <p:sp>
        <p:nvSpPr>
          <p:cNvPr id="674" name="Line 1"/>
          <p:cNvSpPr/>
          <p:nvPr/>
        </p:nvSpPr>
        <p:spPr>
          <a:xfrm flipV="1">
            <a:off x="553320" y="6508440"/>
            <a:ext cx="7034760" cy="1440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675" name="Imagen 28"/>
          <p:cNvPicPr/>
          <p:nvPr/>
        </p:nvPicPr>
        <p:blipFill>
          <a:blip r:embed="rId4"/>
          <a:stretch/>
        </p:blipFill>
        <p:spPr>
          <a:xfrm>
            <a:off x="11013120" y="6286320"/>
            <a:ext cx="782280" cy="429840"/>
          </a:xfrm>
          <a:prstGeom prst="rect">
            <a:avLst/>
          </a:prstGeom>
          <a:ln>
            <a:noFill/>
          </a:ln>
        </p:spPr>
      </p:pic>
      <p:grpSp>
        <p:nvGrpSpPr>
          <p:cNvPr id="676" name="Group 2"/>
          <p:cNvGrpSpPr/>
          <p:nvPr/>
        </p:nvGrpSpPr>
        <p:grpSpPr>
          <a:xfrm>
            <a:off x="12026520" y="546840"/>
            <a:ext cx="165240" cy="595800"/>
            <a:chOff x="12026520" y="546840"/>
            <a:chExt cx="165240" cy="595800"/>
          </a:xfrm>
        </p:grpSpPr>
        <p:sp>
          <p:nvSpPr>
            <p:cNvPr id="677" name="CustomShape 3"/>
            <p:cNvSpPr/>
            <p:nvPr/>
          </p:nvSpPr>
          <p:spPr>
            <a:xfrm>
              <a:off x="12026520" y="546840"/>
              <a:ext cx="165240" cy="1990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678" name="CustomShape 4"/>
            <p:cNvSpPr/>
            <p:nvPr/>
          </p:nvSpPr>
          <p:spPr>
            <a:xfrm>
              <a:off x="12026520" y="745200"/>
              <a:ext cx="165240" cy="1990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79" name="CustomShape 5"/>
            <p:cNvSpPr/>
            <p:nvPr/>
          </p:nvSpPr>
          <p:spPr>
            <a:xfrm>
              <a:off x="12026520" y="943560"/>
              <a:ext cx="165240" cy="1990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a:ln>
              <a:noFill/>
            </a:ln>
          </p:spPr>
          <p:style>
            <a:lnRef idx="0">
              <a:scrgbClr r="0" g="0" b="0"/>
            </a:lnRef>
            <a:fillRef idx="0">
              <a:scrgbClr r="0" g="0" b="0"/>
            </a:fillRef>
            <a:effectRef idx="0">
              <a:scrgbClr r="0" g="0" b="0"/>
            </a:effectRef>
            <a:fontRef idx="minor"/>
          </p:style>
        </p:sp>
      </p:grpSp>
      <p:sp>
        <p:nvSpPr>
          <p:cNvPr id="680" name="Line 6"/>
          <p:cNvSpPr/>
          <p:nvPr/>
        </p:nvSpPr>
        <p:spPr>
          <a:xfrm>
            <a:off x="10188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sp>
        <p:nvSpPr>
          <p:cNvPr id="681" name="Line 7"/>
          <p:cNvSpPr/>
          <p:nvPr/>
        </p:nvSpPr>
        <p:spPr>
          <a:xfrm>
            <a:off x="6368400" y="546480"/>
            <a:ext cx="4644360" cy="0"/>
          </a:xfrm>
          <a:prstGeom prst="line">
            <a:avLst/>
          </a:prstGeom>
          <a:ln w="12600">
            <a:solidFill>
              <a:srgbClr val="002060"/>
            </a:solidFill>
          </a:ln>
        </p:spPr>
        <p:style>
          <a:lnRef idx="1">
            <a:schemeClr val="accent1"/>
          </a:lnRef>
          <a:fillRef idx="0">
            <a:schemeClr val="accent1"/>
          </a:fillRef>
          <a:effectRef idx="0">
            <a:schemeClr val="accent1"/>
          </a:effectRef>
          <a:fontRef idx="minor"/>
        </p:style>
      </p:sp>
      <p:pic>
        <p:nvPicPr>
          <p:cNvPr id="682" name="13 Imagen"/>
          <p:cNvPicPr/>
          <p:nvPr/>
        </p:nvPicPr>
        <p:blipFill>
          <a:blip r:embed="rId5"/>
          <a:stretch/>
        </p:blipFill>
        <p:spPr>
          <a:xfrm>
            <a:off x="5853960" y="383400"/>
            <a:ext cx="323280" cy="326160"/>
          </a:xfrm>
          <a:prstGeom prst="rect">
            <a:avLst/>
          </a:prstGeom>
          <a:ln>
            <a:noFill/>
          </a:ln>
        </p:spPr>
      </p:pic>
      <p:sp>
        <p:nvSpPr>
          <p:cNvPr id="683" name="CustomShape 8"/>
          <p:cNvSpPr/>
          <p:nvPr/>
        </p:nvSpPr>
        <p:spPr>
          <a:xfrm>
            <a:off x="1017000" y="716040"/>
            <a:ext cx="9948960" cy="45756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r>
              <a:rPr lang="es-PY" sz="2800" b="1" strike="noStrike" spc="-1">
                <a:solidFill>
                  <a:srgbClr val="FFFFFF"/>
                </a:solidFill>
                <a:latin typeface="Calibri"/>
              </a:rPr>
              <a:t>FOMENTO AL EMPRENDEDURISMO</a:t>
            </a:r>
            <a:endParaRPr lang="es-PY" sz="2800" b="0" strike="noStrike" spc="-1">
              <a:latin typeface="Arial"/>
            </a:endParaRPr>
          </a:p>
        </p:txBody>
      </p:sp>
      <p:sp>
        <p:nvSpPr>
          <p:cNvPr id="684" name="CustomShape 9"/>
          <p:cNvSpPr/>
          <p:nvPr/>
        </p:nvSpPr>
        <p:spPr>
          <a:xfrm>
            <a:off x="364320" y="2535840"/>
            <a:ext cx="16506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800" b="0" strike="noStrike" spc="-1">
                <a:solidFill>
                  <a:srgbClr val="002060"/>
                </a:solidFill>
                <a:latin typeface="Calibri"/>
              </a:rPr>
              <a:t>Servicio de Apoyo Laboral a MIPYMES.</a:t>
            </a:r>
            <a:endParaRPr lang="es-PY" sz="1800" b="0" strike="noStrike" spc="-1">
              <a:latin typeface="Arial"/>
            </a:endParaRPr>
          </a:p>
        </p:txBody>
      </p:sp>
      <p:sp>
        <p:nvSpPr>
          <p:cNvPr id="685" name="CustomShape 10"/>
          <p:cNvSpPr/>
          <p:nvPr/>
        </p:nvSpPr>
        <p:spPr>
          <a:xfrm>
            <a:off x="5460120" y="2584080"/>
            <a:ext cx="206892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s-PY" sz="1800" strike="noStrike" spc="-1" dirty="0" smtClean="0">
                <a:solidFill>
                  <a:srgbClr val="002060"/>
                </a:solidFill>
                <a:latin typeface="Calibri"/>
              </a:rPr>
              <a:t>828 </a:t>
            </a:r>
            <a:r>
              <a:rPr lang="es-PY" sz="1800" strike="noStrike" spc="-1" dirty="0">
                <a:solidFill>
                  <a:srgbClr val="002060"/>
                </a:solidFill>
                <a:latin typeface="Calibri"/>
              </a:rPr>
              <a:t>emprendedores formalizados. </a:t>
            </a:r>
            <a:endParaRPr lang="es-PY" sz="1800" strike="noStrike" spc="-1" dirty="0">
              <a:latin typeface="Arial"/>
            </a:endParaRPr>
          </a:p>
        </p:txBody>
      </p:sp>
      <p:sp>
        <p:nvSpPr>
          <p:cNvPr id="686" name="CustomShape 11"/>
          <p:cNvSpPr/>
          <p:nvPr/>
        </p:nvSpPr>
        <p:spPr>
          <a:xfrm>
            <a:off x="2605319" y="2546280"/>
            <a:ext cx="2456883" cy="914760"/>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ctr">
              <a:lnSpc>
                <a:spcPct val="100000"/>
              </a:lnSpc>
            </a:pPr>
            <a:r>
              <a:rPr lang="es-PY" sz="1800" strike="noStrike" spc="-1" dirty="0" smtClean="0">
                <a:solidFill>
                  <a:srgbClr val="002060"/>
                </a:solidFill>
                <a:latin typeface="Calibri"/>
              </a:rPr>
              <a:t>12.488</a:t>
            </a:r>
            <a:r>
              <a:rPr lang="es-PY" sz="1800" strike="noStrike" spc="-1" dirty="0">
                <a:solidFill>
                  <a:srgbClr val="002060"/>
                </a:solidFill>
                <a:latin typeface="Calibri"/>
              </a:rPr>
              <a:t> emprendedores capacitados y asesorados.</a:t>
            </a:r>
            <a:endParaRPr lang="es-PY" sz="1800" strike="noStrike" spc="-1" dirty="0">
              <a:latin typeface="Arial"/>
            </a:endParaRPr>
          </a:p>
        </p:txBody>
      </p:sp>
      <p:sp>
        <p:nvSpPr>
          <p:cNvPr id="687" name="CustomShape 12"/>
          <p:cNvSpPr/>
          <p:nvPr/>
        </p:nvSpPr>
        <p:spPr>
          <a:xfrm>
            <a:off x="8367120" y="2540880"/>
            <a:ext cx="3114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800" strike="noStrike" spc="-1">
                <a:solidFill>
                  <a:srgbClr val="002060"/>
                </a:solidFill>
                <a:latin typeface="Calibri"/>
              </a:rPr>
              <a:t>561 MIPYMES beneficiadas con Gs. 4.656 millones en créditos otorgados, capital semilla para proyectos productivos.</a:t>
            </a:r>
            <a:endParaRPr lang="es-PY" sz="1800" strike="noStrike" spc="-1">
              <a:latin typeface="Arial"/>
            </a:endParaRPr>
          </a:p>
        </p:txBody>
      </p:sp>
      <p:pic>
        <p:nvPicPr>
          <p:cNvPr id="688" name="Imagen 60"/>
          <p:cNvPicPr/>
          <p:nvPr/>
        </p:nvPicPr>
        <p:blipFill>
          <a:blip r:embed="rId6"/>
          <a:stretch/>
        </p:blipFill>
        <p:spPr>
          <a:xfrm>
            <a:off x="3055680" y="1555560"/>
            <a:ext cx="1310760" cy="926640"/>
          </a:xfrm>
          <a:prstGeom prst="rect">
            <a:avLst/>
          </a:prstGeom>
          <a:ln>
            <a:noFill/>
          </a:ln>
        </p:spPr>
      </p:pic>
      <p:grpSp>
        <p:nvGrpSpPr>
          <p:cNvPr id="689" name="Group 13"/>
          <p:cNvGrpSpPr/>
          <p:nvPr/>
        </p:nvGrpSpPr>
        <p:grpSpPr>
          <a:xfrm>
            <a:off x="6178320" y="1811520"/>
            <a:ext cx="682920" cy="539280"/>
            <a:chOff x="6178320" y="1811520"/>
            <a:chExt cx="682920" cy="539280"/>
          </a:xfrm>
        </p:grpSpPr>
        <p:sp>
          <p:nvSpPr>
            <p:cNvPr id="690" name="CustomShape 14"/>
            <p:cNvSpPr/>
            <p:nvPr/>
          </p:nvSpPr>
          <p:spPr>
            <a:xfrm>
              <a:off x="6178320" y="1811520"/>
              <a:ext cx="682920" cy="464040"/>
            </a:xfrm>
            <a:custGeom>
              <a:avLst/>
              <a:gdLst/>
              <a:ahLst/>
              <a:cxnLst/>
              <a:rect l="l" t="t" r="r" b="b"/>
              <a:pathLst>
                <a:path w="15333" h="10614">
                  <a:moveTo>
                    <a:pt x="412" y="0"/>
                  </a:moveTo>
                  <a:cubicBezTo>
                    <a:pt x="183" y="0"/>
                    <a:pt x="1" y="182"/>
                    <a:pt x="1" y="412"/>
                  </a:cubicBez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E4E9E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1" name="CustomShape 15"/>
            <p:cNvSpPr/>
            <p:nvPr/>
          </p:nvSpPr>
          <p:spPr>
            <a:xfrm>
              <a:off x="6178320" y="1811520"/>
              <a:ext cx="682920" cy="464040"/>
            </a:xfrm>
            <a:custGeom>
              <a:avLst/>
              <a:gdLst/>
              <a:ahLst/>
              <a:cxnLst/>
              <a:rect l="l" t="t" r="r" b="b"/>
              <a:pathLst>
                <a:path w="15333" h="10614">
                  <a:moveTo>
                    <a:pt x="13954" y="0"/>
                  </a:moveTo>
                  <a:lnTo>
                    <a:pt x="13954" y="9618"/>
                  </a:lnTo>
                  <a:cubicBezTo>
                    <a:pt x="13954" y="9838"/>
                    <a:pt x="13763" y="10030"/>
                    <a:pt x="13543" y="10030"/>
                  </a:cubicBezTo>
                  <a:lnTo>
                    <a:pt x="1" y="10030"/>
                  </a:ln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D5DEE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2" name="CustomShape 16"/>
            <p:cNvSpPr/>
            <p:nvPr/>
          </p:nvSpPr>
          <p:spPr>
            <a:xfrm>
              <a:off x="6228000" y="1862280"/>
              <a:ext cx="584280" cy="362520"/>
            </a:xfrm>
            <a:custGeom>
              <a:avLst/>
              <a:gdLst/>
              <a:ahLst/>
              <a:cxnLst/>
              <a:rect l="l" t="t" r="r" b="b"/>
              <a:pathLst>
                <a:path w="13113" h="8298">
                  <a:moveTo>
                    <a:pt x="1159" y="0"/>
                  </a:moveTo>
                  <a:cubicBezTo>
                    <a:pt x="1130" y="0"/>
                    <a:pt x="1101" y="19"/>
                    <a:pt x="1101" y="48"/>
                  </a:cubicBezTo>
                  <a:cubicBezTo>
                    <a:pt x="1082" y="622"/>
                    <a:pt x="623" y="1072"/>
                    <a:pt x="49" y="1101"/>
                  </a:cubicBezTo>
                  <a:cubicBezTo>
                    <a:pt x="20" y="1101"/>
                    <a:pt x="1" y="1129"/>
                    <a:pt x="1" y="1158"/>
                  </a:cubicBezTo>
                  <a:lnTo>
                    <a:pt x="1" y="7139"/>
                  </a:lnTo>
                  <a:cubicBezTo>
                    <a:pt x="1" y="7168"/>
                    <a:pt x="20" y="7187"/>
                    <a:pt x="49" y="7187"/>
                  </a:cubicBezTo>
                  <a:cubicBezTo>
                    <a:pt x="623" y="7216"/>
                    <a:pt x="1082" y="7675"/>
                    <a:pt x="1101" y="8250"/>
                  </a:cubicBezTo>
                  <a:cubicBezTo>
                    <a:pt x="1101" y="8278"/>
                    <a:pt x="1130" y="8297"/>
                    <a:pt x="1159" y="8297"/>
                  </a:cubicBezTo>
                  <a:lnTo>
                    <a:pt x="11897" y="8297"/>
                  </a:lnTo>
                  <a:cubicBezTo>
                    <a:pt x="11925" y="8297"/>
                    <a:pt x="11945" y="8278"/>
                    <a:pt x="11945" y="8250"/>
                  </a:cubicBezTo>
                  <a:cubicBezTo>
                    <a:pt x="11973" y="7662"/>
                    <a:pt x="12452" y="7197"/>
                    <a:pt x="13037" y="7197"/>
                  </a:cubicBezTo>
                  <a:cubicBezTo>
                    <a:pt x="13043" y="7197"/>
                    <a:pt x="13049" y="7197"/>
                    <a:pt x="13055" y="7197"/>
                  </a:cubicBezTo>
                  <a:cubicBezTo>
                    <a:pt x="13083" y="7197"/>
                    <a:pt x="13112" y="7168"/>
                    <a:pt x="13112" y="7139"/>
                  </a:cubicBezTo>
                  <a:lnTo>
                    <a:pt x="13112" y="1158"/>
                  </a:lnTo>
                  <a:cubicBezTo>
                    <a:pt x="13112" y="1129"/>
                    <a:pt x="13083" y="1101"/>
                    <a:pt x="13055" y="1101"/>
                  </a:cubicBezTo>
                  <a:cubicBezTo>
                    <a:pt x="12461" y="1101"/>
                    <a:pt x="11973" y="641"/>
                    <a:pt x="11945" y="48"/>
                  </a:cubicBezTo>
                  <a:cubicBezTo>
                    <a:pt x="11945" y="19"/>
                    <a:pt x="11925" y="0"/>
                    <a:pt x="11897" y="0"/>
                  </a:cubicBezTo>
                  <a:close/>
                </a:path>
              </a:pathLst>
            </a:custGeom>
            <a:solidFill>
              <a:srgbClr val="FFFFFF"/>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3" name="CustomShape 17"/>
            <p:cNvSpPr/>
            <p:nvPr/>
          </p:nvSpPr>
          <p:spPr>
            <a:xfrm>
              <a:off x="6696360" y="1862280"/>
              <a:ext cx="115560" cy="362520"/>
            </a:xfrm>
            <a:custGeom>
              <a:avLst/>
              <a:gdLst/>
              <a:ahLst/>
              <a:cxnLst/>
              <a:rect l="l" t="t" r="r" b="b"/>
              <a:pathLst>
                <a:path w="2604" h="8298">
                  <a:moveTo>
                    <a:pt x="0" y="0"/>
                  </a:moveTo>
                  <a:cubicBezTo>
                    <a:pt x="19" y="0"/>
                    <a:pt x="48" y="19"/>
                    <a:pt x="48" y="48"/>
                  </a:cubicBezTo>
                  <a:cubicBezTo>
                    <a:pt x="77" y="641"/>
                    <a:pt x="565" y="1101"/>
                    <a:pt x="1158" y="1101"/>
                  </a:cubicBezTo>
                  <a:cubicBezTo>
                    <a:pt x="1187" y="1101"/>
                    <a:pt x="1206" y="1129"/>
                    <a:pt x="1206" y="1158"/>
                  </a:cubicBezTo>
                  <a:lnTo>
                    <a:pt x="1206" y="7139"/>
                  </a:lnTo>
                  <a:cubicBezTo>
                    <a:pt x="1206" y="7168"/>
                    <a:pt x="1187" y="7197"/>
                    <a:pt x="1158" y="7197"/>
                  </a:cubicBezTo>
                  <a:cubicBezTo>
                    <a:pt x="565" y="7197"/>
                    <a:pt x="77" y="7656"/>
                    <a:pt x="48" y="8250"/>
                  </a:cubicBezTo>
                  <a:cubicBezTo>
                    <a:pt x="48" y="8278"/>
                    <a:pt x="19" y="8297"/>
                    <a:pt x="0" y="8297"/>
                  </a:cubicBezTo>
                  <a:lnTo>
                    <a:pt x="1388" y="8297"/>
                  </a:lnTo>
                  <a:cubicBezTo>
                    <a:pt x="1416" y="8297"/>
                    <a:pt x="1436" y="8278"/>
                    <a:pt x="1436" y="8250"/>
                  </a:cubicBezTo>
                  <a:cubicBezTo>
                    <a:pt x="1464" y="7656"/>
                    <a:pt x="1952" y="7197"/>
                    <a:pt x="2546" y="7197"/>
                  </a:cubicBezTo>
                  <a:cubicBezTo>
                    <a:pt x="2574" y="7197"/>
                    <a:pt x="2603" y="7168"/>
                    <a:pt x="2603" y="7139"/>
                  </a:cubicBezTo>
                  <a:lnTo>
                    <a:pt x="2603" y="1158"/>
                  </a:lnTo>
                  <a:cubicBezTo>
                    <a:pt x="2603" y="1129"/>
                    <a:pt x="2574" y="1101"/>
                    <a:pt x="2546" y="1101"/>
                  </a:cubicBezTo>
                  <a:cubicBezTo>
                    <a:pt x="1952" y="1101"/>
                    <a:pt x="1464" y="641"/>
                    <a:pt x="1436" y="48"/>
                  </a:cubicBezTo>
                  <a:cubicBezTo>
                    <a:pt x="1436" y="19"/>
                    <a:pt x="1416" y="0"/>
                    <a:pt x="1388" y="0"/>
                  </a:cubicBezTo>
                  <a:close/>
                </a:path>
              </a:pathLst>
            </a:custGeom>
            <a:solidFill>
              <a:srgbClr val="EFF3F5"/>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4" name="CustomShape 18"/>
            <p:cNvSpPr/>
            <p:nvPr/>
          </p:nvSpPr>
          <p:spPr>
            <a:xfrm>
              <a:off x="6622920" y="2217240"/>
              <a:ext cx="111600" cy="133560"/>
            </a:xfrm>
            <a:custGeom>
              <a:avLst/>
              <a:gdLst/>
              <a:ahLst/>
              <a:cxnLst/>
              <a:rect l="l" t="t" r="r" b="b"/>
              <a:pathLst>
                <a:path w="2515" h="3062">
                  <a:moveTo>
                    <a:pt x="1156" y="1"/>
                  </a:moveTo>
                  <a:lnTo>
                    <a:pt x="17" y="2393"/>
                  </a:lnTo>
                  <a:cubicBezTo>
                    <a:pt x="0" y="2419"/>
                    <a:pt x="21" y="2452"/>
                    <a:pt x="53" y="2452"/>
                  </a:cubicBezTo>
                  <a:cubicBezTo>
                    <a:pt x="57" y="2452"/>
                    <a:pt x="61" y="2452"/>
                    <a:pt x="65" y="2451"/>
                  </a:cubicBezTo>
                  <a:lnTo>
                    <a:pt x="831" y="2336"/>
                  </a:lnTo>
                  <a:cubicBezTo>
                    <a:pt x="836" y="2333"/>
                    <a:pt x="840" y="2332"/>
                    <a:pt x="844" y="2332"/>
                  </a:cubicBezTo>
                  <a:cubicBezTo>
                    <a:pt x="855" y="2332"/>
                    <a:pt x="862" y="2341"/>
                    <a:pt x="869" y="2355"/>
                  </a:cubicBezTo>
                  <a:lnTo>
                    <a:pt x="1300" y="3044"/>
                  </a:lnTo>
                  <a:cubicBezTo>
                    <a:pt x="1308" y="3056"/>
                    <a:pt x="1319" y="3061"/>
                    <a:pt x="1330" y="3061"/>
                  </a:cubicBezTo>
                  <a:cubicBezTo>
                    <a:pt x="1346" y="3061"/>
                    <a:pt x="1361" y="3051"/>
                    <a:pt x="1367" y="3034"/>
                  </a:cubicBezTo>
                  <a:lnTo>
                    <a:pt x="2515" y="642"/>
                  </a:lnTo>
                  <a:lnTo>
                    <a:pt x="1156" y="1"/>
                  </a:lnTo>
                  <a:close/>
                </a:path>
              </a:pathLst>
            </a:custGeom>
            <a:solidFill>
              <a:srgbClr val="92A1AE"/>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5" name="CustomShape 19"/>
            <p:cNvSpPr/>
            <p:nvPr/>
          </p:nvSpPr>
          <p:spPr>
            <a:xfrm>
              <a:off x="6707520" y="2217240"/>
              <a:ext cx="111960" cy="133560"/>
            </a:xfrm>
            <a:custGeom>
              <a:avLst/>
              <a:gdLst/>
              <a:ahLst/>
              <a:cxnLst/>
              <a:rect l="l" t="t" r="r" b="b"/>
              <a:pathLst>
                <a:path w="2516" h="3062">
                  <a:moveTo>
                    <a:pt x="1350" y="1"/>
                  </a:moveTo>
                  <a:lnTo>
                    <a:pt x="1" y="642"/>
                  </a:lnTo>
                  <a:lnTo>
                    <a:pt x="1140" y="3034"/>
                  </a:lnTo>
                  <a:cubicBezTo>
                    <a:pt x="1151" y="3051"/>
                    <a:pt x="1168" y="3061"/>
                    <a:pt x="1185" y="3061"/>
                  </a:cubicBezTo>
                  <a:cubicBezTo>
                    <a:pt x="1197" y="3061"/>
                    <a:pt x="1208" y="3056"/>
                    <a:pt x="1216" y="3044"/>
                  </a:cubicBezTo>
                  <a:lnTo>
                    <a:pt x="1637" y="2355"/>
                  </a:lnTo>
                  <a:cubicBezTo>
                    <a:pt x="1644" y="2341"/>
                    <a:pt x="1657" y="2332"/>
                    <a:pt x="1670" y="2332"/>
                  </a:cubicBezTo>
                  <a:cubicBezTo>
                    <a:pt x="1675" y="2332"/>
                    <a:pt x="1680" y="2333"/>
                    <a:pt x="1685" y="2336"/>
                  </a:cubicBezTo>
                  <a:lnTo>
                    <a:pt x="2451" y="2451"/>
                  </a:lnTo>
                  <a:cubicBezTo>
                    <a:pt x="2455" y="2452"/>
                    <a:pt x="2459" y="2452"/>
                    <a:pt x="2463" y="2452"/>
                  </a:cubicBezTo>
                  <a:cubicBezTo>
                    <a:pt x="2495" y="2452"/>
                    <a:pt x="2516" y="2419"/>
                    <a:pt x="2499" y="2393"/>
                  </a:cubicBezTo>
                  <a:lnTo>
                    <a:pt x="1350" y="1"/>
                  </a:lnTo>
                  <a:close/>
                </a:path>
              </a:pathLst>
            </a:custGeom>
            <a:solidFill>
              <a:srgbClr val="7D8F9F"/>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6" name="CustomShape 20"/>
            <p:cNvSpPr/>
            <p:nvPr/>
          </p:nvSpPr>
          <p:spPr>
            <a:xfrm>
              <a:off x="6621480" y="2090520"/>
              <a:ext cx="198360" cy="191520"/>
            </a:xfrm>
            <a:custGeom>
              <a:avLst/>
              <a:gdLst/>
              <a:ahLst/>
              <a:cxnLst/>
              <a:rect l="l" t="t" r="r" b="b"/>
              <a:pathLst>
                <a:path w="4461" h="4388">
                  <a:moveTo>
                    <a:pt x="2234" y="0"/>
                  </a:moveTo>
                  <a:cubicBezTo>
                    <a:pt x="2113" y="0"/>
                    <a:pt x="1991" y="36"/>
                    <a:pt x="1886" y="108"/>
                  </a:cubicBezTo>
                  <a:cubicBezTo>
                    <a:pt x="1790" y="179"/>
                    <a:pt x="1675" y="218"/>
                    <a:pt x="1562" y="218"/>
                  </a:cubicBezTo>
                  <a:cubicBezTo>
                    <a:pt x="1539" y="218"/>
                    <a:pt x="1516" y="216"/>
                    <a:pt x="1493" y="213"/>
                  </a:cubicBezTo>
                  <a:cubicBezTo>
                    <a:pt x="1477" y="212"/>
                    <a:pt x="1461" y="211"/>
                    <a:pt x="1444" y="211"/>
                  </a:cubicBezTo>
                  <a:cubicBezTo>
                    <a:pt x="1205" y="211"/>
                    <a:pt x="989" y="342"/>
                    <a:pt x="890" y="557"/>
                  </a:cubicBezTo>
                  <a:cubicBezTo>
                    <a:pt x="833" y="691"/>
                    <a:pt x="728" y="797"/>
                    <a:pt x="603" y="854"/>
                  </a:cubicBezTo>
                  <a:cubicBezTo>
                    <a:pt x="373" y="959"/>
                    <a:pt x="230" y="1199"/>
                    <a:pt x="259" y="1448"/>
                  </a:cubicBezTo>
                  <a:cubicBezTo>
                    <a:pt x="268" y="1591"/>
                    <a:pt x="230" y="1735"/>
                    <a:pt x="153" y="1849"/>
                  </a:cubicBezTo>
                  <a:cubicBezTo>
                    <a:pt x="0" y="2060"/>
                    <a:pt x="0" y="2328"/>
                    <a:pt x="153" y="2539"/>
                  </a:cubicBezTo>
                  <a:cubicBezTo>
                    <a:pt x="230" y="2653"/>
                    <a:pt x="268" y="2797"/>
                    <a:pt x="259" y="2940"/>
                  </a:cubicBezTo>
                  <a:cubicBezTo>
                    <a:pt x="230" y="3189"/>
                    <a:pt x="373" y="3429"/>
                    <a:pt x="603" y="3534"/>
                  </a:cubicBezTo>
                  <a:cubicBezTo>
                    <a:pt x="728" y="3591"/>
                    <a:pt x="833" y="3697"/>
                    <a:pt x="890" y="3831"/>
                  </a:cubicBezTo>
                  <a:cubicBezTo>
                    <a:pt x="989" y="4046"/>
                    <a:pt x="1205" y="4177"/>
                    <a:pt x="1444" y="4177"/>
                  </a:cubicBezTo>
                  <a:cubicBezTo>
                    <a:pt x="1461" y="4177"/>
                    <a:pt x="1477" y="4176"/>
                    <a:pt x="1493" y="4175"/>
                  </a:cubicBezTo>
                  <a:cubicBezTo>
                    <a:pt x="1516" y="4172"/>
                    <a:pt x="1539" y="4170"/>
                    <a:pt x="1562" y="4170"/>
                  </a:cubicBezTo>
                  <a:cubicBezTo>
                    <a:pt x="1675" y="4170"/>
                    <a:pt x="1790" y="4209"/>
                    <a:pt x="1886" y="4280"/>
                  </a:cubicBezTo>
                  <a:cubicBezTo>
                    <a:pt x="1991" y="4352"/>
                    <a:pt x="2113" y="4388"/>
                    <a:pt x="2234" y="4388"/>
                  </a:cubicBezTo>
                  <a:cubicBezTo>
                    <a:pt x="2355" y="4388"/>
                    <a:pt x="2474" y="4352"/>
                    <a:pt x="2575" y="4280"/>
                  </a:cubicBezTo>
                  <a:cubicBezTo>
                    <a:pt x="2670" y="4209"/>
                    <a:pt x="2785" y="4170"/>
                    <a:pt x="2904" y="4170"/>
                  </a:cubicBezTo>
                  <a:cubicBezTo>
                    <a:pt x="2928" y="4170"/>
                    <a:pt x="2952" y="4172"/>
                    <a:pt x="2977" y="4175"/>
                  </a:cubicBezTo>
                  <a:cubicBezTo>
                    <a:pt x="2992" y="4176"/>
                    <a:pt x="3008" y="4177"/>
                    <a:pt x="3024" y="4177"/>
                  </a:cubicBezTo>
                  <a:cubicBezTo>
                    <a:pt x="3255" y="4177"/>
                    <a:pt x="3472" y="4046"/>
                    <a:pt x="3580" y="3831"/>
                  </a:cubicBezTo>
                  <a:cubicBezTo>
                    <a:pt x="3637" y="3697"/>
                    <a:pt x="3742" y="3591"/>
                    <a:pt x="3867" y="3534"/>
                  </a:cubicBezTo>
                  <a:cubicBezTo>
                    <a:pt x="4096" y="3429"/>
                    <a:pt x="4230" y="3189"/>
                    <a:pt x="4211" y="2940"/>
                  </a:cubicBezTo>
                  <a:cubicBezTo>
                    <a:pt x="4202" y="2797"/>
                    <a:pt x="4230" y="2653"/>
                    <a:pt x="4316" y="2539"/>
                  </a:cubicBezTo>
                  <a:cubicBezTo>
                    <a:pt x="4460" y="2328"/>
                    <a:pt x="4460" y="2060"/>
                    <a:pt x="4316" y="1849"/>
                  </a:cubicBezTo>
                  <a:cubicBezTo>
                    <a:pt x="4230" y="1735"/>
                    <a:pt x="4202" y="1591"/>
                    <a:pt x="4211" y="1448"/>
                  </a:cubicBezTo>
                  <a:cubicBezTo>
                    <a:pt x="4230" y="1199"/>
                    <a:pt x="4096" y="959"/>
                    <a:pt x="3867" y="854"/>
                  </a:cubicBezTo>
                  <a:cubicBezTo>
                    <a:pt x="3742" y="797"/>
                    <a:pt x="3637" y="691"/>
                    <a:pt x="3580" y="557"/>
                  </a:cubicBezTo>
                  <a:cubicBezTo>
                    <a:pt x="3472" y="342"/>
                    <a:pt x="3255" y="211"/>
                    <a:pt x="3024" y="211"/>
                  </a:cubicBezTo>
                  <a:cubicBezTo>
                    <a:pt x="3008" y="211"/>
                    <a:pt x="2992" y="212"/>
                    <a:pt x="2977" y="213"/>
                  </a:cubicBezTo>
                  <a:cubicBezTo>
                    <a:pt x="2952" y="216"/>
                    <a:pt x="2928" y="218"/>
                    <a:pt x="2904" y="218"/>
                  </a:cubicBezTo>
                  <a:cubicBezTo>
                    <a:pt x="2785" y="218"/>
                    <a:pt x="2670" y="179"/>
                    <a:pt x="2575" y="108"/>
                  </a:cubicBezTo>
                  <a:cubicBezTo>
                    <a:pt x="2474" y="36"/>
                    <a:pt x="2355" y="0"/>
                    <a:pt x="2234" y="0"/>
                  </a:cubicBezTo>
                  <a:close/>
                </a:path>
              </a:pathLst>
            </a:custGeom>
            <a:solidFill>
              <a:srgbClr val="A3B6C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7" name="CustomShape 21"/>
            <p:cNvSpPr/>
            <p:nvPr/>
          </p:nvSpPr>
          <p:spPr>
            <a:xfrm>
              <a:off x="6687000" y="2272680"/>
              <a:ext cx="3240" cy="360"/>
            </a:xfrm>
            <a:custGeom>
              <a:avLst/>
              <a:gdLst/>
              <a:ahLst/>
              <a:cxnLst/>
              <a:rect l="l" t="t" r="r" b="b"/>
              <a:pathLst>
                <a:path w="78" h="1">
                  <a:moveTo>
                    <a:pt x="1" y="0"/>
                  </a:moveTo>
                  <a:lnTo>
                    <a:pt x="29" y="0"/>
                  </a:lnTo>
                  <a:lnTo>
                    <a:pt x="77" y="0"/>
                  </a:lnTo>
                  <a:cubicBezTo>
                    <a:pt x="48" y="0"/>
                    <a:pt x="29" y="0"/>
                    <a:pt x="1" y="0"/>
                  </a:cubicBezTo>
                  <a:close/>
                </a:path>
              </a:pathLst>
            </a:custGeom>
            <a:solidFill>
              <a:srgbClr val="8CA4B6"/>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8" name="CustomShape 22"/>
            <p:cNvSpPr/>
            <p:nvPr/>
          </p:nvSpPr>
          <p:spPr>
            <a:xfrm>
              <a:off x="6687000" y="2100240"/>
              <a:ext cx="3240" cy="360"/>
            </a:xfrm>
            <a:custGeom>
              <a:avLst/>
              <a:gdLst/>
              <a:ahLst/>
              <a:cxnLst/>
              <a:rect l="l" t="t" r="r" b="b"/>
              <a:pathLst>
                <a:path w="78" h="1">
                  <a:moveTo>
                    <a:pt x="77" y="1"/>
                  </a:moveTo>
                  <a:lnTo>
                    <a:pt x="29" y="1"/>
                  </a:lnTo>
                  <a:lnTo>
                    <a:pt x="1" y="1"/>
                  </a:lnTo>
                  <a:cubicBezTo>
                    <a:pt x="29" y="1"/>
                    <a:pt x="48" y="1"/>
                    <a:pt x="77" y="1"/>
                  </a:cubicBezTo>
                  <a:close/>
                </a:path>
              </a:pathLst>
            </a:custGeom>
            <a:solidFill>
              <a:srgbClr val="8CA4B6"/>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699" name="CustomShape 23"/>
            <p:cNvSpPr/>
            <p:nvPr/>
          </p:nvSpPr>
          <p:spPr>
            <a:xfrm>
              <a:off x="6693480" y="2090520"/>
              <a:ext cx="126720" cy="191520"/>
            </a:xfrm>
            <a:custGeom>
              <a:avLst/>
              <a:gdLst/>
              <a:ahLst/>
              <a:cxnLst/>
              <a:rect l="l" t="t" r="r" b="b"/>
              <a:pathLst>
                <a:path w="2853" h="4386">
                  <a:moveTo>
                    <a:pt x="626" y="0"/>
                  </a:moveTo>
                  <a:cubicBezTo>
                    <a:pt x="505" y="0"/>
                    <a:pt x="383" y="36"/>
                    <a:pt x="278" y="108"/>
                  </a:cubicBezTo>
                  <a:cubicBezTo>
                    <a:pt x="201" y="165"/>
                    <a:pt x="105" y="203"/>
                    <a:pt x="0" y="213"/>
                  </a:cubicBezTo>
                  <a:cubicBezTo>
                    <a:pt x="8" y="213"/>
                    <a:pt x="16" y="212"/>
                    <a:pt x="24" y="212"/>
                  </a:cubicBezTo>
                  <a:cubicBezTo>
                    <a:pt x="255" y="212"/>
                    <a:pt x="473" y="345"/>
                    <a:pt x="574" y="557"/>
                  </a:cubicBezTo>
                  <a:cubicBezTo>
                    <a:pt x="632" y="691"/>
                    <a:pt x="737" y="787"/>
                    <a:pt x="861" y="854"/>
                  </a:cubicBezTo>
                  <a:cubicBezTo>
                    <a:pt x="1091" y="959"/>
                    <a:pt x="1235" y="1199"/>
                    <a:pt x="1206" y="1448"/>
                  </a:cubicBezTo>
                  <a:cubicBezTo>
                    <a:pt x="1196" y="1591"/>
                    <a:pt x="1235" y="1735"/>
                    <a:pt x="1311" y="1849"/>
                  </a:cubicBezTo>
                  <a:cubicBezTo>
                    <a:pt x="1464" y="2050"/>
                    <a:pt x="1464" y="2328"/>
                    <a:pt x="1311" y="2539"/>
                  </a:cubicBezTo>
                  <a:cubicBezTo>
                    <a:pt x="1235" y="2653"/>
                    <a:pt x="1196" y="2797"/>
                    <a:pt x="1206" y="2940"/>
                  </a:cubicBezTo>
                  <a:cubicBezTo>
                    <a:pt x="1235" y="3189"/>
                    <a:pt x="1091" y="3429"/>
                    <a:pt x="861" y="3534"/>
                  </a:cubicBezTo>
                  <a:cubicBezTo>
                    <a:pt x="737" y="3591"/>
                    <a:pt x="632" y="3697"/>
                    <a:pt x="574" y="3831"/>
                  </a:cubicBezTo>
                  <a:cubicBezTo>
                    <a:pt x="473" y="4043"/>
                    <a:pt x="255" y="4176"/>
                    <a:pt x="24" y="4176"/>
                  </a:cubicBezTo>
                  <a:cubicBezTo>
                    <a:pt x="16" y="4176"/>
                    <a:pt x="8" y="4175"/>
                    <a:pt x="0" y="4175"/>
                  </a:cubicBezTo>
                  <a:lnTo>
                    <a:pt x="0" y="4175"/>
                  </a:lnTo>
                  <a:cubicBezTo>
                    <a:pt x="105" y="4185"/>
                    <a:pt x="201" y="4213"/>
                    <a:pt x="278" y="4271"/>
                  </a:cubicBezTo>
                  <a:cubicBezTo>
                    <a:pt x="383" y="4347"/>
                    <a:pt x="505" y="4386"/>
                    <a:pt x="626" y="4386"/>
                  </a:cubicBezTo>
                  <a:cubicBezTo>
                    <a:pt x="747" y="4386"/>
                    <a:pt x="866" y="4347"/>
                    <a:pt x="967" y="4271"/>
                  </a:cubicBezTo>
                  <a:cubicBezTo>
                    <a:pt x="1070" y="4202"/>
                    <a:pt x="1196" y="4164"/>
                    <a:pt x="1325" y="4164"/>
                  </a:cubicBezTo>
                  <a:cubicBezTo>
                    <a:pt x="1340" y="4164"/>
                    <a:pt x="1354" y="4165"/>
                    <a:pt x="1369" y="4165"/>
                  </a:cubicBezTo>
                  <a:cubicBezTo>
                    <a:pt x="1390" y="4168"/>
                    <a:pt x="1411" y="4169"/>
                    <a:pt x="1432" y="4169"/>
                  </a:cubicBezTo>
                  <a:cubicBezTo>
                    <a:pt x="1657" y="4169"/>
                    <a:pt x="1866" y="4032"/>
                    <a:pt x="1962" y="3831"/>
                  </a:cubicBezTo>
                  <a:cubicBezTo>
                    <a:pt x="2029" y="3697"/>
                    <a:pt x="2125" y="3591"/>
                    <a:pt x="2259" y="3534"/>
                  </a:cubicBezTo>
                  <a:cubicBezTo>
                    <a:pt x="2488" y="3429"/>
                    <a:pt x="2622" y="3189"/>
                    <a:pt x="2603" y="2940"/>
                  </a:cubicBezTo>
                  <a:cubicBezTo>
                    <a:pt x="2584" y="2797"/>
                    <a:pt x="2622" y="2653"/>
                    <a:pt x="2708" y="2539"/>
                  </a:cubicBezTo>
                  <a:cubicBezTo>
                    <a:pt x="2852" y="2328"/>
                    <a:pt x="2852" y="2050"/>
                    <a:pt x="2708" y="1849"/>
                  </a:cubicBezTo>
                  <a:cubicBezTo>
                    <a:pt x="2622" y="1735"/>
                    <a:pt x="2584" y="1591"/>
                    <a:pt x="2603" y="1448"/>
                  </a:cubicBezTo>
                  <a:cubicBezTo>
                    <a:pt x="2622" y="1199"/>
                    <a:pt x="2488" y="959"/>
                    <a:pt x="2259" y="854"/>
                  </a:cubicBezTo>
                  <a:cubicBezTo>
                    <a:pt x="2125" y="787"/>
                    <a:pt x="2029" y="691"/>
                    <a:pt x="1962" y="557"/>
                  </a:cubicBezTo>
                  <a:cubicBezTo>
                    <a:pt x="1863" y="342"/>
                    <a:pt x="1647" y="211"/>
                    <a:pt x="1416" y="211"/>
                  </a:cubicBezTo>
                  <a:cubicBezTo>
                    <a:pt x="1400" y="211"/>
                    <a:pt x="1384" y="212"/>
                    <a:pt x="1369" y="213"/>
                  </a:cubicBezTo>
                  <a:cubicBezTo>
                    <a:pt x="1344" y="216"/>
                    <a:pt x="1320" y="218"/>
                    <a:pt x="1296" y="218"/>
                  </a:cubicBezTo>
                  <a:cubicBezTo>
                    <a:pt x="1177" y="218"/>
                    <a:pt x="1062" y="179"/>
                    <a:pt x="967" y="108"/>
                  </a:cubicBezTo>
                  <a:cubicBezTo>
                    <a:pt x="866" y="36"/>
                    <a:pt x="747" y="0"/>
                    <a:pt x="626" y="0"/>
                  </a:cubicBezTo>
                  <a:close/>
                </a:path>
              </a:pathLst>
            </a:custGeom>
            <a:solidFill>
              <a:srgbClr val="8CA4B6"/>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0" name="CustomShape 24"/>
            <p:cNvSpPr/>
            <p:nvPr/>
          </p:nvSpPr>
          <p:spPr>
            <a:xfrm>
              <a:off x="6666480" y="2133720"/>
              <a:ext cx="107640" cy="105120"/>
            </a:xfrm>
            <a:custGeom>
              <a:avLst/>
              <a:gdLst/>
              <a:ahLst/>
              <a:cxnLst/>
              <a:rect l="l" t="t" r="r" b="b"/>
              <a:pathLst>
                <a:path w="2422" h="2412">
                  <a:moveTo>
                    <a:pt x="1206" y="0"/>
                  </a:moveTo>
                  <a:cubicBezTo>
                    <a:pt x="546" y="0"/>
                    <a:pt x="0" y="536"/>
                    <a:pt x="0" y="1206"/>
                  </a:cubicBezTo>
                  <a:cubicBezTo>
                    <a:pt x="0" y="1866"/>
                    <a:pt x="546" y="2412"/>
                    <a:pt x="1206" y="2412"/>
                  </a:cubicBezTo>
                  <a:cubicBezTo>
                    <a:pt x="1876" y="2412"/>
                    <a:pt x="2421" y="1866"/>
                    <a:pt x="2421" y="1206"/>
                  </a:cubicBezTo>
                  <a:cubicBezTo>
                    <a:pt x="2421" y="536"/>
                    <a:pt x="1876" y="0"/>
                    <a:pt x="1206" y="0"/>
                  </a:cubicBezTo>
                  <a:close/>
                </a:path>
              </a:pathLst>
            </a:custGeom>
            <a:solidFill>
              <a:srgbClr val="C2CED8"/>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1" name="CustomShape 25"/>
            <p:cNvSpPr/>
            <p:nvPr/>
          </p:nvSpPr>
          <p:spPr>
            <a:xfrm>
              <a:off x="6687000" y="2133720"/>
              <a:ext cx="96120" cy="105120"/>
            </a:xfrm>
            <a:custGeom>
              <a:avLst/>
              <a:gdLst/>
              <a:ahLst/>
              <a:cxnLst/>
              <a:rect l="l" t="t" r="r" b="b"/>
              <a:pathLst>
                <a:path w="2164" h="2410">
                  <a:moveTo>
                    <a:pt x="757" y="0"/>
                  </a:moveTo>
                  <a:cubicBezTo>
                    <a:pt x="479" y="0"/>
                    <a:pt x="211" y="96"/>
                    <a:pt x="1" y="268"/>
                  </a:cubicBezTo>
                  <a:cubicBezTo>
                    <a:pt x="603" y="747"/>
                    <a:pt x="603" y="1665"/>
                    <a:pt x="1" y="2153"/>
                  </a:cubicBezTo>
                  <a:cubicBezTo>
                    <a:pt x="224" y="2328"/>
                    <a:pt x="485" y="2410"/>
                    <a:pt x="741" y="2410"/>
                  </a:cubicBezTo>
                  <a:cubicBezTo>
                    <a:pt x="1229" y="2410"/>
                    <a:pt x="1704" y="2113"/>
                    <a:pt x="1886" y="1598"/>
                  </a:cubicBezTo>
                  <a:cubicBezTo>
                    <a:pt x="2163" y="823"/>
                    <a:pt x="1580" y="0"/>
                    <a:pt x="757" y="0"/>
                  </a:cubicBezTo>
                  <a:close/>
                </a:path>
              </a:pathLst>
            </a:custGeom>
            <a:solidFill>
              <a:srgbClr val="B0C0C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2" name="CustomShape 26"/>
            <p:cNvSpPr/>
            <p:nvPr/>
          </p:nvSpPr>
          <p:spPr>
            <a:xfrm>
              <a:off x="6305040" y="1976040"/>
              <a:ext cx="429480" cy="19800"/>
            </a:xfrm>
            <a:custGeom>
              <a:avLst/>
              <a:gdLst/>
              <a:ahLst/>
              <a:cxnLst/>
              <a:rect l="l" t="t" r="r" b="b"/>
              <a:pathLst>
                <a:path w="9646" h="463">
                  <a:moveTo>
                    <a:pt x="303" y="1"/>
                  </a:moveTo>
                  <a:cubicBezTo>
                    <a:pt x="1" y="1"/>
                    <a:pt x="4" y="462"/>
                    <a:pt x="311" y="462"/>
                  </a:cubicBezTo>
                  <a:cubicBezTo>
                    <a:pt x="317" y="462"/>
                    <a:pt x="323" y="462"/>
                    <a:pt x="329" y="462"/>
                  </a:cubicBezTo>
                  <a:lnTo>
                    <a:pt x="9326" y="462"/>
                  </a:lnTo>
                  <a:cubicBezTo>
                    <a:pt x="9332" y="462"/>
                    <a:pt x="9338" y="462"/>
                    <a:pt x="9343" y="462"/>
                  </a:cubicBezTo>
                  <a:cubicBezTo>
                    <a:pt x="9642" y="462"/>
                    <a:pt x="9645" y="1"/>
                    <a:pt x="9352" y="1"/>
                  </a:cubicBezTo>
                  <a:cubicBezTo>
                    <a:pt x="9343" y="1"/>
                    <a:pt x="9335" y="1"/>
                    <a:pt x="9326" y="2"/>
                  </a:cubicBezTo>
                  <a:lnTo>
                    <a:pt x="329" y="2"/>
                  </a:lnTo>
                  <a:cubicBezTo>
                    <a:pt x="320" y="1"/>
                    <a:pt x="311" y="1"/>
                    <a:pt x="303" y="1"/>
                  </a:cubicBezTo>
                  <a:close/>
                </a:path>
              </a:pathLst>
            </a:custGeom>
            <a:solidFill>
              <a:srgbClr val="92A1AE"/>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3" name="CustomShape 27"/>
            <p:cNvSpPr/>
            <p:nvPr/>
          </p:nvSpPr>
          <p:spPr>
            <a:xfrm>
              <a:off x="6305040" y="1921320"/>
              <a:ext cx="429480" cy="19800"/>
            </a:xfrm>
            <a:custGeom>
              <a:avLst/>
              <a:gdLst/>
              <a:ahLst/>
              <a:cxnLst/>
              <a:rect l="l" t="t" r="r" b="b"/>
              <a:pathLst>
                <a:path w="9646" h="462">
                  <a:moveTo>
                    <a:pt x="303" y="0"/>
                  </a:moveTo>
                  <a:cubicBezTo>
                    <a:pt x="1" y="0"/>
                    <a:pt x="4" y="461"/>
                    <a:pt x="311" y="461"/>
                  </a:cubicBezTo>
                  <a:cubicBezTo>
                    <a:pt x="317" y="461"/>
                    <a:pt x="323" y="461"/>
                    <a:pt x="329" y="461"/>
                  </a:cubicBezTo>
                  <a:lnTo>
                    <a:pt x="9326" y="461"/>
                  </a:lnTo>
                  <a:cubicBezTo>
                    <a:pt x="9332" y="461"/>
                    <a:pt x="9338" y="461"/>
                    <a:pt x="9343" y="461"/>
                  </a:cubicBezTo>
                  <a:cubicBezTo>
                    <a:pt x="9642" y="461"/>
                    <a:pt x="9645" y="0"/>
                    <a:pt x="9352" y="0"/>
                  </a:cubicBezTo>
                  <a:cubicBezTo>
                    <a:pt x="9343" y="0"/>
                    <a:pt x="9335" y="1"/>
                    <a:pt x="9326" y="1"/>
                  </a:cubicBezTo>
                  <a:lnTo>
                    <a:pt x="329" y="1"/>
                  </a:lnTo>
                  <a:cubicBezTo>
                    <a:pt x="320" y="1"/>
                    <a:pt x="311" y="0"/>
                    <a:pt x="303" y="0"/>
                  </a:cubicBezTo>
                  <a:close/>
                </a:path>
              </a:pathLst>
            </a:custGeom>
            <a:solidFill>
              <a:srgbClr val="92A1AE"/>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4" name="CustomShape 28"/>
            <p:cNvSpPr/>
            <p:nvPr/>
          </p:nvSpPr>
          <p:spPr>
            <a:xfrm>
              <a:off x="6305040" y="2031120"/>
              <a:ext cx="429480" cy="19800"/>
            </a:xfrm>
            <a:custGeom>
              <a:avLst/>
              <a:gdLst/>
              <a:ahLst/>
              <a:cxnLst/>
              <a:rect l="l" t="t" r="r" b="b"/>
              <a:pathLst>
                <a:path w="9640" h="462">
                  <a:moveTo>
                    <a:pt x="300" y="0"/>
                  </a:moveTo>
                  <a:cubicBezTo>
                    <a:pt x="0" y="0"/>
                    <a:pt x="0" y="462"/>
                    <a:pt x="300" y="462"/>
                  </a:cubicBezTo>
                  <a:cubicBezTo>
                    <a:pt x="309" y="462"/>
                    <a:pt x="317" y="462"/>
                    <a:pt x="326" y="461"/>
                  </a:cubicBezTo>
                  <a:lnTo>
                    <a:pt x="9323" y="461"/>
                  </a:lnTo>
                  <a:cubicBezTo>
                    <a:pt x="9331" y="462"/>
                    <a:pt x="9340" y="462"/>
                    <a:pt x="9348" y="462"/>
                  </a:cubicBezTo>
                  <a:cubicBezTo>
                    <a:pt x="9639" y="462"/>
                    <a:pt x="9639" y="0"/>
                    <a:pt x="9348" y="0"/>
                  </a:cubicBezTo>
                  <a:cubicBezTo>
                    <a:pt x="9340" y="0"/>
                    <a:pt x="9331" y="1"/>
                    <a:pt x="9323" y="1"/>
                  </a:cubicBezTo>
                  <a:lnTo>
                    <a:pt x="326" y="1"/>
                  </a:lnTo>
                  <a:cubicBezTo>
                    <a:pt x="317" y="1"/>
                    <a:pt x="309" y="0"/>
                    <a:pt x="300" y="0"/>
                  </a:cubicBezTo>
                  <a:close/>
                </a:path>
              </a:pathLst>
            </a:custGeom>
            <a:solidFill>
              <a:srgbClr val="92A1AE"/>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5" name="CustomShape 29"/>
            <p:cNvSpPr/>
            <p:nvPr/>
          </p:nvSpPr>
          <p:spPr>
            <a:xfrm>
              <a:off x="6436440" y="2102760"/>
              <a:ext cx="166680" cy="19800"/>
            </a:xfrm>
            <a:custGeom>
              <a:avLst/>
              <a:gdLst/>
              <a:ahLst/>
              <a:cxnLst/>
              <a:rect l="l" t="t" r="r" b="b"/>
              <a:pathLst>
                <a:path w="3745" h="463">
                  <a:moveTo>
                    <a:pt x="301" y="1"/>
                  </a:moveTo>
                  <a:cubicBezTo>
                    <a:pt x="1" y="1"/>
                    <a:pt x="1" y="462"/>
                    <a:pt x="301" y="462"/>
                  </a:cubicBezTo>
                  <a:cubicBezTo>
                    <a:pt x="309" y="462"/>
                    <a:pt x="318" y="462"/>
                    <a:pt x="327" y="461"/>
                  </a:cubicBezTo>
                  <a:lnTo>
                    <a:pt x="3418" y="461"/>
                  </a:lnTo>
                  <a:cubicBezTo>
                    <a:pt x="3427" y="462"/>
                    <a:pt x="3436" y="462"/>
                    <a:pt x="3445" y="462"/>
                  </a:cubicBezTo>
                  <a:cubicBezTo>
                    <a:pt x="3744" y="462"/>
                    <a:pt x="3744" y="1"/>
                    <a:pt x="3445" y="1"/>
                  </a:cubicBezTo>
                  <a:cubicBezTo>
                    <a:pt x="3436" y="1"/>
                    <a:pt x="3427" y="1"/>
                    <a:pt x="3418" y="2"/>
                  </a:cubicBezTo>
                  <a:lnTo>
                    <a:pt x="327" y="2"/>
                  </a:lnTo>
                  <a:cubicBezTo>
                    <a:pt x="318" y="1"/>
                    <a:pt x="309" y="1"/>
                    <a:pt x="301" y="1"/>
                  </a:cubicBezTo>
                  <a:close/>
                </a:path>
              </a:pathLst>
            </a:custGeom>
            <a:solidFill>
              <a:srgbClr val="92A1AE"/>
            </a:solidFill>
            <a:ln>
              <a:solidFill>
                <a:schemeClr val="accent5">
                  <a:lumMod val="50000"/>
                </a:schemeClr>
              </a:solidFill>
            </a:ln>
          </p:spPr>
          <p:style>
            <a:lnRef idx="0">
              <a:scrgbClr r="0" g="0" b="0"/>
            </a:lnRef>
            <a:fillRef idx="0">
              <a:scrgbClr r="0" g="0" b="0"/>
            </a:fillRef>
            <a:effectRef idx="0">
              <a:scrgbClr r="0" g="0" b="0"/>
            </a:effectRef>
            <a:fontRef idx="minor"/>
          </p:style>
        </p:sp>
      </p:grpSp>
      <p:grpSp>
        <p:nvGrpSpPr>
          <p:cNvPr id="706" name="Group 30"/>
          <p:cNvGrpSpPr/>
          <p:nvPr/>
        </p:nvGrpSpPr>
        <p:grpSpPr>
          <a:xfrm>
            <a:off x="1004760" y="1717920"/>
            <a:ext cx="691560" cy="601920"/>
            <a:chOff x="1004760" y="1717920"/>
            <a:chExt cx="691560" cy="601920"/>
          </a:xfrm>
        </p:grpSpPr>
        <p:sp>
          <p:nvSpPr>
            <p:cNvPr id="707" name="CustomShape 31"/>
            <p:cNvSpPr/>
            <p:nvPr/>
          </p:nvSpPr>
          <p:spPr>
            <a:xfrm>
              <a:off x="1384200" y="1779480"/>
              <a:ext cx="312120" cy="303840"/>
            </a:xfrm>
            <a:custGeom>
              <a:avLst/>
              <a:gdLst/>
              <a:ahLst/>
              <a:cxnLst/>
              <a:rect l="l" t="t" r="r" b="b"/>
              <a:pathLst>
                <a:path w="6442" h="6739">
                  <a:moveTo>
                    <a:pt x="690" y="0"/>
                  </a:moveTo>
                  <a:cubicBezTo>
                    <a:pt x="307" y="0"/>
                    <a:pt x="1" y="316"/>
                    <a:pt x="1" y="689"/>
                  </a:cubicBezTo>
                  <a:lnTo>
                    <a:pt x="1" y="4374"/>
                  </a:lnTo>
                  <a:cubicBezTo>
                    <a:pt x="1" y="4757"/>
                    <a:pt x="307" y="5063"/>
                    <a:pt x="690" y="5063"/>
                  </a:cubicBezTo>
                  <a:lnTo>
                    <a:pt x="1379" y="5063"/>
                  </a:lnTo>
                  <a:lnTo>
                    <a:pt x="996" y="6604"/>
                  </a:lnTo>
                  <a:cubicBezTo>
                    <a:pt x="982" y="6676"/>
                    <a:pt x="1039" y="6738"/>
                    <a:pt x="1110" y="6738"/>
                  </a:cubicBezTo>
                  <a:cubicBezTo>
                    <a:pt x="1132" y="6738"/>
                    <a:pt x="1155" y="6732"/>
                    <a:pt x="1178" y="6718"/>
                  </a:cubicBezTo>
                  <a:lnTo>
                    <a:pt x="3446" y="5063"/>
                  </a:lnTo>
                  <a:lnTo>
                    <a:pt x="5753" y="5063"/>
                  </a:lnTo>
                  <a:cubicBezTo>
                    <a:pt x="6126" y="5063"/>
                    <a:pt x="6442" y="4757"/>
                    <a:pt x="6442" y="4374"/>
                  </a:cubicBezTo>
                  <a:lnTo>
                    <a:pt x="6442" y="689"/>
                  </a:lnTo>
                  <a:cubicBezTo>
                    <a:pt x="6442" y="316"/>
                    <a:pt x="6135" y="10"/>
                    <a:pt x="5753" y="0"/>
                  </a:cubicBezTo>
                  <a:close/>
                </a:path>
              </a:pathLst>
            </a:custGeom>
            <a:solidFill>
              <a:srgbClr val="E2E9E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8" name="CustomShape 32"/>
            <p:cNvSpPr/>
            <p:nvPr/>
          </p:nvSpPr>
          <p:spPr>
            <a:xfrm>
              <a:off x="1495800" y="1779480"/>
              <a:ext cx="89280" cy="196920"/>
            </a:xfrm>
            <a:custGeom>
              <a:avLst/>
              <a:gdLst/>
              <a:ahLst/>
              <a:cxnLst/>
              <a:rect l="l" t="t" r="r" b="b"/>
              <a:pathLst>
                <a:path w="1848" h="4374">
                  <a:moveTo>
                    <a:pt x="1" y="0"/>
                  </a:moveTo>
                  <a:lnTo>
                    <a:pt x="1" y="3455"/>
                  </a:lnTo>
                  <a:cubicBezTo>
                    <a:pt x="1" y="3962"/>
                    <a:pt x="412" y="4374"/>
                    <a:pt x="919" y="4374"/>
                  </a:cubicBezTo>
                  <a:cubicBezTo>
                    <a:pt x="1427" y="4374"/>
                    <a:pt x="1848" y="3962"/>
                    <a:pt x="1848" y="3455"/>
                  </a:cubicBezTo>
                  <a:lnTo>
                    <a:pt x="1848" y="0"/>
                  </a:lnTo>
                  <a:close/>
                </a:path>
              </a:pathLst>
            </a:custGeom>
            <a:solidFill>
              <a:srgbClr val="E2E9E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09" name="CustomShape 33"/>
            <p:cNvSpPr/>
            <p:nvPr/>
          </p:nvSpPr>
          <p:spPr>
            <a:xfrm>
              <a:off x="1518480" y="1717920"/>
              <a:ext cx="43200" cy="165600"/>
            </a:xfrm>
            <a:custGeom>
              <a:avLst/>
              <a:gdLst/>
              <a:ahLst/>
              <a:cxnLst/>
              <a:rect l="l" t="t" r="r" b="b"/>
              <a:pathLst>
                <a:path w="901" h="3676">
                  <a:moveTo>
                    <a:pt x="224" y="0"/>
                  </a:moveTo>
                  <a:cubicBezTo>
                    <a:pt x="98" y="0"/>
                    <a:pt x="1" y="111"/>
                    <a:pt x="10" y="240"/>
                  </a:cubicBezTo>
                  <a:lnTo>
                    <a:pt x="211" y="3455"/>
                  </a:lnTo>
                  <a:cubicBezTo>
                    <a:pt x="211" y="3580"/>
                    <a:pt x="316" y="3676"/>
                    <a:pt x="441" y="3676"/>
                  </a:cubicBezTo>
                  <a:lnTo>
                    <a:pt x="470" y="3676"/>
                  </a:lnTo>
                  <a:cubicBezTo>
                    <a:pt x="584" y="3676"/>
                    <a:pt x="690" y="3580"/>
                    <a:pt x="699" y="3455"/>
                  </a:cubicBezTo>
                  <a:lnTo>
                    <a:pt x="900" y="240"/>
                  </a:lnTo>
                  <a:cubicBezTo>
                    <a:pt x="900" y="111"/>
                    <a:pt x="803" y="0"/>
                    <a:pt x="685" y="0"/>
                  </a:cubicBezTo>
                  <a:cubicBezTo>
                    <a:pt x="680" y="0"/>
                    <a:pt x="675" y="0"/>
                    <a:pt x="671" y="1"/>
                  </a:cubicBezTo>
                  <a:lnTo>
                    <a:pt x="240" y="1"/>
                  </a:lnTo>
                  <a:cubicBezTo>
                    <a:pt x="235" y="0"/>
                    <a:pt x="229" y="0"/>
                    <a:pt x="224" y="0"/>
                  </a:cubicBezTo>
                  <a:close/>
                </a:path>
              </a:pathLst>
            </a:custGeom>
            <a:solidFill>
              <a:srgbClr val="657A8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0" name="CustomShape 34"/>
            <p:cNvSpPr/>
            <p:nvPr/>
          </p:nvSpPr>
          <p:spPr>
            <a:xfrm>
              <a:off x="1518120" y="1914840"/>
              <a:ext cx="44640" cy="41040"/>
            </a:xfrm>
            <a:custGeom>
              <a:avLst/>
              <a:gdLst/>
              <a:ahLst/>
              <a:cxnLst/>
              <a:rect l="l" t="t" r="r" b="b"/>
              <a:pathLst>
                <a:path w="929" h="920">
                  <a:moveTo>
                    <a:pt x="459" y="1"/>
                  </a:moveTo>
                  <a:cubicBezTo>
                    <a:pt x="211" y="1"/>
                    <a:pt x="0" y="211"/>
                    <a:pt x="0" y="460"/>
                  </a:cubicBezTo>
                  <a:cubicBezTo>
                    <a:pt x="0" y="718"/>
                    <a:pt x="211" y="919"/>
                    <a:pt x="459" y="919"/>
                  </a:cubicBezTo>
                  <a:cubicBezTo>
                    <a:pt x="718" y="919"/>
                    <a:pt x="928" y="718"/>
                    <a:pt x="928" y="460"/>
                  </a:cubicBezTo>
                  <a:cubicBezTo>
                    <a:pt x="928" y="211"/>
                    <a:pt x="718" y="1"/>
                    <a:pt x="459" y="1"/>
                  </a:cubicBezTo>
                  <a:close/>
                </a:path>
              </a:pathLst>
            </a:custGeom>
            <a:solidFill>
              <a:srgbClr val="657A8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1" name="CustomShape 35"/>
            <p:cNvSpPr/>
            <p:nvPr/>
          </p:nvSpPr>
          <p:spPr>
            <a:xfrm>
              <a:off x="1004760" y="2174400"/>
              <a:ext cx="378720" cy="145080"/>
            </a:xfrm>
            <a:custGeom>
              <a:avLst/>
              <a:gdLst/>
              <a:ahLst/>
              <a:cxnLst/>
              <a:rect l="l" t="t" r="r" b="b"/>
              <a:pathLst>
                <a:path w="7820" h="3226">
                  <a:moveTo>
                    <a:pt x="2527" y="0"/>
                  </a:moveTo>
                  <a:lnTo>
                    <a:pt x="603" y="709"/>
                  </a:lnTo>
                  <a:cubicBezTo>
                    <a:pt x="240" y="833"/>
                    <a:pt x="0" y="1177"/>
                    <a:pt x="0" y="1570"/>
                  </a:cubicBezTo>
                  <a:lnTo>
                    <a:pt x="0" y="2996"/>
                  </a:lnTo>
                  <a:cubicBezTo>
                    <a:pt x="0" y="3120"/>
                    <a:pt x="96" y="3226"/>
                    <a:pt x="230" y="3226"/>
                  </a:cubicBezTo>
                  <a:lnTo>
                    <a:pt x="7590" y="3226"/>
                  </a:lnTo>
                  <a:cubicBezTo>
                    <a:pt x="7714" y="3226"/>
                    <a:pt x="7819" y="3120"/>
                    <a:pt x="7819" y="2996"/>
                  </a:cubicBezTo>
                  <a:lnTo>
                    <a:pt x="7819" y="1570"/>
                  </a:lnTo>
                  <a:cubicBezTo>
                    <a:pt x="7819" y="1187"/>
                    <a:pt x="7580" y="843"/>
                    <a:pt x="7216" y="709"/>
                  </a:cubicBezTo>
                  <a:lnTo>
                    <a:pt x="5293" y="0"/>
                  </a:lnTo>
                  <a:lnTo>
                    <a:pt x="3915" y="460"/>
                  </a:lnTo>
                  <a:lnTo>
                    <a:pt x="2527" y="0"/>
                  </a:lnTo>
                  <a:close/>
                </a:path>
              </a:pathLst>
            </a:custGeom>
            <a:solidFill>
              <a:srgbClr val="7F91A0"/>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2" name="CustomShape 36"/>
            <p:cNvSpPr/>
            <p:nvPr/>
          </p:nvSpPr>
          <p:spPr>
            <a:xfrm>
              <a:off x="1171800" y="2216160"/>
              <a:ext cx="44640" cy="103320"/>
            </a:xfrm>
            <a:custGeom>
              <a:avLst/>
              <a:gdLst/>
              <a:ahLst/>
              <a:cxnLst/>
              <a:rect l="l" t="t" r="r" b="b"/>
              <a:pathLst>
                <a:path w="929" h="2298">
                  <a:moveTo>
                    <a:pt x="221" y="1"/>
                  </a:moveTo>
                  <a:lnTo>
                    <a:pt x="1" y="2298"/>
                  </a:lnTo>
                  <a:lnTo>
                    <a:pt x="929" y="2298"/>
                  </a:lnTo>
                  <a:lnTo>
                    <a:pt x="709" y="1"/>
                  </a:lnTo>
                  <a:close/>
                </a:path>
              </a:pathLst>
            </a:custGeom>
            <a:solidFill>
              <a:srgbClr val="476077"/>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3" name="CustomShape 37"/>
            <p:cNvSpPr/>
            <p:nvPr/>
          </p:nvSpPr>
          <p:spPr>
            <a:xfrm>
              <a:off x="1175040" y="2195280"/>
              <a:ext cx="38520" cy="35280"/>
            </a:xfrm>
            <a:custGeom>
              <a:avLst/>
              <a:gdLst/>
              <a:ahLst/>
              <a:cxnLst/>
              <a:rect l="l" t="t" r="r" b="b"/>
              <a:pathLst>
                <a:path w="805" h="786">
                  <a:moveTo>
                    <a:pt x="1" y="1"/>
                  </a:moveTo>
                  <a:lnTo>
                    <a:pt x="1" y="623"/>
                  </a:lnTo>
                  <a:cubicBezTo>
                    <a:pt x="1" y="709"/>
                    <a:pt x="77" y="785"/>
                    <a:pt x="163" y="785"/>
                  </a:cubicBezTo>
                  <a:lnTo>
                    <a:pt x="642" y="785"/>
                  </a:lnTo>
                  <a:cubicBezTo>
                    <a:pt x="728" y="785"/>
                    <a:pt x="805" y="709"/>
                    <a:pt x="805" y="623"/>
                  </a:cubicBezTo>
                  <a:lnTo>
                    <a:pt x="805" y="1"/>
                  </a:lnTo>
                  <a:close/>
                </a:path>
              </a:pathLst>
            </a:custGeom>
            <a:solidFill>
              <a:srgbClr val="465C73"/>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4" name="CustomShape 38"/>
            <p:cNvSpPr/>
            <p:nvPr/>
          </p:nvSpPr>
          <p:spPr>
            <a:xfrm>
              <a:off x="1317600" y="2216880"/>
              <a:ext cx="66600" cy="102960"/>
            </a:xfrm>
            <a:custGeom>
              <a:avLst/>
              <a:gdLst/>
              <a:ahLst/>
              <a:cxnLst/>
              <a:rect l="l" t="t" r="r" b="b"/>
              <a:pathLst>
                <a:path w="1379" h="2288">
                  <a:moveTo>
                    <a:pt x="1130" y="0"/>
                  </a:moveTo>
                  <a:lnTo>
                    <a:pt x="269" y="862"/>
                  </a:lnTo>
                  <a:cubicBezTo>
                    <a:pt x="96" y="1043"/>
                    <a:pt x="1" y="1273"/>
                    <a:pt x="1" y="1522"/>
                  </a:cubicBezTo>
                  <a:lnTo>
                    <a:pt x="1" y="2288"/>
                  </a:lnTo>
                  <a:lnTo>
                    <a:pt x="1149" y="2288"/>
                  </a:lnTo>
                  <a:cubicBezTo>
                    <a:pt x="1274" y="2288"/>
                    <a:pt x="1379" y="2182"/>
                    <a:pt x="1379" y="2058"/>
                  </a:cubicBezTo>
                  <a:lnTo>
                    <a:pt x="1379" y="632"/>
                  </a:lnTo>
                  <a:cubicBezTo>
                    <a:pt x="1379" y="402"/>
                    <a:pt x="1283" y="173"/>
                    <a:pt x="1130" y="0"/>
                  </a:cubicBezTo>
                  <a:close/>
                </a:path>
              </a:pathLst>
            </a:custGeom>
            <a:solidFill>
              <a:srgbClr val="6A7F91"/>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5" name="CustomShape 39"/>
            <p:cNvSpPr/>
            <p:nvPr/>
          </p:nvSpPr>
          <p:spPr>
            <a:xfrm>
              <a:off x="1071720" y="1852560"/>
              <a:ext cx="245160" cy="165960"/>
            </a:xfrm>
            <a:custGeom>
              <a:avLst/>
              <a:gdLst/>
              <a:ahLst/>
              <a:cxnLst/>
              <a:rect l="l" t="t" r="r" b="b"/>
              <a:pathLst>
                <a:path w="5064" h="3686">
                  <a:moveTo>
                    <a:pt x="1847" y="1"/>
                  </a:moveTo>
                  <a:cubicBezTo>
                    <a:pt x="823" y="1"/>
                    <a:pt x="0" y="824"/>
                    <a:pt x="0" y="1838"/>
                  </a:cubicBezTo>
                  <a:lnTo>
                    <a:pt x="0" y="2384"/>
                  </a:lnTo>
                  <a:cubicBezTo>
                    <a:pt x="0" y="2632"/>
                    <a:pt x="39" y="2881"/>
                    <a:pt x="125" y="3111"/>
                  </a:cubicBezTo>
                  <a:lnTo>
                    <a:pt x="201" y="3341"/>
                  </a:lnTo>
                  <a:cubicBezTo>
                    <a:pt x="221" y="3417"/>
                    <a:pt x="230" y="3484"/>
                    <a:pt x="230" y="3561"/>
                  </a:cubicBezTo>
                  <a:lnTo>
                    <a:pt x="230" y="3685"/>
                  </a:lnTo>
                  <a:lnTo>
                    <a:pt x="4833" y="3685"/>
                  </a:lnTo>
                  <a:lnTo>
                    <a:pt x="4833" y="3561"/>
                  </a:lnTo>
                  <a:cubicBezTo>
                    <a:pt x="4833" y="3484"/>
                    <a:pt x="4853" y="3417"/>
                    <a:pt x="4872" y="3341"/>
                  </a:cubicBezTo>
                  <a:lnTo>
                    <a:pt x="4948" y="3111"/>
                  </a:lnTo>
                  <a:cubicBezTo>
                    <a:pt x="5025" y="2881"/>
                    <a:pt x="5063" y="2632"/>
                    <a:pt x="5063" y="2384"/>
                  </a:cubicBezTo>
                  <a:lnTo>
                    <a:pt x="5063" y="460"/>
                  </a:lnTo>
                  <a:cubicBezTo>
                    <a:pt x="5063" y="201"/>
                    <a:pt x="4862" y="1"/>
                    <a:pt x="4604" y="1"/>
                  </a:cubicBezTo>
                  <a:close/>
                </a:path>
              </a:pathLst>
            </a:custGeom>
            <a:solidFill>
              <a:srgbClr val="657A8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6" name="CustomShape 40"/>
            <p:cNvSpPr/>
            <p:nvPr/>
          </p:nvSpPr>
          <p:spPr>
            <a:xfrm>
              <a:off x="1127160" y="1852560"/>
              <a:ext cx="189360" cy="165960"/>
            </a:xfrm>
            <a:custGeom>
              <a:avLst/>
              <a:gdLst/>
              <a:ahLst/>
              <a:cxnLst/>
              <a:rect l="l" t="t" r="r" b="b"/>
              <a:pathLst>
                <a:path w="3916" h="3686">
                  <a:moveTo>
                    <a:pt x="931" y="0"/>
                  </a:moveTo>
                  <a:cubicBezTo>
                    <a:pt x="413" y="0"/>
                    <a:pt x="1" y="418"/>
                    <a:pt x="1" y="929"/>
                  </a:cubicBezTo>
                  <a:cubicBezTo>
                    <a:pt x="1" y="1446"/>
                    <a:pt x="422" y="1867"/>
                    <a:pt x="939" y="1867"/>
                  </a:cubicBezTo>
                  <a:lnTo>
                    <a:pt x="1063" y="1867"/>
                  </a:lnTo>
                  <a:lnTo>
                    <a:pt x="1130" y="3685"/>
                  </a:lnTo>
                  <a:lnTo>
                    <a:pt x="3685" y="3685"/>
                  </a:lnTo>
                  <a:lnTo>
                    <a:pt x="3685" y="3561"/>
                  </a:lnTo>
                  <a:cubicBezTo>
                    <a:pt x="3685" y="3484"/>
                    <a:pt x="3695" y="3417"/>
                    <a:pt x="3724" y="3341"/>
                  </a:cubicBezTo>
                  <a:lnTo>
                    <a:pt x="3800" y="3111"/>
                  </a:lnTo>
                  <a:cubicBezTo>
                    <a:pt x="3877" y="2881"/>
                    <a:pt x="3915" y="2632"/>
                    <a:pt x="3915" y="2384"/>
                  </a:cubicBezTo>
                  <a:lnTo>
                    <a:pt x="3915" y="460"/>
                  </a:lnTo>
                  <a:cubicBezTo>
                    <a:pt x="3915" y="201"/>
                    <a:pt x="3714" y="1"/>
                    <a:pt x="3456" y="1"/>
                  </a:cubicBezTo>
                  <a:lnTo>
                    <a:pt x="948" y="1"/>
                  </a:lnTo>
                  <a:cubicBezTo>
                    <a:pt x="942" y="0"/>
                    <a:pt x="937" y="0"/>
                    <a:pt x="931" y="0"/>
                  </a:cubicBezTo>
                  <a:close/>
                </a:path>
              </a:pathLst>
            </a:custGeom>
            <a:solidFill>
              <a:srgbClr val="657A8D"/>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7" name="CustomShape 41"/>
            <p:cNvSpPr/>
            <p:nvPr/>
          </p:nvSpPr>
          <p:spPr>
            <a:xfrm>
              <a:off x="1127160" y="2102040"/>
              <a:ext cx="133920" cy="92880"/>
            </a:xfrm>
            <a:custGeom>
              <a:avLst/>
              <a:gdLst/>
              <a:ahLst/>
              <a:cxnLst/>
              <a:rect l="l" t="t" r="r" b="b"/>
              <a:pathLst>
                <a:path w="2767" h="2068">
                  <a:moveTo>
                    <a:pt x="1" y="1"/>
                  </a:moveTo>
                  <a:lnTo>
                    <a:pt x="1" y="2068"/>
                  </a:lnTo>
                  <a:lnTo>
                    <a:pt x="2767" y="2068"/>
                  </a:lnTo>
                  <a:lnTo>
                    <a:pt x="2767" y="1"/>
                  </a:lnTo>
                  <a:close/>
                </a:path>
              </a:pathLst>
            </a:custGeom>
            <a:solidFill>
              <a:srgbClr val="AAB8C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8" name="CustomShape 42"/>
            <p:cNvSpPr/>
            <p:nvPr/>
          </p:nvSpPr>
          <p:spPr>
            <a:xfrm>
              <a:off x="1127160" y="2102040"/>
              <a:ext cx="133920" cy="51480"/>
            </a:xfrm>
            <a:custGeom>
              <a:avLst/>
              <a:gdLst/>
              <a:ahLst/>
              <a:cxnLst/>
              <a:rect l="l" t="t" r="r" b="b"/>
              <a:pathLst>
                <a:path w="2767" h="1149">
                  <a:moveTo>
                    <a:pt x="1" y="1"/>
                  </a:moveTo>
                  <a:lnTo>
                    <a:pt x="1" y="776"/>
                  </a:lnTo>
                  <a:cubicBezTo>
                    <a:pt x="427" y="1025"/>
                    <a:pt x="905" y="1149"/>
                    <a:pt x="1384" y="1149"/>
                  </a:cubicBezTo>
                  <a:cubicBezTo>
                    <a:pt x="1862" y="1149"/>
                    <a:pt x="2341" y="1025"/>
                    <a:pt x="2767" y="776"/>
                  </a:cubicBezTo>
                  <a:lnTo>
                    <a:pt x="2767" y="1"/>
                  </a:lnTo>
                  <a:close/>
                </a:path>
              </a:pathLst>
            </a:custGeom>
            <a:solidFill>
              <a:srgbClr val="99A8B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19" name="CustomShape 43"/>
            <p:cNvSpPr/>
            <p:nvPr/>
          </p:nvSpPr>
          <p:spPr>
            <a:xfrm>
              <a:off x="1104840" y="2157120"/>
              <a:ext cx="89280" cy="73800"/>
            </a:xfrm>
            <a:custGeom>
              <a:avLst/>
              <a:gdLst/>
              <a:ahLst/>
              <a:cxnLst/>
              <a:rect l="l" t="t" r="r" b="b"/>
              <a:pathLst>
                <a:path w="1848" h="1645">
                  <a:moveTo>
                    <a:pt x="406" y="1"/>
                  </a:moveTo>
                  <a:cubicBezTo>
                    <a:pt x="322" y="1"/>
                    <a:pt x="240" y="50"/>
                    <a:pt x="201" y="134"/>
                  </a:cubicBezTo>
                  <a:lnTo>
                    <a:pt x="0" y="555"/>
                  </a:lnTo>
                  <a:lnTo>
                    <a:pt x="766" y="1559"/>
                  </a:lnTo>
                  <a:cubicBezTo>
                    <a:pt x="812" y="1616"/>
                    <a:pt x="880" y="1645"/>
                    <a:pt x="948" y="1645"/>
                  </a:cubicBezTo>
                  <a:cubicBezTo>
                    <a:pt x="1007" y="1645"/>
                    <a:pt x="1066" y="1623"/>
                    <a:pt x="1111" y="1579"/>
                  </a:cubicBezTo>
                  <a:lnTo>
                    <a:pt x="1848" y="842"/>
                  </a:lnTo>
                  <a:lnTo>
                    <a:pt x="527" y="38"/>
                  </a:lnTo>
                  <a:cubicBezTo>
                    <a:pt x="489" y="13"/>
                    <a:pt x="447" y="1"/>
                    <a:pt x="406" y="1"/>
                  </a:cubicBezTo>
                  <a:close/>
                </a:path>
              </a:pathLst>
            </a:custGeom>
            <a:solidFill>
              <a:srgbClr val="6A7F91"/>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20" name="CustomShape 44"/>
            <p:cNvSpPr/>
            <p:nvPr/>
          </p:nvSpPr>
          <p:spPr>
            <a:xfrm>
              <a:off x="1194480" y="2157120"/>
              <a:ext cx="88920" cy="73800"/>
            </a:xfrm>
            <a:custGeom>
              <a:avLst/>
              <a:gdLst/>
              <a:ahLst/>
              <a:cxnLst/>
              <a:rect l="l" t="t" r="r" b="b"/>
              <a:pathLst>
                <a:path w="1839" h="1645">
                  <a:moveTo>
                    <a:pt x="1433" y="1"/>
                  </a:moveTo>
                  <a:cubicBezTo>
                    <a:pt x="1391" y="1"/>
                    <a:pt x="1349" y="13"/>
                    <a:pt x="1312" y="38"/>
                  </a:cubicBezTo>
                  <a:lnTo>
                    <a:pt x="1" y="842"/>
                  </a:lnTo>
                  <a:lnTo>
                    <a:pt x="728" y="1579"/>
                  </a:lnTo>
                  <a:cubicBezTo>
                    <a:pt x="777" y="1623"/>
                    <a:pt x="838" y="1645"/>
                    <a:pt x="897" y="1645"/>
                  </a:cubicBezTo>
                  <a:cubicBezTo>
                    <a:pt x="966" y="1645"/>
                    <a:pt x="1031" y="1616"/>
                    <a:pt x="1072" y="1559"/>
                  </a:cubicBezTo>
                  <a:lnTo>
                    <a:pt x="1838" y="555"/>
                  </a:lnTo>
                  <a:lnTo>
                    <a:pt x="1647" y="134"/>
                  </a:lnTo>
                  <a:cubicBezTo>
                    <a:pt x="1602" y="50"/>
                    <a:pt x="1518" y="1"/>
                    <a:pt x="1433" y="1"/>
                  </a:cubicBezTo>
                  <a:close/>
                </a:path>
              </a:pathLst>
            </a:custGeom>
            <a:solidFill>
              <a:srgbClr val="6A7F91"/>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21" name="CustomShape 45"/>
            <p:cNvSpPr/>
            <p:nvPr/>
          </p:nvSpPr>
          <p:spPr>
            <a:xfrm>
              <a:off x="1082880" y="1936800"/>
              <a:ext cx="223200" cy="195840"/>
            </a:xfrm>
            <a:custGeom>
              <a:avLst/>
              <a:gdLst/>
              <a:ahLst/>
              <a:cxnLst/>
              <a:rect l="l" t="t" r="r" b="b"/>
              <a:pathLst>
                <a:path w="4613" h="4349">
                  <a:moveTo>
                    <a:pt x="1986" y="0"/>
                  </a:moveTo>
                  <a:cubicBezTo>
                    <a:pt x="1399" y="0"/>
                    <a:pt x="893" y="98"/>
                    <a:pt x="641" y="157"/>
                  </a:cubicBezTo>
                  <a:cubicBezTo>
                    <a:pt x="536" y="186"/>
                    <a:pt x="459" y="281"/>
                    <a:pt x="459" y="387"/>
                  </a:cubicBezTo>
                  <a:lnTo>
                    <a:pt x="459" y="942"/>
                  </a:lnTo>
                  <a:cubicBezTo>
                    <a:pt x="459" y="1056"/>
                    <a:pt x="412" y="1171"/>
                    <a:pt x="325" y="1267"/>
                  </a:cubicBezTo>
                  <a:lnTo>
                    <a:pt x="134" y="1449"/>
                  </a:lnTo>
                  <a:cubicBezTo>
                    <a:pt x="48" y="1535"/>
                    <a:pt x="0" y="1659"/>
                    <a:pt x="0" y="1774"/>
                  </a:cubicBezTo>
                  <a:lnTo>
                    <a:pt x="0" y="2052"/>
                  </a:lnTo>
                  <a:cubicBezTo>
                    <a:pt x="0" y="3315"/>
                    <a:pt x="1034" y="4349"/>
                    <a:pt x="2307" y="4349"/>
                  </a:cubicBezTo>
                  <a:cubicBezTo>
                    <a:pt x="3579" y="4349"/>
                    <a:pt x="4613" y="3315"/>
                    <a:pt x="4613" y="2042"/>
                  </a:cubicBezTo>
                  <a:lnTo>
                    <a:pt x="4613" y="1774"/>
                  </a:lnTo>
                  <a:cubicBezTo>
                    <a:pt x="4603" y="1650"/>
                    <a:pt x="4556" y="1535"/>
                    <a:pt x="4469" y="1449"/>
                  </a:cubicBezTo>
                  <a:lnTo>
                    <a:pt x="4288" y="1257"/>
                  </a:lnTo>
                  <a:cubicBezTo>
                    <a:pt x="4192" y="1171"/>
                    <a:pt x="4144" y="1056"/>
                    <a:pt x="4144" y="932"/>
                  </a:cubicBezTo>
                  <a:lnTo>
                    <a:pt x="4144" y="817"/>
                  </a:lnTo>
                  <a:cubicBezTo>
                    <a:pt x="4144" y="721"/>
                    <a:pt x="4106" y="635"/>
                    <a:pt x="4029" y="578"/>
                  </a:cubicBezTo>
                  <a:cubicBezTo>
                    <a:pt x="3415" y="126"/>
                    <a:pt x="2649" y="0"/>
                    <a:pt x="1986" y="0"/>
                  </a:cubicBezTo>
                  <a:close/>
                </a:path>
              </a:pathLst>
            </a:custGeom>
            <a:solidFill>
              <a:srgbClr val="BBC6CF"/>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22" name="CustomShape 46"/>
            <p:cNvSpPr/>
            <p:nvPr/>
          </p:nvSpPr>
          <p:spPr>
            <a:xfrm>
              <a:off x="1082880" y="1936800"/>
              <a:ext cx="200520" cy="195120"/>
            </a:xfrm>
            <a:custGeom>
              <a:avLst/>
              <a:gdLst/>
              <a:ahLst/>
              <a:cxnLst/>
              <a:rect l="l" t="t" r="r" b="b"/>
              <a:pathLst>
                <a:path w="4145" h="4330">
                  <a:moveTo>
                    <a:pt x="1990" y="1"/>
                  </a:moveTo>
                  <a:cubicBezTo>
                    <a:pt x="1773" y="1"/>
                    <a:pt x="1566" y="14"/>
                    <a:pt x="1378" y="32"/>
                  </a:cubicBezTo>
                  <a:cubicBezTo>
                    <a:pt x="1129" y="61"/>
                    <a:pt x="881" y="99"/>
                    <a:pt x="641" y="157"/>
                  </a:cubicBezTo>
                  <a:cubicBezTo>
                    <a:pt x="536" y="186"/>
                    <a:pt x="459" y="281"/>
                    <a:pt x="459" y="387"/>
                  </a:cubicBezTo>
                  <a:lnTo>
                    <a:pt x="459" y="932"/>
                  </a:lnTo>
                  <a:cubicBezTo>
                    <a:pt x="459" y="1056"/>
                    <a:pt x="412" y="1171"/>
                    <a:pt x="325" y="1257"/>
                  </a:cubicBezTo>
                  <a:lnTo>
                    <a:pt x="134" y="1449"/>
                  </a:lnTo>
                  <a:cubicBezTo>
                    <a:pt x="48" y="1535"/>
                    <a:pt x="0" y="1650"/>
                    <a:pt x="0" y="1774"/>
                  </a:cubicBezTo>
                  <a:lnTo>
                    <a:pt x="0" y="2042"/>
                  </a:lnTo>
                  <a:cubicBezTo>
                    <a:pt x="0" y="3210"/>
                    <a:pt x="871" y="4186"/>
                    <a:pt x="2029" y="4329"/>
                  </a:cubicBezTo>
                  <a:cubicBezTo>
                    <a:pt x="1608" y="3899"/>
                    <a:pt x="1378" y="3334"/>
                    <a:pt x="1378" y="2741"/>
                  </a:cubicBezTo>
                  <a:lnTo>
                    <a:pt x="1378" y="1056"/>
                  </a:lnTo>
                  <a:cubicBezTo>
                    <a:pt x="1378" y="827"/>
                    <a:pt x="1560" y="626"/>
                    <a:pt x="1790" y="597"/>
                  </a:cubicBezTo>
                  <a:cubicBezTo>
                    <a:pt x="1971" y="575"/>
                    <a:pt x="2201" y="556"/>
                    <a:pt x="2456" y="556"/>
                  </a:cubicBezTo>
                  <a:cubicBezTo>
                    <a:pt x="2980" y="556"/>
                    <a:pt x="3610" y="636"/>
                    <a:pt x="4144" y="932"/>
                  </a:cubicBezTo>
                  <a:lnTo>
                    <a:pt x="4144" y="817"/>
                  </a:lnTo>
                  <a:cubicBezTo>
                    <a:pt x="4144" y="721"/>
                    <a:pt x="4106" y="635"/>
                    <a:pt x="4029" y="578"/>
                  </a:cubicBezTo>
                  <a:cubicBezTo>
                    <a:pt x="3416" y="123"/>
                    <a:pt x="2655" y="1"/>
                    <a:pt x="1990" y="1"/>
                  </a:cubicBezTo>
                  <a:close/>
                </a:path>
              </a:pathLst>
            </a:custGeom>
            <a:solidFill>
              <a:srgbClr val="AAB8C4"/>
            </a:solidFill>
            <a:ln>
              <a:solidFill>
                <a:schemeClr val="accent5">
                  <a:lumMod val="50000"/>
                </a:schemeClr>
              </a:solidFill>
            </a:ln>
          </p:spPr>
          <p:style>
            <a:lnRef idx="0">
              <a:scrgbClr r="0" g="0" b="0"/>
            </a:lnRef>
            <a:fillRef idx="0">
              <a:scrgbClr r="0" g="0" b="0"/>
            </a:fillRef>
            <a:effectRef idx="0">
              <a:scrgbClr r="0" g="0" b="0"/>
            </a:effectRef>
            <a:fontRef idx="minor"/>
          </p:style>
        </p:sp>
        <p:sp>
          <p:nvSpPr>
            <p:cNvPr id="723" name="CustomShape 47"/>
            <p:cNvSpPr/>
            <p:nvPr/>
          </p:nvSpPr>
          <p:spPr>
            <a:xfrm>
              <a:off x="1004760" y="2216880"/>
              <a:ext cx="66600" cy="102960"/>
            </a:xfrm>
            <a:custGeom>
              <a:avLst/>
              <a:gdLst/>
              <a:ahLst/>
              <a:cxnLst/>
              <a:rect l="l" t="t" r="r" b="b"/>
              <a:pathLst>
                <a:path w="1379" h="2288">
                  <a:moveTo>
                    <a:pt x="249" y="0"/>
                  </a:moveTo>
                  <a:cubicBezTo>
                    <a:pt x="86" y="173"/>
                    <a:pt x="0" y="402"/>
                    <a:pt x="0" y="632"/>
                  </a:cubicBezTo>
                  <a:lnTo>
                    <a:pt x="0" y="2058"/>
                  </a:lnTo>
                  <a:cubicBezTo>
                    <a:pt x="0" y="2182"/>
                    <a:pt x="96" y="2288"/>
                    <a:pt x="230" y="2288"/>
                  </a:cubicBezTo>
                  <a:lnTo>
                    <a:pt x="1378" y="2288"/>
                  </a:lnTo>
                  <a:lnTo>
                    <a:pt x="1378" y="1522"/>
                  </a:lnTo>
                  <a:cubicBezTo>
                    <a:pt x="1378" y="1273"/>
                    <a:pt x="1283" y="1043"/>
                    <a:pt x="1110" y="862"/>
                  </a:cubicBezTo>
                  <a:lnTo>
                    <a:pt x="249" y="0"/>
                  </a:lnTo>
                  <a:close/>
                </a:path>
              </a:pathLst>
            </a:custGeom>
            <a:solidFill>
              <a:srgbClr val="6A7F91"/>
            </a:solidFill>
            <a:ln>
              <a:solidFill>
                <a:schemeClr val="accent5">
                  <a:lumMod val="50000"/>
                </a:schemeClr>
              </a:solidFill>
            </a:ln>
          </p:spPr>
          <p:style>
            <a:lnRef idx="0">
              <a:scrgbClr r="0" g="0" b="0"/>
            </a:lnRef>
            <a:fillRef idx="0">
              <a:scrgbClr r="0" g="0" b="0"/>
            </a:fillRef>
            <a:effectRef idx="0">
              <a:scrgbClr r="0" g="0" b="0"/>
            </a:effectRef>
            <a:fontRef idx="minor"/>
          </p:style>
        </p:sp>
      </p:grpSp>
      <p:grpSp>
        <p:nvGrpSpPr>
          <p:cNvPr id="724" name="Group 48"/>
          <p:cNvGrpSpPr/>
          <p:nvPr/>
        </p:nvGrpSpPr>
        <p:grpSpPr>
          <a:xfrm>
            <a:off x="9579960" y="1844640"/>
            <a:ext cx="600120" cy="494640"/>
            <a:chOff x="9579960" y="1844640"/>
            <a:chExt cx="600120" cy="494640"/>
          </a:xfrm>
        </p:grpSpPr>
        <p:sp>
          <p:nvSpPr>
            <p:cNvPr id="725" name="CustomShape 49"/>
            <p:cNvSpPr/>
            <p:nvPr/>
          </p:nvSpPr>
          <p:spPr>
            <a:xfrm>
              <a:off x="9579960" y="1844640"/>
              <a:ext cx="600120" cy="494640"/>
            </a:xfrm>
            <a:custGeom>
              <a:avLst/>
              <a:gdLst/>
              <a:ahLst/>
              <a:cxnLst/>
              <a:rect l="l" t="t" r="r" b="b"/>
              <a:pathLst>
                <a:path w="12729" h="11564">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726" name="CustomShape 50"/>
            <p:cNvSpPr/>
            <p:nvPr/>
          </p:nvSpPr>
          <p:spPr>
            <a:xfrm>
              <a:off x="9924840" y="2036160"/>
              <a:ext cx="117000" cy="250560"/>
            </a:xfrm>
            <a:custGeom>
              <a:avLst/>
              <a:gdLst/>
              <a:ahLst/>
              <a:cxnLst/>
              <a:rect l="l" t="t" r="r" b="b"/>
              <a:pathLst>
                <a:path w="2490" h="5861">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solidFill>
              <a:srgbClr val="5F7D95"/>
            </a:solidFill>
            <a:ln>
              <a:noFill/>
            </a:ln>
          </p:spPr>
          <p:style>
            <a:lnRef idx="0">
              <a:scrgbClr r="0" g="0" b="0"/>
            </a:lnRef>
            <a:fillRef idx="0">
              <a:scrgbClr r="0" g="0" b="0"/>
            </a:fillRef>
            <a:effectRef idx="0">
              <a:scrgbClr r="0" g="0" b="0"/>
            </a:effectRef>
            <a:fontRef idx="minor"/>
          </p:style>
        </p:sp>
      </p:grpSp>
      <p:sp>
        <p:nvSpPr>
          <p:cNvPr id="727" name="TextShape 51"/>
          <p:cNvSpPr txBox="1"/>
          <p:nvPr/>
        </p:nvSpPr>
        <p:spPr>
          <a:xfrm>
            <a:off x="9419400" y="6421680"/>
            <a:ext cx="2742840" cy="364680"/>
          </a:xfrm>
          <a:prstGeom prst="rect">
            <a:avLst/>
          </a:prstGeom>
          <a:noFill/>
          <a:ln>
            <a:noFill/>
          </a:ln>
        </p:spPr>
        <p:txBody>
          <a:bodyPr anchor="ctr">
            <a:noAutofit/>
          </a:bodyPr>
          <a:lstStyle/>
          <a:p>
            <a:pPr algn="r">
              <a:lnSpc>
                <a:spcPct val="100000"/>
              </a:lnSpc>
            </a:pPr>
            <a:fld id="{EB361DDA-911E-4DF7-B5D0-C712FF78A7B7}" type="slidenum">
              <a:rPr lang="es-PY" sz="1200" b="0" strike="noStrike" spc="-1">
                <a:solidFill>
                  <a:srgbClr val="8B8B8B"/>
                </a:solidFill>
                <a:latin typeface="Calibri"/>
              </a:rPr>
              <a:t>29</a:t>
            </a:fld>
            <a:endParaRPr lang="es-PY" sz="1200" b="0" strike="noStrike" spc="-1">
              <a:latin typeface="Times New Roman"/>
            </a:endParaRPr>
          </a:p>
        </p:txBody>
      </p:sp>
      <p:sp>
        <p:nvSpPr>
          <p:cNvPr id="728" name="CustomShape 52"/>
          <p:cNvSpPr/>
          <p:nvPr/>
        </p:nvSpPr>
        <p:spPr>
          <a:xfrm>
            <a:off x="5444883" y="4738320"/>
            <a:ext cx="3966120" cy="91476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s-PY" sz="1800" strike="noStrike" spc="-1" dirty="0" smtClean="0">
                <a:solidFill>
                  <a:srgbClr val="002060"/>
                </a:solidFill>
                <a:latin typeface="Calibri"/>
              </a:rPr>
              <a:t>337 </a:t>
            </a:r>
            <a:r>
              <a:rPr lang="es-PY" sz="1800" strike="noStrike" spc="-1" dirty="0">
                <a:solidFill>
                  <a:srgbClr val="002060"/>
                </a:solidFill>
                <a:latin typeface="Calibri"/>
              </a:rPr>
              <a:t>cursos, talleres y webinars desarrollados, logrando la certificación de </a:t>
            </a:r>
            <a:r>
              <a:rPr lang="es-PY" sz="1800" strike="noStrike" spc="-1" dirty="0" smtClean="0">
                <a:solidFill>
                  <a:srgbClr val="002060"/>
                </a:solidFill>
                <a:latin typeface="Calibri"/>
              </a:rPr>
              <a:t>4.894 </a:t>
            </a:r>
            <a:r>
              <a:rPr lang="es-PY" sz="1800" strike="noStrike" spc="-1" dirty="0">
                <a:solidFill>
                  <a:srgbClr val="002060"/>
                </a:solidFill>
                <a:latin typeface="Calibri"/>
              </a:rPr>
              <a:t>emprendedores en el 2021</a:t>
            </a:r>
            <a:endParaRPr lang="es-PY" sz="1800" strike="noStrike" spc="-1" dirty="0">
              <a:latin typeface="Arial"/>
            </a:endParaRPr>
          </a:p>
        </p:txBody>
      </p:sp>
      <p:sp>
        <p:nvSpPr>
          <p:cNvPr id="729" name="CustomShape 53"/>
          <p:cNvSpPr/>
          <p:nvPr/>
        </p:nvSpPr>
        <p:spPr>
          <a:xfrm>
            <a:off x="1493523" y="4738320"/>
            <a:ext cx="3568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PY" sz="1800" strike="noStrike" spc="-1">
                <a:solidFill>
                  <a:srgbClr val="002060"/>
                </a:solidFill>
                <a:latin typeface="Calibri"/>
              </a:rPr>
              <a:t>119 cursos y talleres desarrollados, logrando la certificación de 4.972 emprendedores en el 2020</a:t>
            </a:r>
            <a:endParaRPr lang="es-PY" sz="1800" strike="noStrike" spc="-1">
              <a:latin typeface="Arial"/>
            </a:endParaRPr>
          </a:p>
        </p:txBody>
      </p:sp>
      <p:sp>
        <p:nvSpPr>
          <p:cNvPr id="730" name="CustomShape 54"/>
          <p:cNvSpPr/>
          <p:nvPr/>
        </p:nvSpPr>
        <p:spPr>
          <a:xfrm>
            <a:off x="4089843" y="4186800"/>
            <a:ext cx="2599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PY" sz="1800" b="1" strike="noStrike" spc="-1">
                <a:solidFill>
                  <a:srgbClr val="002060"/>
                </a:solidFill>
                <a:latin typeface="Calibri"/>
              </a:rPr>
              <a:t>MODALIDAD E-LEARNING</a:t>
            </a:r>
            <a:endParaRPr lang="es-PY" sz="1800" b="0" strike="noStrike" spc="-1">
              <a:latin typeface="Arial"/>
            </a:endParaRPr>
          </a:p>
        </p:txBody>
      </p:sp>
      <p:sp>
        <p:nvSpPr>
          <p:cNvPr id="61" name="CuadroTexto 60">
            <a:extLst>
              <a:ext uri="{FF2B5EF4-FFF2-40B4-BE49-F238E27FC236}">
                <a16:creationId xmlns:a16="http://schemas.microsoft.com/office/drawing/2014/main" id="{D7F81639-B877-4D78-816C-8BADD344415C}"/>
              </a:ext>
            </a:extLst>
          </p:cNvPr>
          <p:cNvSpPr txBox="1"/>
          <p:nvPr/>
        </p:nvSpPr>
        <p:spPr>
          <a:xfrm>
            <a:off x="553320" y="6245841"/>
            <a:ext cx="7236997"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Y"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registros administrativos del CEE. Corte</a:t>
            </a:r>
            <a:r>
              <a:rPr kumimoji="0" lang="es-PY" altLang="en-US" sz="1200" b="0" i="0" u="none" strike="noStrike" cap="none" normalizeH="0" dirty="0">
                <a:ln>
                  <a:noFill/>
                </a:ln>
                <a:solidFill>
                  <a:srgbClr val="002060"/>
                </a:solidFill>
                <a:effectLst/>
                <a:ea typeface="Calibri" panose="020F0502020204030204" pitchFamily="34" charset="0"/>
                <a:cs typeface="Calibri" panose="020F0502020204030204" pitchFamily="34" charset="0"/>
              </a:rPr>
              <a:t> al </a:t>
            </a:r>
            <a:r>
              <a:rPr lang="es-PY" altLang="en-US" sz="1200" dirty="0" smtClean="0">
                <a:solidFill>
                  <a:srgbClr val="002060"/>
                </a:solidFill>
                <a:ea typeface="Calibri" panose="020F0502020204030204" pitchFamily="34" charset="0"/>
                <a:cs typeface="Calibri" panose="020F0502020204030204" pitchFamily="34" charset="0"/>
              </a:rPr>
              <a:t>29</a:t>
            </a:r>
            <a:r>
              <a:rPr kumimoji="0" lang="es-PY" altLang="en-US" sz="1200" b="0" i="0" u="none" strike="noStrike" cap="none" normalizeH="0" dirty="0" smtClean="0">
                <a:ln>
                  <a:noFill/>
                </a:ln>
                <a:solidFill>
                  <a:srgbClr val="002060"/>
                </a:solidFill>
                <a:effectLst/>
                <a:ea typeface="Calibri" panose="020F0502020204030204" pitchFamily="34" charset="0"/>
                <a:cs typeface="Calibri" panose="020F0502020204030204" pitchFamily="34" charset="0"/>
              </a:rPr>
              <a:t>.09.21</a:t>
            </a:r>
            <a:r>
              <a:rPr kumimoji="0" lang="es-PY" altLang="en-US" sz="1200" b="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 </a:t>
            </a:r>
            <a:endPar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69;p28"/>
          <p:cNvSpPr txBox="1"/>
          <p:nvPr/>
        </p:nvSpPr>
        <p:spPr>
          <a:xfrm>
            <a:off x="307260" y="4795644"/>
            <a:ext cx="3151287" cy="964414"/>
          </a:xfrm>
          <a:prstGeom prst="rect">
            <a:avLst/>
          </a:prstGeom>
          <a:solidFill>
            <a:schemeClr val="accent5">
              <a:lumMod val="20000"/>
              <a:lumOff val="8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PY" sz="1600" b="1" dirty="0">
                <a:solidFill>
                  <a:srgbClr val="002060"/>
                </a:solidFill>
              </a:rPr>
              <a:t>4.</a:t>
            </a:r>
            <a:r>
              <a:rPr lang="es-PY" sz="1200" b="1" dirty="0">
                <a:solidFill>
                  <a:srgbClr val="002060"/>
                </a:solidFill>
              </a:rPr>
              <a:t> Formalizar y reformar el Sistema de Seguridad Social </a:t>
            </a:r>
          </a:p>
          <a:p>
            <a:pPr>
              <a:buSzPts val="1100"/>
            </a:pPr>
            <a:endParaRPr lang="en-US" sz="1200" b="1" dirty="0">
              <a:solidFill>
                <a:srgbClr val="002060"/>
              </a:solidFill>
              <a:ea typeface="Malgun Gothic" panose="020B0503020000020004" pitchFamily="34" charset="-127"/>
              <a:cs typeface="Times New Roman" panose="02020603050405020304" pitchFamily="18" charset="0"/>
            </a:endParaRPr>
          </a:p>
          <a:p>
            <a:pPr>
              <a:buSzPts val="1100"/>
            </a:pPr>
            <a:endParaRPr lang="es-PY" sz="1200" b="1" dirty="0">
              <a:solidFill>
                <a:srgbClr val="002060"/>
              </a:solidFill>
            </a:endParaRPr>
          </a:p>
        </p:txBody>
      </p:sp>
      <p:sp>
        <p:nvSpPr>
          <p:cNvPr id="15" name="Google Shape;169;p28"/>
          <p:cNvSpPr txBox="1"/>
          <p:nvPr/>
        </p:nvSpPr>
        <p:spPr>
          <a:xfrm>
            <a:off x="3573511" y="1331253"/>
            <a:ext cx="8432686" cy="1209169"/>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645" indent="-207645" algn="just">
              <a:buSzPts val="1100"/>
              <a:buFont typeface="Wingdings" panose="05000000000000000000" pitchFamily="2" charset="2"/>
              <a:buChar char="§"/>
            </a:pPr>
            <a:r>
              <a:rPr lang="es-PY" sz="1200" b="1" dirty="0">
                <a:solidFill>
                  <a:srgbClr val="002060"/>
                </a:solidFill>
              </a:rPr>
              <a:t>Medidas económicas y laborales para mitigar los efectos socioeconómicos en la población económicamente activa. </a:t>
            </a:r>
          </a:p>
          <a:p>
            <a:pPr marL="207645" indent="-207645" algn="just">
              <a:buSzPts val="1100"/>
              <a:buFont typeface="Wingdings" panose="05000000000000000000" pitchFamily="2" charset="2"/>
              <a:buChar char="§"/>
            </a:pPr>
            <a:r>
              <a:rPr lang="es-PY" sz="1200" b="1" dirty="0">
                <a:solidFill>
                  <a:srgbClr val="002060"/>
                </a:solidFill>
              </a:rPr>
              <a:t>Fortalecer y prolongar las compensaciones económicas para trabajadores formales e informales.</a:t>
            </a:r>
          </a:p>
          <a:p>
            <a:pPr marL="207645" indent="-207645" algn="just">
              <a:buSzPts val="1100"/>
              <a:buFont typeface="Wingdings" panose="05000000000000000000" pitchFamily="2" charset="2"/>
              <a:buChar char="§"/>
            </a:pPr>
            <a:r>
              <a:rPr lang="es-PY" sz="1200" b="1" dirty="0">
                <a:solidFill>
                  <a:srgbClr val="002060"/>
                </a:solidFill>
              </a:rPr>
              <a:t>Fomentar medidas de conciliación entre empleadores y trabajadores.</a:t>
            </a:r>
          </a:p>
          <a:p>
            <a:pPr marL="207645" indent="-207645" algn="just">
              <a:buSzPts val="1100"/>
              <a:buFont typeface="Wingdings" panose="05000000000000000000" pitchFamily="2" charset="2"/>
              <a:buChar char="§"/>
            </a:pPr>
            <a:r>
              <a:rPr lang="es-PY" sz="1200" b="1" dirty="0">
                <a:solidFill>
                  <a:srgbClr val="002060"/>
                </a:solidFill>
              </a:rPr>
              <a:t>Fortalecer el teletrabajo.</a:t>
            </a:r>
          </a:p>
          <a:p>
            <a:pPr marL="207645" indent="-207645" algn="just">
              <a:buSzPts val="1100"/>
              <a:buFont typeface="Wingdings" panose="05000000000000000000" pitchFamily="2" charset="2"/>
              <a:buChar char="§"/>
            </a:pPr>
            <a:r>
              <a:rPr lang="es-PY" sz="1200" b="1" dirty="0">
                <a:solidFill>
                  <a:srgbClr val="002060"/>
                </a:solidFill>
              </a:rPr>
              <a:t>Impulsar nuevas modalidades de contrato de trabajo formal.</a:t>
            </a:r>
          </a:p>
          <a:p>
            <a:pPr marL="207645" indent="-207645" algn="just">
              <a:buSzPts val="1100"/>
              <a:buFont typeface="Wingdings" panose="05000000000000000000" pitchFamily="2" charset="2"/>
              <a:buChar char="§"/>
            </a:pPr>
            <a:r>
              <a:rPr lang="es-PY" sz="1200" b="1" dirty="0">
                <a:solidFill>
                  <a:srgbClr val="002060"/>
                </a:solidFill>
              </a:rPr>
              <a:t>Fortalecer la política de Salud y Seguridad Ocupacional.</a:t>
            </a:r>
          </a:p>
        </p:txBody>
      </p:sp>
      <p:sp>
        <p:nvSpPr>
          <p:cNvPr id="19" name="Google Shape;169;p28"/>
          <p:cNvSpPr txBox="1"/>
          <p:nvPr/>
        </p:nvSpPr>
        <p:spPr>
          <a:xfrm>
            <a:off x="3584036" y="2540424"/>
            <a:ext cx="8434255" cy="1084186"/>
          </a:xfrm>
          <a:prstGeom prst="rect">
            <a:avLst/>
          </a:prstGeom>
          <a:solidFill>
            <a:schemeClr val="accent5">
              <a:lumMod val="20000"/>
              <a:lumOff val="8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645" indent="-207645" algn="just">
              <a:buSzPts val="1100"/>
              <a:buFont typeface="Arial" panose="020B0604020202020204" pitchFamily="34" charset="0"/>
              <a:buChar char="•"/>
            </a:pPr>
            <a:r>
              <a:rPr lang="es-PY" sz="1200" b="1" dirty="0">
                <a:solidFill>
                  <a:srgbClr val="002060"/>
                </a:solidFill>
              </a:rPr>
              <a:t>Estimulo de la demanda de empleo.</a:t>
            </a:r>
          </a:p>
          <a:p>
            <a:pPr marL="207645" indent="-207645" algn="just">
              <a:buSzPts val="1100"/>
              <a:buFont typeface="Arial" panose="020B0604020202020204" pitchFamily="34" charset="0"/>
              <a:buChar char="•"/>
            </a:pPr>
            <a:r>
              <a:rPr lang="es-PY" sz="1200" b="1" dirty="0">
                <a:solidFill>
                  <a:srgbClr val="002060"/>
                </a:solidFill>
              </a:rPr>
              <a:t>Aumento de la inversión pública (construcción masiva de viviendas sociales y obras). </a:t>
            </a:r>
          </a:p>
          <a:p>
            <a:pPr marL="207645" indent="-207645" algn="just">
              <a:buSzPts val="1100"/>
              <a:buFont typeface="Arial" panose="020B0604020202020204" pitchFamily="34" charset="0"/>
              <a:buChar char="•"/>
            </a:pPr>
            <a:r>
              <a:rPr lang="es-PY" sz="1200" b="1" dirty="0">
                <a:solidFill>
                  <a:srgbClr val="002060"/>
                </a:solidFill>
              </a:rPr>
              <a:t>Plan articulado de atracción de inversiones.</a:t>
            </a:r>
          </a:p>
          <a:p>
            <a:pPr marL="207645" indent="-207645" algn="just">
              <a:buSzPts val="1100"/>
              <a:buFont typeface="Arial" panose="020B0604020202020204" pitchFamily="34" charset="0"/>
              <a:buChar char="•"/>
            </a:pPr>
            <a:r>
              <a:rPr lang="es-PY" sz="1200" b="1" dirty="0">
                <a:solidFill>
                  <a:srgbClr val="002060"/>
                </a:solidFill>
              </a:rPr>
              <a:t>Fomento a la industria nacional y el sector de comercio y servicios.</a:t>
            </a:r>
          </a:p>
          <a:p>
            <a:pPr marL="207645" indent="-207645" algn="just">
              <a:buSzPts val="1100"/>
              <a:buFont typeface="Arial" panose="020B0604020202020204" pitchFamily="34" charset="0"/>
              <a:buChar char="•"/>
            </a:pPr>
            <a:r>
              <a:rPr lang="es-PY" sz="1200" b="1" dirty="0">
                <a:solidFill>
                  <a:srgbClr val="002060"/>
                </a:solidFill>
              </a:rPr>
              <a:t>Fomento a las MIPYMES.</a:t>
            </a:r>
          </a:p>
        </p:txBody>
      </p:sp>
      <p:sp>
        <p:nvSpPr>
          <p:cNvPr id="20" name="Google Shape;169;p28"/>
          <p:cNvSpPr txBox="1"/>
          <p:nvPr/>
        </p:nvSpPr>
        <p:spPr>
          <a:xfrm>
            <a:off x="3568320" y="4838929"/>
            <a:ext cx="8434255" cy="929498"/>
          </a:xfrm>
          <a:prstGeom prst="rect">
            <a:avLst/>
          </a:prstGeom>
          <a:solidFill>
            <a:schemeClr val="accent5">
              <a:lumMod val="20000"/>
              <a:lumOff val="8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645" indent="-207645" algn="just">
              <a:buSzPts val="1100"/>
              <a:buFont typeface="Arial" panose="020B0604020202020204" pitchFamily="34" charset="0"/>
              <a:buChar char="•"/>
            </a:pPr>
            <a:r>
              <a:rPr lang="es-PY" sz="1200" b="1" dirty="0">
                <a:solidFill>
                  <a:srgbClr val="002060"/>
                </a:solidFill>
              </a:rPr>
              <a:t>Ley de Seguro de desempleo. </a:t>
            </a:r>
          </a:p>
          <a:p>
            <a:pPr marL="207645" indent="-207645" algn="just">
              <a:buSzPts val="1100"/>
              <a:buFont typeface="Arial" panose="020B0604020202020204" pitchFamily="34" charset="0"/>
              <a:buChar char="•"/>
            </a:pPr>
            <a:r>
              <a:rPr lang="es-PY" sz="1200" b="1" dirty="0">
                <a:solidFill>
                  <a:srgbClr val="002060"/>
                </a:solidFill>
              </a:rPr>
              <a:t>Estrategia Integrada de Formalización del Empleo.</a:t>
            </a:r>
          </a:p>
          <a:p>
            <a:pPr marL="207645" indent="-207645" algn="just">
              <a:buSzPts val="1100"/>
              <a:buFont typeface="Arial" panose="020B0604020202020204" pitchFamily="34" charset="0"/>
              <a:buChar char="•"/>
            </a:pPr>
            <a:r>
              <a:rPr lang="es-PY" sz="1200" b="1" dirty="0">
                <a:solidFill>
                  <a:srgbClr val="002060"/>
                </a:solidFill>
              </a:rPr>
              <a:t>Mesa de reforma del sistema de seguridad social. </a:t>
            </a:r>
          </a:p>
          <a:p>
            <a:pPr marL="207645" indent="-207645" algn="just">
              <a:buSzPts val="1100"/>
              <a:buFont typeface="Arial" panose="020B0604020202020204" pitchFamily="34" charset="0"/>
              <a:buChar char="•"/>
            </a:pPr>
            <a:r>
              <a:rPr lang="es-PY" sz="1200" b="1" dirty="0">
                <a:solidFill>
                  <a:srgbClr val="002060"/>
                </a:solidFill>
              </a:rPr>
              <a:t>Inclusión de  trabajadores independientes y otros sectores excluidos al sistema de seguridad social. </a:t>
            </a:r>
          </a:p>
        </p:txBody>
      </p:sp>
      <p:sp>
        <p:nvSpPr>
          <p:cNvPr id="21" name="Google Shape;169;p28"/>
          <p:cNvSpPr txBox="1"/>
          <p:nvPr/>
        </p:nvSpPr>
        <p:spPr>
          <a:xfrm>
            <a:off x="3584037" y="3624610"/>
            <a:ext cx="8434255" cy="1219146"/>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SzPts val="1100"/>
              <a:buFont typeface="Arial" panose="020B0604020202020204" pitchFamily="34" charset="0"/>
              <a:buChar char="•"/>
            </a:pPr>
            <a:r>
              <a:rPr lang="es-PY" sz="1200" b="1" dirty="0">
                <a:solidFill>
                  <a:srgbClr val="002060"/>
                </a:solidFill>
              </a:rPr>
              <a:t>Estrategia Nacional de Formación Profesional.</a:t>
            </a:r>
          </a:p>
          <a:p>
            <a:pPr marL="285750" indent="-285750" algn="just">
              <a:buSzPts val="1100"/>
              <a:buFont typeface="Arial" panose="020B0604020202020204" pitchFamily="34" charset="0"/>
              <a:buChar char="•"/>
            </a:pPr>
            <a:r>
              <a:rPr lang="es-PY" sz="1200" b="1" dirty="0">
                <a:solidFill>
                  <a:srgbClr val="002060"/>
                </a:solidFill>
              </a:rPr>
              <a:t>Formación en aptitudes técnicas y socioemocionales. Competencias digitales para la cuarta revolución industrial.</a:t>
            </a:r>
          </a:p>
          <a:p>
            <a:pPr marL="285750" indent="-285750" algn="just">
              <a:buSzPts val="1100"/>
              <a:buFont typeface="Arial" panose="020B0604020202020204" pitchFamily="34" charset="0"/>
              <a:buChar char="•"/>
            </a:pPr>
            <a:r>
              <a:rPr lang="es-PY" sz="1200" b="1" dirty="0">
                <a:solidFill>
                  <a:srgbClr val="002060"/>
                </a:solidFill>
              </a:rPr>
              <a:t>Fortalecimiento de la formación dual.</a:t>
            </a:r>
          </a:p>
          <a:p>
            <a:pPr marL="285750" indent="-285750" algn="just">
              <a:buSzPts val="1100"/>
              <a:buFont typeface="Arial" panose="020B0604020202020204" pitchFamily="34" charset="0"/>
              <a:buChar char="•"/>
            </a:pPr>
            <a:r>
              <a:rPr lang="es-PY" sz="1200" b="1" dirty="0">
                <a:solidFill>
                  <a:srgbClr val="002060"/>
                </a:solidFill>
              </a:rPr>
              <a:t>Reconversión laboral.</a:t>
            </a:r>
          </a:p>
          <a:p>
            <a:pPr marL="285750" indent="-285750" algn="just">
              <a:buSzPts val="1100"/>
              <a:buFont typeface="Arial" panose="020B0604020202020204" pitchFamily="34" charset="0"/>
              <a:buChar char="•"/>
            </a:pPr>
            <a:r>
              <a:rPr lang="es-PY" sz="1200" b="1" dirty="0" err="1">
                <a:solidFill>
                  <a:srgbClr val="002060"/>
                </a:solidFill>
              </a:rPr>
              <a:t>Emprendedurismo</a:t>
            </a:r>
            <a:r>
              <a:rPr lang="es-PY" sz="1200" b="1" dirty="0">
                <a:solidFill>
                  <a:srgbClr val="002060"/>
                </a:solidFill>
              </a:rPr>
              <a:t>.</a:t>
            </a:r>
          </a:p>
          <a:p>
            <a:pPr marL="285750" indent="-285750" algn="just">
              <a:buSzPts val="1100"/>
              <a:buFont typeface="Arial" panose="020B0604020202020204" pitchFamily="34" charset="0"/>
              <a:buChar char="•"/>
            </a:pPr>
            <a:r>
              <a:rPr lang="es-PY" sz="1200" b="1" dirty="0">
                <a:solidFill>
                  <a:srgbClr val="002060"/>
                </a:solidFill>
              </a:rPr>
              <a:t>Fomento al cooperativismo.</a:t>
            </a:r>
          </a:p>
        </p:txBody>
      </p:sp>
      <p:sp>
        <p:nvSpPr>
          <p:cNvPr id="22" name="Google Shape;150;p27"/>
          <p:cNvSpPr/>
          <p:nvPr/>
        </p:nvSpPr>
        <p:spPr>
          <a:xfrm>
            <a:off x="3568320" y="966698"/>
            <a:ext cx="8445422" cy="305261"/>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1600" b="1" dirty="0">
                <a:solidFill>
                  <a:schemeClr val="bg1"/>
                </a:solidFill>
              </a:rPr>
              <a:t>DESCRIPCIÓN</a:t>
            </a:r>
            <a:endParaRPr sz="1600" b="1" dirty="0">
              <a:solidFill>
                <a:schemeClr val="bg1"/>
              </a:solidFill>
            </a:endParaRPr>
          </a:p>
        </p:txBody>
      </p:sp>
      <p:sp>
        <p:nvSpPr>
          <p:cNvPr id="23" name="Google Shape;169;p28"/>
          <p:cNvSpPr txBox="1"/>
          <p:nvPr/>
        </p:nvSpPr>
        <p:spPr>
          <a:xfrm>
            <a:off x="308979" y="1335974"/>
            <a:ext cx="3136954" cy="1224346"/>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PY" sz="1600" b="1" dirty="0">
                <a:solidFill>
                  <a:srgbClr val="002060"/>
                </a:solidFill>
              </a:rPr>
              <a:t>1.</a:t>
            </a:r>
            <a:r>
              <a:rPr lang="es-PY" sz="1200" b="1" dirty="0">
                <a:solidFill>
                  <a:srgbClr val="002060"/>
                </a:solidFill>
              </a:rPr>
              <a:t> Sostener el empleo a través de medidas de protección </a:t>
            </a:r>
          </a:p>
        </p:txBody>
      </p:sp>
      <p:sp>
        <p:nvSpPr>
          <p:cNvPr id="24" name="Google Shape;169;p28"/>
          <p:cNvSpPr txBox="1"/>
          <p:nvPr/>
        </p:nvSpPr>
        <p:spPr>
          <a:xfrm>
            <a:off x="314567" y="2553105"/>
            <a:ext cx="3139394" cy="1173422"/>
          </a:xfrm>
          <a:prstGeom prst="rect">
            <a:avLst/>
          </a:prstGeom>
          <a:solidFill>
            <a:schemeClr val="accent5">
              <a:lumMod val="20000"/>
              <a:lumOff val="8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PY" sz="1600" b="1" dirty="0">
                <a:solidFill>
                  <a:srgbClr val="002060"/>
                </a:solidFill>
              </a:rPr>
              <a:t>2. </a:t>
            </a:r>
            <a:r>
              <a:rPr lang="es-PY" sz="1200" b="1" dirty="0">
                <a:solidFill>
                  <a:srgbClr val="002060"/>
                </a:solidFill>
              </a:rPr>
              <a:t>Impulsar la generación de empleo formal</a:t>
            </a:r>
          </a:p>
        </p:txBody>
      </p:sp>
      <p:sp>
        <p:nvSpPr>
          <p:cNvPr id="25" name="Google Shape;169;p28"/>
          <p:cNvSpPr txBox="1"/>
          <p:nvPr/>
        </p:nvSpPr>
        <p:spPr>
          <a:xfrm>
            <a:off x="307260" y="3629437"/>
            <a:ext cx="3138673" cy="1209492"/>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PY" sz="1600" b="1" dirty="0">
                <a:solidFill>
                  <a:srgbClr val="002060"/>
                </a:solidFill>
              </a:rPr>
              <a:t>3. </a:t>
            </a:r>
            <a:r>
              <a:rPr lang="en-US" sz="1600" b="1" dirty="0">
                <a:solidFill>
                  <a:srgbClr val="002060"/>
                </a:solidFill>
              </a:rPr>
              <a:t> </a:t>
            </a:r>
            <a:r>
              <a:rPr lang="es-PY" sz="1200" b="1" dirty="0">
                <a:solidFill>
                  <a:srgbClr val="002060"/>
                </a:solidFill>
              </a:rPr>
              <a:t>Invertir en el Capital Humano para aumentar la empleabilidad</a:t>
            </a:r>
            <a:endParaRPr lang="en-US" sz="1200" b="1" dirty="0">
              <a:solidFill>
                <a:srgbClr val="002060"/>
              </a:solidFill>
              <a:ea typeface="Malgun Gothic" panose="020B0503020000020004" pitchFamily="34" charset="-127"/>
              <a:cs typeface="Times New Roman" panose="02020603050405020304" pitchFamily="18" charset="0"/>
            </a:endParaRPr>
          </a:p>
          <a:p>
            <a:pPr>
              <a:buSzPts val="1100"/>
            </a:pPr>
            <a:endParaRPr lang="es-PY" sz="1200" b="1" dirty="0">
              <a:solidFill>
                <a:srgbClr val="002060"/>
              </a:solidFill>
            </a:endParaRPr>
          </a:p>
        </p:txBody>
      </p:sp>
      <p:sp>
        <p:nvSpPr>
          <p:cNvPr id="26" name="Google Shape;150;p27"/>
          <p:cNvSpPr/>
          <p:nvPr/>
        </p:nvSpPr>
        <p:spPr>
          <a:xfrm>
            <a:off x="315326" y="966698"/>
            <a:ext cx="3151010" cy="305261"/>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1600" b="1" dirty="0">
                <a:solidFill>
                  <a:schemeClr val="bg1"/>
                </a:solidFill>
              </a:rPr>
              <a:t>EJES</a:t>
            </a:r>
            <a:endParaRPr sz="1600" b="1" dirty="0">
              <a:solidFill>
                <a:schemeClr val="bg1"/>
              </a:solidFill>
            </a:endParaRPr>
          </a:p>
        </p:txBody>
      </p:sp>
      <p:sp>
        <p:nvSpPr>
          <p:cNvPr id="27" name="Google Shape;169;p28"/>
          <p:cNvSpPr txBox="1"/>
          <p:nvPr/>
        </p:nvSpPr>
        <p:spPr>
          <a:xfrm>
            <a:off x="315186" y="5765880"/>
            <a:ext cx="3151289" cy="838204"/>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PY" sz="1600" b="1" dirty="0">
                <a:solidFill>
                  <a:srgbClr val="002060"/>
                </a:solidFill>
              </a:rPr>
              <a:t>5. </a:t>
            </a:r>
            <a:r>
              <a:rPr lang="es-PY" sz="1200" b="1" dirty="0">
                <a:solidFill>
                  <a:srgbClr val="002060"/>
                </a:solidFill>
              </a:rPr>
              <a:t>Fortalecer la capacidad institucional con énfasis en innovación y tecnología</a:t>
            </a:r>
          </a:p>
          <a:p>
            <a:pPr>
              <a:buSzPts val="1100"/>
            </a:pPr>
            <a:endParaRPr lang="es-PY" sz="1200" b="1" dirty="0">
              <a:solidFill>
                <a:srgbClr val="002060"/>
              </a:solidFill>
            </a:endParaRPr>
          </a:p>
        </p:txBody>
      </p:sp>
      <p:sp>
        <p:nvSpPr>
          <p:cNvPr id="28" name="Google Shape;169;p28"/>
          <p:cNvSpPr txBox="1"/>
          <p:nvPr/>
        </p:nvSpPr>
        <p:spPr>
          <a:xfrm>
            <a:off x="3568320" y="5765880"/>
            <a:ext cx="8436076" cy="838702"/>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645" indent="-207645" algn="just">
              <a:buSzPts val="1100"/>
              <a:buFont typeface="Arial" panose="020B0604020202020204" pitchFamily="34" charset="0"/>
              <a:buChar char="•"/>
            </a:pPr>
            <a:r>
              <a:rPr lang="es-PY" sz="1200" b="1" dirty="0">
                <a:solidFill>
                  <a:srgbClr val="002060"/>
                </a:solidFill>
              </a:rPr>
              <a:t>Servicio Público de Empleo con alcance país: intermediación para la transición laboral.</a:t>
            </a:r>
          </a:p>
          <a:p>
            <a:pPr marL="207645" indent="-207645" algn="just">
              <a:buSzPts val="1100"/>
              <a:buFont typeface="Arial" panose="020B0604020202020204" pitchFamily="34" charset="0"/>
              <a:buChar char="•"/>
            </a:pPr>
            <a:r>
              <a:rPr lang="es-PY" sz="1200" b="1" dirty="0">
                <a:solidFill>
                  <a:srgbClr val="002060"/>
                </a:solidFill>
              </a:rPr>
              <a:t>Red Nacional de Empleo.</a:t>
            </a:r>
          </a:p>
          <a:p>
            <a:pPr marL="207645" indent="-207645" algn="just">
              <a:buSzPts val="1100"/>
              <a:buFont typeface="Arial" panose="020B0604020202020204" pitchFamily="34" charset="0"/>
              <a:buChar char="•"/>
            </a:pPr>
            <a:r>
              <a:rPr lang="es-PY" sz="1200" b="1" dirty="0">
                <a:solidFill>
                  <a:srgbClr val="002060"/>
                </a:solidFill>
              </a:rPr>
              <a:t>Fortalecimiento e Impulso de nuevas herramientas tecnológicas (la e-formalización). </a:t>
            </a:r>
          </a:p>
          <a:p>
            <a:pPr>
              <a:buSzPts val="1100"/>
            </a:pPr>
            <a:endParaRPr lang="es-PY" sz="1200" b="1" dirty="0">
              <a:solidFill>
                <a:srgbClr val="002060"/>
              </a:solidFill>
            </a:endParaRP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0"/>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0"/>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0"/>
            </a:p>
          </p:txBody>
        </p:sp>
      </p:grpSp>
      <p:cxnSp>
        <p:nvCxnSpPr>
          <p:cNvPr id="35" name="14 Conector recto"/>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p:cNvPicPr>
            <a:picLocks noChangeAspect="1"/>
          </p:cNvPicPr>
          <p:nvPr/>
        </p:nvPicPr>
        <p:blipFill>
          <a:blip r:embed="rId2" cstate="email"/>
          <a:stretch>
            <a:fillRect/>
          </a:stretch>
        </p:blipFill>
        <p:spPr>
          <a:xfrm>
            <a:off x="5854019" y="383578"/>
            <a:ext cx="323788" cy="326443"/>
          </a:xfrm>
          <a:prstGeom prst="rect">
            <a:avLst/>
          </a:prstGeom>
        </p:spPr>
      </p:pic>
      <p:sp>
        <p:nvSpPr>
          <p:cNvPr id="38" name="Rectángulo redondeado 37"/>
          <p:cNvSpPr/>
          <p:nvPr/>
        </p:nvSpPr>
        <p:spPr>
          <a:xfrm>
            <a:off x="588077" y="659253"/>
            <a:ext cx="11207666" cy="337028"/>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2060"/>
                </a:solidFill>
              </a:rPr>
              <a:t>PLAN DE REACTIVACIÓN DEL EMPLEO </a:t>
            </a:r>
            <a:endParaRPr lang="es-PY" b="1" dirty="0">
              <a:solidFill>
                <a:srgbClr val="002060"/>
              </a:solidFill>
            </a:endParaRPr>
          </a:p>
        </p:txBody>
      </p:sp>
      <p:sp>
        <p:nvSpPr>
          <p:cNvPr id="29" name="Marcador de número de diapositiva 4">
            <a:extLst>
              <a:ext uri="{FF2B5EF4-FFF2-40B4-BE49-F238E27FC236}">
                <a16:creationId xmlns:a16="http://schemas.microsoft.com/office/drawing/2014/main" id="{FAE672AC-2105-4CD1-888D-CA507638405E}"/>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3</a:t>
            </a:fld>
            <a:endParaRPr lang="es-PY" dirty="0"/>
          </a:p>
        </p:txBody>
      </p:sp>
    </p:spTree>
    <p:extLst>
      <p:ext uri="{BB962C8B-B14F-4D97-AF65-F5344CB8AC3E}">
        <p14:creationId xmlns:p14="http://schemas.microsoft.com/office/powerpoint/2010/main" val="3345503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a libre 5" descr="Énfasis de imagen sin relleno">
            <a:extLst>
              <a:ext uri="{FF2B5EF4-FFF2-40B4-BE49-F238E27FC236}">
                <a16:creationId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002060"/>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6" name="Forma libre 5" descr="Énfasis de imagen sólido">
            <a:extLst>
              <a:ext uri="{FF2B5EF4-FFF2-40B4-BE49-F238E27FC236}">
                <a16:creationId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697155" y="216441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7" name="Google Shape;169;p28">
            <a:extLst>
              <a:ext uri="{FF2B5EF4-FFF2-40B4-BE49-F238E27FC236}">
                <a16:creationId xmlns:a16="http://schemas.microsoft.com/office/drawing/2014/main" id="{B1268F2E-A17C-495E-BE36-34D60F80F579}"/>
              </a:ext>
            </a:extLst>
          </p:cNvPr>
          <p:cNvSpPr txBox="1">
            <a:spLocks/>
          </p:cNvSpPr>
          <p:nvPr/>
        </p:nvSpPr>
        <p:spPr>
          <a:xfrm>
            <a:off x="1020504" y="1194390"/>
            <a:ext cx="4725552" cy="334851"/>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SzPts val="1100"/>
            </a:pPr>
            <a:r>
              <a:rPr lang="es-ES" sz="1600" b="1" dirty="0">
                <a:solidFill>
                  <a:srgbClr val="002060"/>
                </a:solidFill>
              </a:rPr>
              <a:t>Lanzamos la campaña “Emprendamos Seguros” </a:t>
            </a:r>
          </a:p>
        </p:txBody>
      </p:sp>
      <p:sp>
        <p:nvSpPr>
          <p:cNvPr id="22" name="Google Shape;150;p27">
            <a:extLst>
              <a:ext uri="{FF2B5EF4-FFF2-40B4-BE49-F238E27FC236}">
                <a16:creationId xmlns:a16="http://schemas.microsoft.com/office/drawing/2014/main" id="{F205B435-6150-49C1-91D0-5AC11303E8DA}"/>
              </a:ext>
            </a:extLst>
          </p:cNvPr>
          <p:cNvSpPr/>
          <p:nvPr/>
        </p:nvSpPr>
        <p:spPr>
          <a:xfrm>
            <a:off x="1020504" y="696419"/>
            <a:ext cx="4725552" cy="397329"/>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400" b="1" dirty="0">
                <a:solidFill>
                  <a:schemeClr val="bg1"/>
                </a:solidFill>
              </a:rPr>
              <a:t>FOMENTO AL EMPRENDEDURISMO</a:t>
            </a:r>
            <a:endParaRPr sz="2400" b="1" dirty="0">
              <a:solidFill>
                <a:schemeClr val="bg1"/>
              </a:solidFill>
            </a:endParaRPr>
          </a:p>
        </p:txBody>
      </p:sp>
      <p:pic>
        <p:nvPicPr>
          <p:cNvPr id="23" name="Imagen 2">
            <a:extLst>
              <a:ext uri="{FF2B5EF4-FFF2-40B4-BE49-F238E27FC236}">
                <a16:creationId xmlns:a16="http://schemas.microsoft.com/office/drawing/2014/main" id="{5ABA133E-13A0-446D-850C-C0A968692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24" name="Imagen 4">
            <a:extLst>
              <a:ext uri="{FF2B5EF4-FFF2-40B4-BE49-F238E27FC236}">
                <a16:creationId xmlns:a16="http://schemas.microsoft.com/office/drawing/2014/main" id="{750FCF71-FE88-4635-90E8-55171C770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25" name="2 Conector recto">
            <a:extLst>
              <a:ext uri="{FF2B5EF4-FFF2-40B4-BE49-F238E27FC236}">
                <a16:creationId xmlns:a16="http://schemas.microsoft.com/office/drawing/2014/main" id="{04AF8D93-CB9A-44C5-A2DB-A4E89C672957}"/>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B66996A5-77EA-49C9-83F9-9EA359FFDA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27" name="14 Conector recto">
            <a:extLst>
              <a:ext uri="{FF2B5EF4-FFF2-40B4-BE49-F238E27FC236}">
                <a16:creationId xmlns:a16="http://schemas.microsoft.com/office/drawing/2014/main" id="{94F24317-E435-43E7-9B70-FFA4C592CE18}"/>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14 Conector recto">
            <a:extLst>
              <a:ext uri="{FF2B5EF4-FFF2-40B4-BE49-F238E27FC236}">
                <a16:creationId xmlns:a16="http://schemas.microsoft.com/office/drawing/2014/main" id="{FF209E42-ED9C-4F13-8549-AA94AA8C4CBC}"/>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13 Imagen">
            <a:extLst>
              <a:ext uri="{FF2B5EF4-FFF2-40B4-BE49-F238E27FC236}">
                <a16:creationId xmlns:a16="http://schemas.microsoft.com/office/drawing/2014/main" id="{6C701C24-171E-4E61-A9C8-BB09FBE378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grpSp>
        <p:nvGrpSpPr>
          <p:cNvPr id="30" name="object 4">
            <a:extLst>
              <a:ext uri="{FF2B5EF4-FFF2-40B4-BE49-F238E27FC236}">
                <a16:creationId xmlns:a16="http://schemas.microsoft.com/office/drawing/2014/main" id="{0B146075-BAC3-4005-80CC-4D2EB52084B3}"/>
              </a:ext>
            </a:extLst>
          </p:cNvPr>
          <p:cNvGrpSpPr/>
          <p:nvPr/>
        </p:nvGrpSpPr>
        <p:grpSpPr>
          <a:xfrm>
            <a:off x="12026405" y="546799"/>
            <a:ext cx="165595" cy="596203"/>
            <a:chOff x="19762519" y="1922873"/>
            <a:chExt cx="341630" cy="1229995"/>
          </a:xfrm>
        </p:grpSpPr>
        <p:sp>
          <p:nvSpPr>
            <p:cNvPr id="31" name="object 5">
              <a:extLst>
                <a:ext uri="{FF2B5EF4-FFF2-40B4-BE49-F238E27FC236}">
                  <a16:creationId xmlns:a16="http://schemas.microsoft.com/office/drawing/2014/main" id="{F6333D4C-2A83-4E31-991D-C3A135B968D3}"/>
                </a:ext>
              </a:extLst>
            </p:cNvPr>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32" name="object 6">
              <a:extLst>
                <a:ext uri="{FF2B5EF4-FFF2-40B4-BE49-F238E27FC236}">
                  <a16:creationId xmlns:a16="http://schemas.microsoft.com/office/drawing/2014/main" id="{62EB046F-B412-4A13-9A30-B38F92CB2305}"/>
                </a:ext>
              </a:extLst>
            </p:cNvPr>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3" name="object 7">
              <a:extLst>
                <a:ext uri="{FF2B5EF4-FFF2-40B4-BE49-F238E27FC236}">
                  <a16:creationId xmlns:a16="http://schemas.microsoft.com/office/drawing/2014/main" id="{CD64175C-974F-439A-9058-35EFF1D23CAF}"/>
                </a:ext>
              </a:extLst>
            </p:cNvPr>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sp>
        <p:nvSpPr>
          <p:cNvPr id="38" name="CuadroTexto 37">
            <a:extLst>
              <a:ext uri="{FF2B5EF4-FFF2-40B4-BE49-F238E27FC236}">
                <a16:creationId xmlns:a16="http://schemas.microsoft.com/office/drawing/2014/main" id="{8A54BCBA-41B9-40A3-A95B-D8322D6E588C}"/>
              </a:ext>
            </a:extLst>
          </p:cNvPr>
          <p:cNvSpPr txBox="1"/>
          <p:nvPr/>
        </p:nvSpPr>
        <p:spPr>
          <a:xfrm>
            <a:off x="611935" y="6231600"/>
            <a:ext cx="7236997"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Y"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 </a:t>
            </a:r>
            <a:r>
              <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rPr>
              <a:t>Elaboración propia a partir de los registros administrativos del CEE. Corte 13.03.20 al </a:t>
            </a:r>
            <a:r>
              <a:rPr lang="es-PY" altLang="en-US" sz="1200" dirty="0" smtClean="0">
                <a:solidFill>
                  <a:srgbClr val="002060"/>
                </a:solidFill>
                <a:ea typeface="Calibri" panose="020F0502020204030204" pitchFamily="34" charset="0"/>
                <a:cs typeface="Calibri" panose="020F0502020204030204" pitchFamily="34" charset="0"/>
              </a:rPr>
              <a:t>29</a:t>
            </a:r>
            <a:r>
              <a:rPr kumimoji="0" lang="es-PY" altLang="en-US" sz="1200" b="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.09.21 </a:t>
            </a:r>
            <a:endParaRPr kumimoji="0" lang="es-PY" altLang="en-US" sz="1200" b="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graphicFrame>
        <p:nvGraphicFramePr>
          <p:cNvPr id="2" name="Diagrama 1">
            <a:extLst>
              <a:ext uri="{FF2B5EF4-FFF2-40B4-BE49-F238E27FC236}">
                <a16:creationId xmlns:a16="http://schemas.microsoft.com/office/drawing/2014/main" id="{7C8F97DF-0331-439F-963D-E0249FA6379C}"/>
              </a:ext>
            </a:extLst>
          </p:cNvPr>
          <p:cNvGraphicFramePr/>
          <p:nvPr>
            <p:extLst>
              <p:ext uri="{D42A27DB-BD31-4B8C-83A1-F6EECF244321}">
                <p14:modId xmlns:p14="http://schemas.microsoft.com/office/powerpoint/2010/main" val="4060608533"/>
              </p:ext>
            </p:extLst>
          </p:nvPr>
        </p:nvGraphicFramePr>
        <p:xfrm>
          <a:off x="781416" y="1795854"/>
          <a:ext cx="5203728" cy="2674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 name="Google Shape;169;p28">
            <a:extLst>
              <a:ext uri="{FF2B5EF4-FFF2-40B4-BE49-F238E27FC236}">
                <a16:creationId xmlns:a16="http://schemas.microsoft.com/office/drawing/2014/main" id="{A55EB54C-3C81-42CD-9B5C-2137615FF682}"/>
              </a:ext>
            </a:extLst>
          </p:cNvPr>
          <p:cNvSpPr txBox="1">
            <a:spLocks/>
          </p:cNvSpPr>
          <p:nvPr/>
        </p:nvSpPr>
        <p:spPr>
          <a:xfrm>
            <a:off x="1047440" y="4741524"/>
            <a:ext cx="2293620" cy="1380431"/>
          </a:xfrm>
          <a:prstGeom prst="rect">
            <a:avLst/>
          </a:prstGeom>
          <a:solidFill>
            <a:schemeClr val="bg1">
              <a:lumMod val="95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SzPts val="1100"/>
            </a:pPr>
            <a:r>
              <a:rPr lang="pt-BR" sz="1600" b="1" dirty="0" smtClean="0">
                <a:solidFill>
                  <a:srgbClr val="002060"/>
                </a:solidFill>
              </a:rPr>
              <a:t>194 </a:t>
            </a:r>
            <a:r>
              <a:rPr lang="pt-BR" sz="1600" b="1" dirty="0">
                <a:solidFill>
                  <a:srgbClr val="002060"/>
                </a:solidFill>
              </a:rPr>
              <a:t>ferias </a:t>
            </a:r>
            <a:r>
              <a:rPr lang="es-PY" sz="1600" b="1" dirty="0">
                <a:solidFill>
                  <a:srgbClr val="002060"/>
                </a:solidFill>
              </a:rPr>
              <a:t>presenciales</a:t>
            </a:r>
            <a:r>
              <a:rPr lang="pt-BR" sz="1600" b="1" dirty="0">
                <a:solidFill>
                  <a:srgbClr val="002060"/>
                </a:solidFill>
              </a:rPr>
              <a:t> para </a:t>
            </a:r>
            <a:r>
              <a:rPr lang="es-PY" sz="1600" b="1" dirty="0">
                <a:solidFill>
                  <a:srgbClr val="002060"/>
                </a:solidFill>
              </a:rPr>
              <a:t>emprendedores organizados en alianza MTESS/CAPASU</a:t>
            </a:r>
            <a:endParaRPr lang="es-ES" sz="1600" b="1" dirty="0">
              <a:solidFill>
                <a:srgbClr val="002060"/>
              </a:solidFill>
            </a:endParaRPr>
          </a:p>
        </p:txBody>
      </p:sp>
      <p:sp>
        <p:nvSpPr>
          <p:cNvPr id="40" name="CuadroTexto 39">
            <a:extLst>
              <a:ext uri="{FF2B5EF4-FFF2-40B4-BE49-F238E27FC236}">
                <a16:creationId xmlns:a16="http://schemas.microsoft.com/office/drawing/2014/main" id="{E97C26A0-ABFD-40BC-96E0-144F36E8C739}"/>
              </a:ext>
            </a:extLst>
          </p:cNvPr>
          <p:cNvSpPr txBox="1"/>
          <p:nvPr/>
        </p:nvSpPr>
        <p:spPr>
          <a:xfrm>
            <a:off x="3673082" y="5168142"/>
            <a:ext cx="2180937" cy="646331"/>
          </a:xfrm>
          <a:prstGeom prst="rect">
            <a:avLst/>
          </a:prstGeom>
          <a:noFill/>
        </p:spPr>
        <p:txBody>
          <a:bodyPr wrap="square">
            <a:spAutoFit/>
          </a:bodyPr>
          <a:lstStyle/>
          <a:p>
            <a:pPr algn="ctr"/>
            <a:r>
              <a:rPr lang="es-ES" sz="1800" b="1" dirty="0">
                <a:solidFill>
                  <a:srgbClr val="002060"/>
                </a:solidFill>
                <a:effectLst/>
                <a:ea typeface="Malgun Gothic" panose="020B0503020000020004" pitchFamily="34" charset="-127"/>
                <a:cs typeface="Times New Roman" panose="02020603050405020304" pitchFamily="18" charset="0"/>
              </a:rPr>
              <a:t>Gs. </a:t>
            </a:r>
            <a:r>
              <a:rPr lang="es-ES" b="1" dirty="0" smtClean="0">
                <a:solidFill>
                  <a:srgbClr val="002060"/>
                </a:solidFill>
                <a:ea typeface="Malgun Gothic" panose="020B0503020000020004" pitchFamily="34" charset="-127"/>
                <a:cs typeface="Times New Roman" panose="02020603050405020304" pitchFamily="18" charset="0"/>
              </a:rPr>
              <a:t>492.199.700</a:t>
            </a:r>
            <a:r>
              <a:rPr lang="es-ES" sz="1800" b="1" dirty="0" smtClean="0">
                <a:solidFill>
                  <a:srgbClr val="002060"/>
                </a:solidFill>
                <a:effectLst/>
                <a:ea typeface="Malgun Gothic" panose="020B0503020000020004" pitchFamily="34" charset="-127"/>
                <a:cs typeface="Times New Roman" panose="02020603050405020304" pitchFamily="18" charset="0"/>
              </a:rPr>
              <a:t> </a:t>
            </a:r>
            <a:r>
              <a:rPr lang="es-ES" sz="1800" dirty="0">
                <a:solidFill>
                  <a:srgbClr val="002060"/>
                </a:solidFill>
                <a:effectLst/>
                <a:ea typeface="Malgun Gothic" panose="020B0503020000020004" pitchFamily="34" charset="-127"/>
                <a:cs typeface="Times New Roman" panose="02020603050405020304" pitchFamily="18" charset="0"/>
              </a:rPr>
              <a:t>en ventas generadas</a:t>
            </a:r>
            <a:endParaRPr lang="en-US" dirty="0">
              <a:solidFill>
                <a:srgbClr val="002060"/>
              </a:solidFill>
            </a:endParaRPr>
          </a:p>
        </p:txBody>
      </p:sp>
      <p:sp>
        <p:nvSpPr>
          <p:cNvPr id="41" name="Marcador de número de diapositiva 4">
            <a:extLst>
              <a:ext uri="{FF2B5EF4-FFF2-40B4-BE49-F238E27FC236}">
                <a16:creationId xmlns:a16="http://schemas.microsoft.com/office/drawing/2014/main" id="{9680C31E-DE4E-4A97-BBDF-FAE961E30AD9}"/>
              </a:ext>
            </a:extLst>
          </p:cNvPr>
          <p:cNvSpPr txBox="1">
            <a:spLocks/>
          </p:cNvSpPr>
          <p:nvPr/>
        </p:nvSpPr>
        <p:spPr>
          <a:xfrm>
            <a:off x="9419549" y="64215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E288DB8-8A5E-42E2-BB4E-445C44E79A0F}" type="slidenum">
              <a:rPr lang="es-PY" sz="1200" smtClean="0">
                <a:solidFill>
                  <a:schemeClr val="bg2">
                    <a:lumMod val="75000"/>
                  </a:schemeClr>
                </a:solidFill>
              </a:rPr>
              <a:pPr algn="r"/>
              <a:t>30</a:t>
            </a:fld>
            <a:endParaRPr lang="es-PY" sz="1200" dirty="0">
              <a:solidFill>
                <a:schemeClr val="bg2">
                  <a:lumMod val="75000"/>
                </a:schemeClr>
              </a:solidFill>
            </a:endParaRPr>
          </a:p>
        </p:txBody>
      </p:sp>
      <p:pic>
        <p:nvPicPr>
          <p:cNvPr id="34" name="Marcador de posición de imagen 2"/>
          <p:cNvPicPr>
            <a:picLocks noChangeAspect="1"/>
          </p:cNvPicPr>
          <p:nvPr/>
        </p:nvPicPr>
        <p:blipFill>
          <a:blip r:embed="rId12">
            <a:extLst>
              <a:ext uri="{28A0092B-C50C-407E-A947-70E740481C1C}">
                <a14:useLocalDpi xmlns:a14="http://schemas.microsoft.com/office/drawing/2010/main" val="0"/>
              </a:ext>
            </a:extLst>
          </a:blip>
          <a:srcRect l="12298" r="12298"/>
          <a:stretch>
            <a:fillRect/>
          </a:stretch>
        </p:blipFill>
        <p:spPr>
          <a:xfrm>
            <a:off x="6662464" y="1124278"/>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sp>
        <p:nvSpPr>
          <p:cNvPr id="3" name="Marcador de número de diapositiva 2"/>
          <p:cNvSpPr>
            <a:spLocks noGrp="1"/>
          </p:cNvSpPr>
          <p:nvPr>
            <p:ph type="sldNum" sz="quarter" idx="33"/>
          </p:nvPr>
        </p:nvSpPr>
        <p:spPr/>
        <p:txBody>
          <a:bodyPr/>
          <a:lstStyle/>
          <a:p>
            <a:pPr rtl="0"/>
            <a:fld id="{19B51A1E-902D-48AF-9020-955120F399B6}" type="slidenum">
              <a:rPr lang="es-ES" noProof="0" smtClean="0"/>
              <a:pPr rtl="0"/>
              <a:t>30</a:t>
            </a:fld>
            <a:endParaRPr lang="es-ES" noProof="0"/>
          </a:p>
        </p:txBody>
      </p:sp>
    </p:spTree>
    <p:extLst>
      <p:ext uri="{BB962C8B-B14F-4D97-AF65-F5344CB8AC3E}">
        <p14:creationId xmlns:p14="http://schemas.microsoft.com/office/powerpoint/2010/main" val="9282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633414"/>
            <a:ext cx="12191999" cy="8124824"/>
          </a:xfrm>
        </p:spPr>
      </p:pic>
      <p:sp>
        <p:nvSpPr>
          <p:cNvPr id="5" name="Rectángulo 4">
            <a:extLst>
              <a:ext uri="{FF2B5EF4-FFF2-40B4-BE49-F238E27FC236}">
                <a16:creationId xmlns:a16="http://schemas.microsoft.com/office/drawing/2014/main" id="{DA76AE2C-1AC5-473F-9D49-41357C391211}"/>
              </a:ext>
            </a:extLst>
          </p:cNvPr>
          <p:cNvSpPr/>
          <p:nvPr/>
        </p:nvSpPr>
        <p:spPr>
          <a:xfrm>
            <a:off x="-1" y="2491422"/>
            <a:ext cx="10992679" cy="1906438"/>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6" name="Rectángulo 5"/>
          <p:cNvSpPr/>
          <p:nvPr/>
        </p:nvSpPr>
        <p:spPr>
          <a:xfrm>
            <a:off x="-56228" y="2697959"/>
            <a:ext cx="11105132" cy="1569660"/>
          </a:xfrm>
          <a:prstGeom prst="rect">
            <a:avLst/>
          </a:prstGeom>
        </p:spPr>
        <p:txBody>
          <a:bodyPr wrap="square">
            <a:spAutoFit/>
          </a:bodyPr>
          <a:lstStyle/>
          <a:p>
            <a:r>
              <a:rPr lang="es-ES" sz="4800" b="1" dirty="0">
                <a:solidFill>
                  <a:schemeClr val="bg1"/>
                </a:solidFill>
              </a:rPr>
              <a:t>EJE 4 - Formalizar y reformar el Sistema de Seguridad Social</a:t>
            </a:r>
          </a:p>
        </p:txBody>
      </p:sp>
      <p:grpSp>
        <p:nvGrpSpPr>
          <p:cNvPr id="7" name="9 Grupo"/>
          <p:cNvGrpSpPr/>
          <p:nvPr/>
        </p:nvGrpSpPr>
        <p:grpSpPr>
          <a:xfrm>
            <a:off x="11953876" y="2949092"/>
            <a:ext cx="238126" cy="801179"/>
            <a:chOff x="8702040" y="2321858"/>
            <a:chExt cx="159347" cy="497427"/>
          </a:xfrm>
        </p:grpSpPr>
        <p:sp>
          <p:nvSpPr>
            <p:cNvPr id="8"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9"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0"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sp>
        <p:nvSpPr>
          <p:cNvPr id="11" name="Google Shape;169;p28">
            <a:extLst>
              <a:ext uri="{FF2B5EF4-FFF2-40B4-BE49-F238E27FC236}">
                <a16:creationId xmlns:a16="http://schemas.microsoft.com/office/drawing/2014/main" id="{7A1CF9D5-FDCC-41EB-A423-2FCD9962B1A1}"/>
              </a:ext>
            </a:extLst>
          </p:cNvPr>
          <p:cNvSpPr txBox="1">
            <a:spLocks/>
          </p:cNvSpPr>
          <p:nvPr/>
        </p:nvSpPr>
        <p:spPr>
          <a:xfrm>
            <a:off x="134582" y="4604397"/>
            <a:ext cx="10723511" cy="1110603"/>
          </a:xfrm>
          <a:prstGeom prst="rect">
            <a:avLst/>
          </a:prstGeom>
          <a:solidFill>
            <a:schemeClr val="bg1">
              <a:lumMod val="95000"/>
              <a:alpha val="7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924" indent="-207924">
              <a:buSzPts val="1100"/>
              <a:buFont typeface="Wingdings" panose="05000000000000000000" pitchFamily="2" charset="2"/>
              <a:buChar char="§"/>
            </a:pPr>
            <a:r>
              <a:rPr lang="es-ES" sz="1400" b="1" dirty="0">
                <a:solidFill>
                  <a:srgbClr val="002060"/>
                </a:solidFill>
              </a:rPr>
              <a:t>Ley de Seguro de desempleo. </a:t>
            </a:r>
          </a:p>
          <a:p>
            <a:pPr marL="207924" indent="-207924">
              <a:buSzPts val="1100"/>
              <a:buFont typeface="Wingdings" panose="05000000000000000000" pitchFamily="2" charset="2"/>
              <a:buChar char="§"/>
            </a:pPr>
            <a:r>
              <a:rPr lang="es-ES" sz="1400" b="1" dirty="0">
                <a:solidFill>
                  <a:srgbClr val="002060"/>
                </a:solidFill>
              </a:rPr>
              <a:t>Estrategia Integrada de Formalización del Empleo.</a:t>
            </a:r>
          </a:p>
          <a:p>
            <a:pPr marL="207924" indent="-207924">
              <a:buSzPts val="1100"/>
              <a:buFont typeface="Wingdings" panose="05000000000000000000" pitchFamily="2" charset="2"/>
              <a:buChar char="§"/>
            </a:pPr>
            <a:r>
              <a:rPr lang="es-ES" sz="1400" b="1" dirty="0">
                <a:solidFill>
                  <a:srgbClr val="002060"/>
                </a:solidFill>
              </a:rPr>
              <a:t>Mesa de reforma del sistema de seguridad social. </a:t>
            </a:r>
          </a:p>
          <a:p>
            <a:pPr marL="207924" indent="-207924">
              <a:buSzPts val="1100"/>
              <a:buFont typeface="Wingdings" panose="05000000000000000000" pitchFamily="2" charset="2"/>
              <a:buChar char="§"/>
            </a:pPr>
            <a:r>
              <a:rPr lang="es-ES" sz="1400" b="1" dirty="0">
                <a:solidFill>
                  <a:srgbClr val="002060"/>
                </a:solidFill>
              </a:rPr>
              <a:t>Inclusión de  trabajadores independientes y otros sectores excluidos al sistema de seguridad social.</a:t>
            </a: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31</a:t>
            </a:fld>
            <a:endParaRPr lang="en-US"/>
          </a:p>
        </p:txBody>
      </p:sp>
    </p:spTree>
    <p:extLst>
      <p:ext uri="{BB962C8B-B14F-4D97-AF65-F5344CB8AC3E}">
        <p14:creationId xmlns:p14="http://schemas.microsoft.com/office/powerpoint/2010/main" val="165013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38" name="Rectángulo redondeado 37"/>
          <p:cNvSpPr/>
          <p:nvPr/>
        </p:nvSpPr>
        <p:spPr>
          <a:xfrm>
            <a:off x="588077" y="680942"/>
            <a:ext cx="11207666" cy="400865"/>
          </a:xfrm>
          <a:prstGeom prst="roundRect">
            <a:avLst>
              <a:gd name="adj" fmla="val 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a:solidFill>
                  <a:srgbClr val="002060"/>
                </a:solidFill>
              </a:rPr>
              <a:t>PROMOCIÓN DE LA SEGURIDAD SOCIAL</a:t>
            </a:r>
          </a:p>
        </p:txBody>
      </p:sp>
      <p:sp>
        <p:nvSpPr>
          <p:cNvPr id="24" name="Rectángulo 23">
            <a:extLst>
              <a:ext uri="{FF2B5EF4-FFF2-40B4-BE49-F238E27FC236}">
                <a16:creationId xmlns:a16="http://schemas.microsoft.com/office/drawing/2014/main" id="{D7C1CECA-2774-46EA-9493-23E31C9E02E5}"/>
              </a:ext>
            </a:extLst>
          </p:cNvPr>
          <p:cNvSpPr/>
          <p:nvPr/>
        </p:nvSpPr>
        <p:spPr>
          <a:xfrm>
            <a:off x="971769" y="2042844"/>
            <a:ext cx="3099191" cy="1323439"/>
          </a:xfrm>
          <a:prstGeom prst="rect">
            <a:avLst/>
          </a:prstGeom>
          <a:solidFill>
            <a:schemeClr val="bg1">
              <a:lumMod val="95000"/>
            </a:schemeClr>
          </a:solidFill>
        </p:spPr>
        <p:txBody>
          <a:bodyPr wrap="square">
            <a:spAutoFit/>
          </a:bodyPr>
          <a:lstStyle/>
          <a:p>
            <a:pPr algn="ctr"/>
            <a:r>
              <a:rPr lang="es-ES" sz="2000" b="1" dirty="0">
                <a:solidFill>
                  <a:srgbClr val="002060"/>
                </a:solidFill>
              </a:rPr>
              <a:t>Proyecto de ley para la conformación de Comisión Legislativa para la reforma de la seguridad social</a:t>
            </a:r>
          </a:p>
        </p:txBody>
      </p:sp>
      <p:sp>
        <p:nvSpPr>
          <p:cNvPr id="25" name="Rectángulo 24">
            <a:extLst>
              <a:ext uri="{FF2B5EF4-FFF2-40B4-BE49-F238E27FC236}">
                <a16:creationId xmlns:a16="http://schemas.microsoft.com/office/drawing/2014/main" id="{B4026727-1454-45EE-998C-A38A7E956ACA}"/>
              </a:ext>
            </a:extLst>
          </p:cNvPr>
          <p:cNvSpPr/>
          <p:nvPr/>
        </p:nvSpPr>
        <p:spPr>
          <a:xfrm>
            <a:off x="4728568" y="2095192"/>
            <a:ext cx="2814757" cy="1323439"/>
          </a:xfrm>
          <a:prstGeom prst="rect">
            <a:avLst/>
          </a:prstGeom>
          <a:solidFill>
            <a:schemeClr val="bg1">
              <a:lumMod val="95000"/>
            </a:schemeClr>
          </a:solidFill>
        </p:spPr>
        <p:txBody>
          <a:bodyPr wrap="square">
            <a:spAutoFit/>
          </a:bodyPr>
          <a:lstStyle/>
          <a:p>
            <a:pPr algn="ctr"/>
            <a:r>
              <a:rPr lang="es-ES" sz="2000" b="1" dirty="0">
                <a:solidFill>
                  <a:srgbClr val="002060"/>
                </a:solidFill>
              </a:rPr>
              <a:t>Legislación del teletrabajo, ley de emergencia, reglamentaciones</a:t>
            </a:r>
          </a:p>
        </p:txBody>
      </p:sp>
      <p:sp>
        <p:nvSpPr>
          <p:cNvPr id="27" name="Rectángulo 26">
            <a:extLst>
              <a:ext uri="{FF2B5EF4-FFF2-40B4-BE49-F238E27FC236}">
                <a16:creationId xmlns:a16="http://schemas.microsoft.com/office/drawing/2014/main" id="{E6611C2A-4298-48A0-977E-552F11DE76B1}"/>
              </a:ext>
            </a:extLst>
          </p:cNvPr>
          <p:cNvSpPr/>
          <p:nvPr/>
        </p:nvSpPr>
        <p:spPr>
          <a:xfrm>
            <a:off x="8073195" y="2105561"/>
            <a:ext cx="3221566" cy="1323439"/>
          </a:xfrm>
          <a:prstGeom prst="rect">
            <a:avLst/>
          </a:prstGeom>
          <a:solidFill>
            <a:schemeClr val="bg1">
              <a:lumMod val="95000"/>
            </a:schemeClr>
          </a:solidFill>
        </p:spPr>
        <p:txBody>
          <a:bodyPr wrap="square">
            <a:spAutoFit/>
          </a:bodyPr>
          <a:lstStyle/>
          <a:p>
            <a:pPr algn="ctr"/>
            <a:r>
              <a:rPr lang="es-PY" sz="2000" b="1" dirty="0">
                <a:solidFill>
                  <a:srgbClr val="002060"/>
                </a:solidFill>
              </a:rPr>
              <a:t>Ley de Seguro de Desempleo presentada al Congreso Nacional y al Ministerio de Hacienda con la OIT</a:t>
            </a:r>
          </a:p>
        </p:txBody>
      </p:sp>
      <p:sp>
        <p:nvSpPr>
          <p:cNvPr id="28" name="CuadroTexto 27">
            <a:extLst>
              <a:ext uri="{FF2B5EF4-FFF2-40B4-BE49-F238E27FC236}">
                <a16:creationId xmlns:a16="http://schemas.microsoft.com/office/drawing/2014/main" id="{804D4E39-25EC-4DF2-9141-F973D08E8A54}"/>
              </a:ext>
            </a:extLst>
          </p:cNvPr>
          <p:cNvSpPr txBox="1"/>
          <p:nvPr/>
        </p:nvSpPr>
        <p:spPr>
          <a:xfrm>
            <a:off x="8135842" y="4727487"/>
            <a:ext cx="3221566" cy="1015663"/>
          </a:xfrm>
          <a:prstGeom prst="rect">
            <a:avLst/>
          </a:prstGeom>
          <a:solidFill>
            <a:schemeClr val="bg1">
              <a:lumMod val="95000"/>
            </a:schemeClr>
          </a:solidFill>
        </p:spPr>
        <p:txBody>
          <a:bodyPr wrap="square">
            <a:spAutoFit/>
          </a:bodyPr>
          <a:lstStyle/>
          <a:p>
            <a:pPr algn="ctr"/>
            <a:r>
              <a:rPr lang="es-MX" sz="2000" b="1" dirty="0">
                <a:solidFill>
                  <a:srgbClr val="002060"/>
                </a:solidFill>
              </a:rPr>
              <a:t>Estrategia Integrada de Formalización del Empleo en Paraguay</a:t>
            </a:r>
            <a:endParaRPr lang="es-PY" sz="2000" b="1" dirty="0">
              <a:solidFill>
                <a:srgbClr val="002060"/>
              </a:solidFill>
            </a:endParaRPr>
          </a:p>
        </p:txBody>
      </p:sp>
      <p:grpSp>
        <p:nvGrpSpPr>
          <p:cNvPr id="29" name="Google Shape;9964;p61"/>
          <p:cNvGrpSpPr/>
          <p:nvPr/>
        </p:nvGrpSpPr>
        <p:grpSpPr>
          <a:xfrm>
            <a:off x="2197782" y="3876924"/>
            <a:ext cx="667327" cy="597726"/>
            <a:chOff x="5733194" y="2431718"/>
            <a:chExt cx="446826" cy="327059"/>
          </a:xfrm>
        </p:grpSpPr>
        <p:sp>
          <p:nvSpPr>
            <p:cNvPr id="39" name="Google Shape;9965;p61"/>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66;p61"/>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9967;p61"/>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9850;p61"/>
          <p:cNvGrpSpPr/>
          <p:nvPr/>
        </p:nvGrpSpPr>
        <p:grpSpPr>
          <a:xfrm>
            <a:off x="2200847" y="1267838"/>
            <a:ext cx="598319" cy="542485"/>
            <a:chOff x="2185128" y="2427549"/>
            <a:chExt cx="382758" cy="356595"/>
          </a:xfrm>
        </p:grpSpPr>
        <p:sp>
          <p:nvSpPr>
            <p:cNvPr id="48" name="Google Shape;9851;p61"/>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52;p61"/>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853;p61"/>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54;p61"/>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0912;p62"/>
          <p:cNvGrpSpPr/>
          <p:nvPr/>
        </p:nvGrpSpPr>
        <p:grpSpPr>
          <a:xfrm>
            <a:off x="9192992" y="1422002"/>
            <a:ext cx="638534" cy="581334"/>
            <a:chOff x="3967213" y="1975477"/>
            <a:chExt cx="368185" cy="331816"/>
          </a:xfrm>
        </p:grpSpPr>
        <p:sp>
          <p:nvSpPr>
            <p:cNvPr id="53" name="Google Shape;10913;p62"/>
            <p:cNvSpPr/>
            <p:nvPr/>
          </p:nvSpPr>
          <p:spPr>
            <a:xfrm>
              <a:off x="3967213" y="1975477"/>
              <a:ext cx="368185" cy="331816"/>
            </a:xfrm>
            <a:custGeom>
              <a:avLst/>
              <a:gdLst/>
              <a:ahLst/>
              <a:cxnLst/>
              <a:rect l="l" t="t" r="r" b="b"/>
              <a:pathLst>
                <a:path w="11622" h="10474" extrusionOk="0">
                  <a:moveTo>
                    <a:pt x="9026" y="0"/>
                  </a:moveTo>
                  <a:cubicBezTo>
                    <a:pt x="7585" y="0"/>
                    <a:pt x="6430" y="1179"/>
                    <a:pt x="6430" y="2608"/>
                  </a:cubicBezTo>
                  <a:cubicBezTo>
                    <a:pt x="6430" y="3072"/>
                    <a:pt x="6549" y="3513"/>
                    <a:pt x="6763" y="3882"/>
                  </a:cubicBezTo>
                  <a:lnTo>
                    <a:pt x="5680" y="3882"/>
                  </a:lnTo>
                  <a:cubicBezTo>
                    <a:pt x="5597" y="3882"/>
                    <a:pt x="5513" y="3965"/>
                    <a:pt x="5513" y="4048"/>
                  </a:cubicBezTo>
                  <a:cubicBezTo>
                    <a:pt x="5513" y="4144"/>
                    <a:pt x="5597" y="4215"/>
                    <a:pt x="5680" y="4215"/>
                  </a:cubicBezTo>
                  <a:lnTo>
                    <a:pt x="6978" y="4215"/>
                  </a:lnTo>
                  <a:cubicBezTo>
                    <a:pt x="7454" y="4810"/>
                    <a:pt x="8192" y="5191"/>
                    <a:pt x="9014" y="5191"/>
                  </a:cubicBezTo>
                  <a:cubicBezTo>
                    <a:pt x="9180" y="5191"/>
                    <a:pt x="9359" y="5180"/>
                    <a:pt x="9502" y="5156"/>
                  </a:cubicBezTo>
                  <a:lnTo>
                    <a:pt x="9502" y="5775"/>
                  </a:lnTo>
                  <a:lnTo>
                    <a:pt x="977" y="5775"/>
                  </a:lnTo>
                  <a:cubicBezTo>
                    <a:pt x="905" y="5775"/>
                    <a:pt x="834" y="5834"/>
                    <a:pt x="810" y="5906"/>
                  </a:cubicBezTo>
                  <a:lnTo>
                    <a:pt x="322" y="8466"/>
                  </a:lnTo>
                  <a:lnTo>
                    <a:pt x="322" y="2965"/>
                  </a:lnTo>
                  <a:lnTo>
                    <a:pt x="2691" y="2965"/>
                  </a:lnTo>
                  <a:lnTo>
                    <a:pt x="3882" y="4156"/>
                  </a:lnTo>
                  <a:cubicBezTo>
                    <a:pt x="3906" y="4179"/>
                    <a:pt x="3953" y="4203"/>
                    <a:pt x="4001" y="4203"/>
                  </a:cubicBezTo>
                  <a:lnTo>
                    <a:pt x="5001" y="4203"/>
                  </a:lnTo>
                  <a:cubicBezTo>
                    <a:pt x="5085" y="4203"/>
                    <a:pt x="5156" y="4120"/>
                    <a:pt x="5156" y="4037"/>
                  </a:cubicBezTo>
                  <a:cubicBezTo>
                    <a:pt x="5156" y="3941"/>
                    <a:pt x="5085" y="3870"/>
                    <a:pt x="5001" y="3870"/>
                  </a:cubicBezTo>
                  <a:lnTo>
                    <a:pt x="4073" y="3870"/>
                  </a:lnTo>
                  <a:lnTo>
                    <a:pt x="2882" y="2679"/>
                  </a:lnTo>
                  <a:cubicBezTo>
                    <a:pt x="2858" y="2655"/>
                    <a:pt x="2810" y="2632"/>
                    <a:pt x="2763" y="2632"/>
                  </a:cubicBezTo>
                  <a:lnTo>
                    <a:pt x="155" y="2632"/>
                  </a:lnTo>
                  <a:cubicBezTo>
                    <a:pt x="72" y="2632"/>
                    <a:pt x="1" y="2715"/>
                    <a:pt x="1" y="2798"/>
                  </a:cubicBezTo>
                  <a:lnTo>
                    <a:pt x="1" y="10299"/>
                  </a:lnTo>
                  <a:cubicBezTo>
                    <a:pt x="1" y="10457"/>
                    <a:pt x="121" y="10466"/>
                    <a:pt x="248" y="10466"/>
                  </a:cubicBezTo>
                  <a:cubicBezTo>
                    <a:pt x="264" y="10466"/>
                    <a:pt x="281" y="10466"/>
                    <a:pt x="298" y="10466"/>
                  </a:cubicBezTo>
                  <a:cubicBezTo>
                    <a:pt x="414" y="10466"/>
                    <a:pt x="3457" y="10474"/>
                    <a:pt x="6062" y="10474"/>
                  </a:cubicBezTo>
                  <a:cubicBezTo>
                    <a:pt x="8016" y="10474"/>
                    <a:pt x="9723" y="10469"/>
                    <a:pt x="9764" y="10454"/>
                  </a:cubicBezTo>
                  <a:cubicBezTo>
                    <a:pt x="9799" y="10418"/>
                    <a:pt x="9847" y="10371"/>
                    <a:pt x="9859" y="10335"/>
                  </a:cubicBezTo>
                  <a:lnTo>
                    <a:pt x="10192" y="8609"/>
                  </a:lnTo>
                  <a:cubicBezTo>
                    <a:pt x="10204" y="8513"/>
                    <a:pt x="10145" y="8430"/>
                    <a:pt x="10061" y="8406"/>
                  </a:cubicBezTo>
                  <a:cubicBezTo>
                    <a:pt x="10053" y="8405"/>
                    <a:pt x="10045" y="8405"/>
                    <a:pt x="10037" y="8405"/>
                  </a:cubicBezTo>
                  <a:cubicBezTo>
                    <a:pt x="9952" y="8405"/>
                    <a:pt x="9881" y="8461"/>
                    <a:pt x="9859" y="8537"/>
                  </a:cubicBezTo>
                  <a:lnTo>
                    <a:pt x="9561" y="10121"/>
                  </a:lnTo>
                  <a:lnTo>
                    <a:pt x="393" y="10121"/>
                  </a:lnTo>
                  <a:lnTo>
                    <a:pt x="1155" y="6132"/>
                  </a:lnTo>
                  <a:lnTo>
                    <a:pt x="10335" y="6132"/>
                  </a:lnTo>
                  <a:lnTo>
                    <a:pt x="10014" y="7870"/>
                  </a:lnTo>
                  <a:cubicBezTo>
                    <a:pt x="10002" y="7966"/>
                    <a:pt x="10061" y="8049"/>
                    <a:pt x="10145" y="8061"/>
                  </a:cubicBezTo>
                  <a:cubicBezTo>
                    <a:pt x="10159" y="8064"/>
                    <a:pt x="10173" y="8066"/>
                    <a:pt x="10186" y="8066"/>
                  </a:cubicBezTo>
                  <a:cubicBezTo>
                    <a:pt x="10263" y="8066"/>
                    <a:pt x="10325" y="8011"/>
                    <a:pt x="10335" y="7930"/>
                  </a:cubicBezTo>
                  <a:lnTo>
                    <a:pt x="10716" y="6001"/>
                  </a:lnTo>
                  <a:cubicBezTo>
                    <a:pt x="10728" y="5953"/>
                    <a:pt x="10716" y="5894"/>
                    <a:pt x="10680" y="5870"/>
                  </a:cubicBezTo>
                  <a:cubicBezTo>
                    <a:pt x="10657" y="5822"/>
                    <a:pt x="10609" y="5811"/>
                    <a:pt x="10550" y="5811"/>
                  </a:cubicBezTo>
                  <a:lnTo>
                    <a:pt x="9847" y="5811"/>
                  </a:lnTo>
                  <a:lnTo>
                    <a:pt x="9847" y="5096"/>
                  </a:lnTo>
                  <a:cubicBezTo>
                    <a:pt x="10776" y="4775"/>
                    <a:pt x="11466" y="3965"/>
                    <a:pt x="11585" y="2965"/>
                  </a:cubicBezTo>
                  <a:cubicBezTo>
                    <a:pt x="11609" y="2858"/>
                    <a:pt x="11550" y="2774"/>
                    <a:pt x="11454" y="2751"/>
                  </a:cubicBezTo>
                  <a:cubicBezTo>
                    <a:pt x="11448" y="2750"/>
                    <a:pt x="11442" y="2749"/>
                    <a:pt x="11436" y="2749"/>
                  </a:cubicBezTo>
                  <a:cubicBezTo>
                    <a:pt x="11358" y="2749"/>
                    <a:pt x="11275" y="2817"/>
                    <a:pt x="11264" y="2905"/>
                  </a:cubicBezTo>
                  <a:cubicBezTo>
                    <a:pt x="11109" y="4025"/>
                    <a:pt x="10145" y="4870"/>
                    <a:pt x="9014" y="4870"/>
                  </a:cubicBezTo>
                  <a:cubicBezTo>
                    <a:pt x="7763" y="4870"/>
                    <a:pt x="6751" y="3858"/>
                    <a:pt x="6751" y="2608"/>
                  </a:cubicBezTo>
                  <a:cubicBezTo>
                    <a:pt x="6751" y="1358"/>
                    <a:pt x="7763" y="346"/>
                    <a:pt x="9014" y="346"/>
                  </a:cubicBezTo>
                  <a:cubicBezTo>
                    <a:pt x="10133" y="346"/>
                    <a:pt x="11097" y="1179"/>
                    <a:pt x="11264" y="2274"/>
                  </a:cubicBezTo>
                  <a:cubicBezTo>
                    <a:pt x="11275" y="2363"/>
                    <a:pt x="11358" y="2431"/>
                    <a:pt x="11436" y="2431"/>
                  </a:cubicBezTo>
                  <a:cubicBezTo>
                    <a:pt x="11442" y="2431"/>
                    <a:pt x="11448" y="2430"/>
                    <a:pt x="11454" y="2429"/>
                  </a:cubicBezTo>
                  <a:cubicBezTo>
                    <a:pt x="11550" y="2417"/>
                    <a:pt x="11621" y="2322"/>
                    <a:pt x="11609" y="2239"/>
                  </a:cubicBezTo>
                  <a:cubicBezTo>
                    <a:pt x="11514" y="1620"/>
                    <a:pt x="11204" y="1060"/>
                    <a:pt x="10740" y="643"/>
                  </a:cubicBezTo>
                  <a:cubicBezTo>
                    <a:pt x="10264" y="227"/>
                    <a:pt x="9657" y="0"/>
                    <a:pt x="90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914;p62"/>
            <p:cNvSpPr/>
            <p:nvPr/>
          </p:nvSpPr>
          <p:spPr>
            <a:xfrm>
              <a:off x="4237665" y="2034307"/>
              <a:ext cx="32092" cy="63772"/>
            </a:xfrm>
            <a:custGeom>
              <a:avLst/>
              <a:gdLst/>
              <a:ahLst/>
              <a:cxnLst/>
              <a:rect l="l" t="t" r="r" b="b"/>
              <a:pathLst>
                <a:path w="1013" h="2013" extrusionOk="0">
                  <a:moveTo>
                    <a:pt x="179" y="1"/>
                  </a:moveTo>
                  <a:cubicBezTo>
                    <a:pt x="84" y="1"/>
                    <a:pt x="12" y="72"/>
                    <a:pt x="12" y="167"/>
                  </a:cubicBezTo>
                  <a:cubicBezTo>
                    <a:pt x="12" y="263"/>
                    <a:pt x="84" y="334"/>
                    <a:pt x="179" y="334"/>
                  </a:cubicBezTo>
                  <a:lnTo>
                    <a:pt x="322" y="334"/>
                  </a:lnTo>
                  <a:lnTo>
                    <a:pt x="322" y="1691"/>
                  </a:lnTo>
                  <a:lnTo>
                    <a:pt x="167" y="1691"/>
                  </a:lnTo>
                  <a:cubicBezTo>
                    <a:pt x="72" y="1691"/>
                    <a:pt x="0" y="1763"/>
                    <a:pt x="0" y="1846"/>
                  </a:cubicBezTo>
                  <a:cubicBezTo>
                    <a:pt x="0" y="1941"/>
                    <a:pt x="72" y="2013"/>
                    <a:pt x="167" y="2013"/>
                  </a:cubicBezTo>
                  <a:lnTo>
                    <a:pt x="846" y="2013"/>
                  </a:lnTo>
                  <a:cubicBezTo>
                    <a:pt x="941" y="2013"/>
                    <a:pt x="1012" y="1941"/>
                    <a:pt x="1012" y="1846"/>
                  </a:cubicBezTo>
                  <a:cubicBezTo>
                    <a:pt x="1012" y="1775"/>
                    <a:pt x="941" y="1703"/>
                    <a:pt x="846" y="1703"/>
                  </a:cubicBezTo>
                  <a:lnTo>
                    <a:pt x="667" y="1703"/>
                  </a:lnTo>
                  <a:lnTo>
                    <a:pt x="667" y="167"/>
                  </a:lnTo>
                  <a:cubicBezTo>
                    <a:pt x="667" y="72"/>
                    <a:pt x="596" y="1"/>
                    <a:pt x="5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915;p62"/>
            <p:cNvSpPr/>
            <p:nvPr/>
          </p:nvSpPr>
          <p:spPr>
            <a:xfrm>
              <a:off x="4241815" y="2014317"/>
              <a:ext cx="17012" cy="17012"/>
            </a:xfrm>
            <a:custGeom>
              <a:avLst/>
              <a:gdLst/>
              <a:ahLst/>
              <a:cxnLst/>
              <a:rect l="l" t="t" r="r" b="b"/>
              <a:pathLst>
                <a:path w="537" h="537" extrusionOk="0">
                  <a:moveTo>
                    <a:pt x="274" y="1"/>
                  </a:moveTo>
                  <a:cubicBezTo>
                    <a:pt x="119" y="1"/>
                    <a:pt x="0" y="120"/>
                    <a:pt x="0" y="263"/>
                  </a:cubicBezTo>
                  <a:cubicBezTo>
                    <a:pt x="0" y="417"/>
                    <a:pt x="119" y="536"/>
                    <a:pt x="274" y="536"/>
                  </a:cubicBezTo>
                  <a:cubicBezTo>
                    <a:pt x="417" y="536"/>
                    <a:pt x="536" y="417"/>
                    <a:pt x="536" y="263"/>
                  </a:cubicBezTo>
                  <a:cubicBezTo>
                    <a:pt x="536" y="120"/>
                    <a:pt x="417" y="1"/>
                    <a:pt x="2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558;p62"/>
          <p:cNvGrpSpPr/>
          <p:nvPr/>
        </p:nvGrpSpPr>
        <p:grpSpPr>
          <a:xfrm>
            <a:off x="9475692" y="3857952"/>
            <a:ext cx="613881" cy="652924"/>
            <a:chOff x="2665165" y="3360146"/>
            <a:chExt cx="281794" cy="349684"/>
          </a:xfrm>
        </p:grpSpPr>
        <p:sp>
          <p:nvSpPr>
            <p:cNvPr id="63" name="Google Shape;10559;p62"/>
            <p:cNvSpPr/>
            <p:nvPr/>
          </p:nvSpPr>
          <p:spPr>
            <a:xfrm>
              <a:off x="2665165" y="3495547"/>
              <a:ext cx="136572" cy="214284"/>
            </a:xfrm>
            <a:custGeom>
              <a:avLst/>
              <a:gdLst/>
              <a:ahLst/>
              <a:cxnLst/>
              <a:rect l="l" t="t" r="r" b="b"/>
              <a:pathLst>
                <a:path w="4311" h="6764" extrusionOk="0">
                  <a:moveTo>
                    <a:pt x="3977" y="4453"/>
                  </a:moveTo>
                  <a:lnTo>
                    <a:pt x="3977" y="5049"/>
                  </a:lnTo>
                  <a:lnTo>
                    <a:pt x="2441" y="5049"/>
                  </a:lnTo>
                  <a:lnTo>
                    <a:pt x="2441" y="4453"/>
                  </a:lnTo>
                  <a:close/>
                  <a:moveTo>
                    <a:pt x="167" y="0"/>
                  </a:moveTo>
                  <a:cubicBezTo>
                    <a:pt x="84" y="0"/>
                    <a:pt x="0" y="72"/>
                    <a:pt x="0" y="167"/>
                  </a:cubicBezTo>
                  <a:lnTo>
                    <a:pt x="0" y="1727"/>
                  </a:lnTo>
                  <a:cubicBezTo>
                    <a:pt x="0" y="1858"/>
                    <a:pt x="84" y="2001"/>
                    <a:pt x="179" y="2072"/>
                  </a:cubicBezTo>
                  <a:lnTo>
                    <a:pt x="1167" y="2751"/>
                  </a:lnTo>
                  <a:cubicBezTo>
                    <a:pt x="1196" y="2770"/>
                    <a:pt x="1230" y="2779"/>
                    <a:pt x="1264" y="2779"/>
                  </a:cubicBezTo>
                  <a:cubicBezTo>
                    <a:pt x="1315" y="2779"/>
                    <a:pt x="1365" y="2758"/>
                    <a:pt x="1393" y="2715"/>
                  </a:cubicBezTo>
                  <a:cubicBezTo>
                    <a:pt x="1429" y="2632"/>
                    <a:pt x="1417" y="2536"/>
                    <a:pt x="1346" y="2489"/>
                  </a:cubicBezTo>
                  <a:lnTo>
                    <a:pt x="357" y="1798"/>
                  </a:lnTo>
                  <a:cubicBezTo>
                    <a:pt x="334" y="1786"/>
                    <a:pt x="322" y="1763"/>
                    <a:pt x="322" y="1727"/>
                  </a:cubicBezTo>
                  <a:lnTo>
                    <a:pt x="322" y="334"/>
                  </a:lnTo>
                  <a:lnTo>
                    <a:pt x="655" y="334"/>
                  </a:lnTo>
                  <a:cubicBezTo>
                    <a:pt x="679" y="334"/>
                    <a:pt x="679" y="346"/>
                    <a:pt x="679" y="346"/>
                  </a:cubicBezTo>
                  <a:lnTo>
                    <a:pt x="679" y="1251"/>
                  </a:lnTo>
                  <a:cubicBezTo>
                    <a:pt x="679" y="1382"/>
                    <a:pt x="750" y="1524"/>
                    <a:pt x="857" y="1596"/>
                  </a:cubicBezTo>
                  <a:lnTo>
                    <a:pt x="2286" y="2560"/>
                  </a:lnTo>
                  <a:cubicBezTo>
                    <a:pt x="2405" y="2656"/>
                    <a:pt x="2548" y="2691"/>
                    <a:pt x="2703" y="2691"/>
                  </a:cubicBezTo>
                  <a:lnTo>
                    <a:pt x="2822" y="2691"/>
                  </a:lnTo>
                  <a:cubicBezTo>
                    <a:pt x="2941" y="2691"/>
                    <a:pt x="3060" y="2656"/>
                    <a:pt x="3143" y="2560"/>
                  </a:cubicBezTo>
                  <a:lnTo>
                    <a:pt x="3191" y="2513"/>
                  </a:lnTo>
                  <a:cubicBezTo>
                    <a:pt x="3251" y="2453"/>
                    <a:pt x="3274" y="2382"/>
                    <a:pt x="3274" y="2298"/>
                  </a:cubicBezTo>
                  <a:cubicBezTo>
                    <a:pt x="3274" y="2203"/>
                    <a:pt x="3239" y="2132"/>
                    <a:pt x="3179" y="2072"/>
                  </a:cubicBezTo>
                  <a:lnTo>
                    <a:pt x="2524" y="1477"/>
                  </a:lnTo>
                  <a:lnTo>
                    <a:pt x="2524" y="1465"/>
                  </a:lnTo>
                  <a:lnTo>
                    <a:pt x="2727" y="1251"/>
                  </a:lnTo>
                  <a:lnTo>
                    <a:pt x="3905" y="2179"/>
                  </a:lnTo>
                  <a:cubicBezTo>
                    <a:pt x="3929" y="2191"/>
                    <a:pt x="3929" y="2215"/>
                    <a:pt x="3929" y="2251"/>
                  </a:cubicBezTo>
                  <a:lnTo>
                    <a:pt x="3929" y="4156"/>
                  </a:lnTo>
                  <a:lnTo>
                    <a:pt x="2643" y="4156"/>
                  </a:lnTo>
                  <a:lnTo>
                    <a:pt x="2643" y="3620"/>
                  </a:lnTo>
                  <a:cubicBezTo>
                    <a:pt x="2643" y="3465"/>
                    <a:pt x="2560" y="3346"/>
                    <a:pt x="2465" y="3263"/>
                  </a:cubicBezTo>
                  <a:lnTo>
                    <a:pt x="1869" y="2846"/>
                  </a:lnTo>
                  <a:cubicBezTo>
                    <a:pt x="1837" y="2828"/>
                    <a:pt x="1804" y="2818"/>
                    <a:pt x="1771" y="2818"/>
                  </a:cubicBezTo>
                  <a:cubicBezTo>
                    <a:pt x="1720" y="2818"/>
                    <a:pt x="1673" y="2842"/>
                    <a:pt x="1643" y="2894"/>
                  </a:cubicBezTo>
                  <a:cubicBezTo>
                    <a:pt x="1596" y="2965"/>
                    <a:pt x="1608" y="3072"/>
                    <a:pt x="1691" y="3108"/>
                  </a:cubicBezTo>
                  <a:lnTo>
                    <a:pt x="2286" y="3525"/>
                  </a:lnTo>
                  <a:cubicBezTo>
                    <a:pt x="2310" y="3548"/>
                    <a:pt x="2322" y="3584"/>
                    <a:pt x="2322" y="3620"/>
                  </a:cubicBezTo>
                  <a:lnTo>
                    <a:pt x="2322" y="4156"/>
                  </a:lnTo>
                  <a:lnTo>
                    <a:pt x="2286" y="4156"/>
                  </a:lnTo>
                  <a:cubicBezTo>
                    <a:pt x="2191" y="4156"/>
                    <a:pt x="2120" y="4227"/>
                    <a:pt x="2120" y="4322"/>
                  </a:cubicBezTo>
                  <a:lnTo>
                    <a:pt x="2120" y="5584"/>
                  </a:lnTo>
                  <a:lnTo>
                    <a:pt x="2120" y="6596"/>
                  </a:lnTo>
                  <a:cubicBezTo>
                    <a:pt x="2120" y="6680"/>
                    <a:pt x="2191" y="6763"/>
                    <a:pt x="2286" y="6763"/>
                  </a:cubicBezTo>
                  <a:lnTo>
                    <a:pt x="2834" y="6763"/>
                  </a:lnTo>
                  <a:cubicBezTo>
                    <a:pt x="2917" y="6763"/>
                    <a:pt x="3001" y="6680"/>
                    <a:pt x="3001" y="6596"/>
                  </a:cubicBezTo>
                  <a:cubicBezTo>
                    <a:pt x="3001" y="6501"/>
                    <a:pt x="2917" y="6430"/>
                    <a:pt x="2834" y="6430"/>
                  </a:cubicBezTo>
                  <a:lnTo>
                    <a:pt x="2429" y="6430"/>
                  </a:lnTo>
                  <a:lnTo>
                    <a:pt x="2429" y="5406"/>
                  </a:lnTo>
                  <a:lnTo>
                    <a:pt x="3965" y="5406"/>
                  </a:lnTo>
                  <a:lnTo>
                    <a:pt x="3965" y="5584"/>
                  </a:lnTo>
                  <a:lnTo>
                    <a:pt x="3965" y="6430"/>
                  </a:lnTo>
                  <a:lnTo>
                    <a:pt x="3477" y="6430"/>
                  </a:lnTo>
                  <a:cubicBezTo>
                    <a:pt x="3382" y="6430"/>
                    <a:pt x="3310" y="6501"/>
                    <a:pt x="3310" y="6596"/>
                  </a:cubicBezTo>
                  <a:cubicBezTo>
                    <a:pt x="3310" y="6680"/>
                    <a:pt x="3382" y="6763"/>
                    <a:pt x="3477" y="6763"/>
                  </a:cubicBezTo>
                  <a:lnTo>
                    <a:pt x="4144" y="6763"/>
                  </a:lnTo>
                  <a:cubicBezTo>
                    <a:pt x="4227" y="6763"/>
                    <a:pt x="4310" y="6680"/>
                    <a:pt x="4310" y="6596"/>
                  </a:cubicBezTo>
                  <a:lnTo>
                    <a:pt x="4310" y="5251"/>
                  </a:lnTo>
                  <a:lnTo>
                    <a:pt x="4286" y="4287"/>
                  </a:lnTo>
                  <a:lnTo>
                    <a:pt x="4286" y="2215"/>
                  </a:lnTo>
                  <a:cubicBezTo>
                    <a:pt x="4286" y="2084"/>
                    <a:pt x="4227" y="1965"/>
                    <a:pt x="4132" y="1894"/>
                  </a:cubicBezTo>
                  <a:lnTo>
                    <a:pt x="2846" y="881"/>
                  </a:lnTo>
                  <a:cubicBezTo>
                    <a:pt x="2818" y="859"/>
                    <a:pt x="2782" y="847"/>
                    <a:pt x="2746" y="847"/>
                  </a:cubicBezTo>
                  <a:cubicBezTo>
                    <a:pt x="2707" y="847"/>
                    <a:pt x="2669" y="862"/>
                    <a:pt x="2643" y="893"/>
                  </a:cubicBezTo>
                  <a:lnTo>
                    <a:pt x="2322" y="1203"/>
                  </a:lnTo>
                  <a:cubicBezTo>
                    <a:pt x="2262" y="1262"/>
                    <a:pt x="2215" y="1358"/>
                    <a:pt x="2215" y="1441"/>
                  </a:cubicBezTo>
                  <a:cubicBezTo>
                    <a:pt x="2215" y="1536"/>
                    <a:pt x="2262" y="1620"/>
                    <a:pt x="2322" y="1679"/>
                  </a:cubicBezTo>
                  <a:lnTo>
                    <a:pt x="2977" y="2275"/>
                  </a:lnTo>
                  <a:lnTo>
                    <a:pt x="2941" y="2322"/>
                  </a:lnTo>
                  <a:cubicBezTo>
                    <a:pt x="2905" y="2358"/>
                    <a:pt x="2882" y="2370"/>
                    <a:pt x="2846" y="2370"/>
                  </a:cubicBezTo>
                  <a:lnTo>
                    <a:pt x="2727" y="2370"/>
                  </a:lnTo>
                  <a:cubicBezTo>
                    <a:pt x="2643" y="2370"/>
                    <a:pt x="2560" y="2334"/>
                    <a:pt x="2489" y="2298"/>
                  </a:cubicBezTo>
                  <a:lnTo>
                    <a:pt x="1060" y="1322"/>
                  </a:lnTo>
                  <a:cubicBezTo>
                    <a:pt x="1024" y="1310"/>
                    <a:pt x="1012" y="1286"/>
                    <a:pt x="1012" y="1251"/>
                  </a:cubicBezTo>
                  <a:lnTo>
                    <a:pt x="1012" y="346"/>
                  </a:lnTo>
                  <a:cubicBezTo>
                    <a:pt x="1012" y="155"/>
                    <a:pt x="869" y="0"/>
                    <a:pt x="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560;p62"/>
            <p:cNvSpPr/>
            <p:nvPr/>
          </p:nvSpPr>
          <p:spPr>
            <a:xfrm>
              <a:off x="2811495" y="3494786"/>
              <a:ext cx="135464" cy="212003"/>
            </a:xfrm>
            <a:custGeom>
              <a:avLst/>
              <a:gdLst/>
              <a:ahLst/>
              <a:cxnLst/>
              <a:rect l="l" t="t" r="r" b="b"/>
              <a:pathLst>
                <a:path w="4276" h="6692" extrusionOk="0">
                  <a:moveTo>
                    <a:pt x="3942" y="322"/>
                  </a:moveTo>
                  <a:lnTo>
                    <a:pt x="3942" y="1727"/>
                  </a:lnTo>
                  <a:lnTo>
                    <a:pt x="3954" y="1727"/>
                  </a:lnTo>
                  <a:cubicBezTo>
                    <a:pt x="3954" y="1751"/>
                    <a:pt x="3942" y="1787"/>
                    <a:pt x="3918" y="1798"/>
                  </a:cubicBezTo>
                  <a:lnTo>
                    <a:pt x="1811" y="3251"/>
                  </a:lnTo>
                  <a:cubicBezTo>
                    <a:pt x="1692" y="3334"/>
                    <a:pt x="1632" y="3465"/>
                    <a:pt x="1632" y="3608"/>
                  </a:cubicBezTo>
                  <a:lnTo>
                    <a:pt x="1632" y="4144"/>
                  </a:lnTo>
                  <a:lnTo>
                    <a:pt x="334" y="4144"/>
                  </a:lnTo>
                  <a:lnTo>
                    <a:pt x="334" y="2239"/>
                  </a:lnTo>
                  <a:cubicBezTo>
                    <a:pt x="334" y="2215"/>
                    <a:pt x="358" y="2179"/>
                    <a:pt x="370" y="2168"/>
                  </a:cubicBezTo>
                  <a:lnTo>
                    <a:pt x="632" y="1965"/>
                  </a:lnTo>
                  <a:lnTo>
                    <a:pt x="1525" y="1251"/>
                  </a:lnTo>
                  <a:lnTo>
                    <a:pt x="1739" y="1453"/>
                  </a:lnTo>
                  <a:lnTo>
                    <a:pt x="1739" y="1465"/>
                  </a:lnTo>
                  <a:lnTo>
                    <a:pt x="1084" y="2060"/>
                  </a:lnTo>
                  <a:cubicBezTo>
                    <a:pt x="1025" y="2120"/>
                    <a:pt x="977" y="2203"/>
                    <a:pt x="977" y="2287"/>
                  </a:cubicBezTo>
                  <a:cubicBezTo>
                    <a:pt x="977" y="2382"/>
                    <a:pt x="1013" y="2453"/>
                    <a:pt x="1072" y="2513"/>
                  </a:cubicBezTo>
                  <a:lnTo>
                    <a:pt x="1108" y="2560"/>
                  </a:lnTo>
                  <a:cubicBezTo>
                    <a:pt x="1203" y="2644"/>
                    <a:pt x="1322" y="2691"/>
                    <a:pt x="1441" y="2691"/>
                  </a:cubicBezTo>
                  <a:lnTo>
                    <a:pt x="1561" y="2691"/>
                  </a:lnTo>
                  <a:cubicBezTo>
                    <a:pt x="1703" y="2691"/>
                    <a:pt x="1858" y="2644"/>
                    <a:pt x="1977" y="2560"/>
                  </a:cubicBezTo>
                  <a:lnTo>
                    <a:pt x="3406" y="1584"/>
                  </a:lnTo>
                  <a:cubicBezTo>
                    <a:pt x="3525" y="1513"/>
                    <a:pt x="3585" y="1382"/>
                    <a:pt x="3585" y="1251"/>
                  </a:cubicBezTo>
                  <a:lnTo>
                    <a:pt x="3585" y="334"/>
                  </a:lnTo>
                  <a:cubicBezTo>
                    <a:pt x="3585" y="322"/>
                    <a:pt x="3597" y="322"/>
                    <a:pt x="3597" y="322"/>
                  </a:cubicBezTo>
                  <a:close/>
                  <a:moveTo>
                    <a:pt x="1858" y="4477"/>
                  </a:moveTo>
                  <a:lnTo>
                    <a:pt x="1858" y="5073"/>
                  </a:lnTo>
                  <a:lnTo>
                    <a:pt x="322" y="5073"/>
                  </a:lnTo>
                  <a:lnTo>
                    <a:pt x="322" y="4477"/>
                  </a:lnTo>
                  <a:close/>
                  <a:moveTo>
                    <a:pt x="1858" y="5382"/>
                  </a:moveTo>
                  <a:lnTo>
                    <a:pt x="1858" y="6406"/>
                  </a:lnTo>
                  <a:lnTo>
                    <a:pt x="322" y="6406"/>
                  </a:lnTo>
                  <a:lnTo>
                    <a:pt x="322" y="5561"/>
                  </a:lnTo>
                  <a:lnTo>
                    <a:pt x="322" y="5382"/>
                  </a:lnTo>
                  <a:close/>
                  <a:moveTo>
                    <a:pt x="3620" y="1"/>
                  </a:moveTo>
                  <a:cubicBezTo>
                    <a:pt x="3418" y="1"/>
                    <a:pt x="3275" y="143"/>
                    <a:pt x="3275" y="334"/>
                  </a:cubicBezTo>
                  <a:lnTo>
                    <a:pt x="3275" y="1251"/>
                  </a:lnTo>
                  <a:cubicBezTo>
                    <a:pt x="3275" y="1275"/>
                    <a:pt x="3263" y="1310"/>
                    <a:pt x="3227" y="1322"/>
                  </a:cubicBezTo>
                  <a:lnTo>
                    <a:pt x="1799" y="2287"/>
                  </a:lnTo>
                  <a:cubicBezTo>
                    <a:pt x="1727" y="2334"/>
                    <a:pt x="1656" y="2358"/>
                    <a:pt x="1561" y="2358"/>
                  </a:cubicBezTo>
                  <a:lnTo>
                    <a:pt x="1441" y="2358"/>
                  </a:lnTo>
                  <a:cubicBezTo>
                    <a:pt x="1418" y="2358"/>
                    <a:pt x="1370" y="2346"/>
                    <a:pt x="1358" y="2322"/>
                  </a:cubicBezTo>
                  <a:lnTo>
                    <a:pt x="1311" y="2275"/>
                  </a:lnTo>
                  <a:lnTo>
                    <a:pt x="1965" y="1679"/>
                  </a:lnTo>
                  <a:cubicBezTo>
                    <a:pt x="2037" y="1620"/>
                    <a:pt x="2073" y="1525"/>
                    <a:pt x="2073" y="1441"/>
                  </a:cubicBezTo>
                  <a:cubicBezTo>
                    <a:pt x="2073" y="1346"/>
                    <a:pt x="2037" y="1263"/>
                    <a:pt x="1965" y="1203"/>
                  </a:cubicBezTo>
                  <a:lnTo>
                    <a:pt x="1656" y="894"/>
                  </a:lnTo>
                  <a:cubicBezTo>
                    <a:pt x="1622" y="860"/>
                    <a:pt x="1577" y="845"/>
                    <a:pt x="1534" y="845"/>
                  </a:cubicBezTo>
                  <a:cubicBezTo>
                    <a:pt x="1500" y="845"/>
                    <a:pt x="1467" y="854"/>
                    <a:pt x="1441" y="870"/>
                  </a:cubicBezTo>
                  <a:lnTo>
                    <a:pt x="429" y="1667"/>
                  </a:lnTo>
                  <a:lnTo>
                    <a:pt x="168" y="1870"/>
                  </a:lnTo>
                  <a:cubicBezTo>
                    <a:pt x="60" y="1941"/>
                    <a:pt x="1" y="2060"/>
                    <a:pt x="1" y="2203"/>
                  </a:cubicBezTo>
                  <a:lnTo>
                    <a:pt x="1" y="4263"/>
                  </a:lnTo>
                  <a:lnTo>
                    <a:pt x="1" y="5192"/>
                  </a:lnTo>
                  <a:lnTo>
                    <a:pt x="1" y="6525"/>
                  </a:lnTo>
                  <a:cubicBezTo>
                    <a:pt x="1" y="6620"/>
                    <a:pt x="72" y="6692"/>
                    <a:pt x="168" y="6692"/>
                  </a:cubicBezTo>
                  <a:lnTo>
                    <a:pt x="2025" y="6692"/>
                  </a:lnTo>
                  <a:cubicBezTo>
                    <a:pt x="2108" y="6692"/>
                    <a:pt x="2192" y="6620"/>
                    <a:pt x="2192" y="6525"/>
                  </a:cubicBezTo>
                  <a:lnTo>
                    <a:pt x="2192" y="5513"/>
                  </a:lnTo>
                  <a:lnTo>
                    <a:pt x="2192" y="4251"/>
                  </a:lnTo>
                  <a:cubicBezTo>
                    <a:pt x="2192" y="4168"/>
                    <a:pt x="2108" y="4084"/>
                    <a:pt x="2025" y="4084"/>
                  </a:cubicBezTo>
                  <a:lnTo>
                    <a:pt x="1953" y="4084"/>
                  </a:lnTo>
                  <a:lnTo>
                    <a:pt x="1953" y="3549"/>
                  </a:lnTo>
                  <a:cubicBezTo>
                    <a:pt x="1953" y="3525"/>
                    <a:pt x="1965" y="3477"/>
                    <a:pt x="1989" y="3465"/>
                  </a:cubicBezTo>
                  <a:lnTo>
                    <a:pt x="4097" y="2001"/>
                  </a:lnTo>
                  <a:cubicBezTo>
                    <a:pt x="4216" y="1929"/>
                    <a:pt x="4275" y="1798"/>
                    <a:pt x="4275" y="1667"/>
                  </a:cubicBezTo>
                  <a:lnTo>
                    <a:pt x="4275" y="96"/>
                  </a:lnTo>
                  <a:cubicBezTo>
                    <a:pt x="4275" y="72"/>
                    <a:pt x="4216" y="1"/>
                    <a:pt x="41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561;p62"/>
            <p:cNvSpPr/>
            <p:nvPr/>
          </p:nvSpPr>
          <p:spPr>
            <a:xfrm>
              <a:off x="2731915" y="3360146"/>
              <a:ext cx="149403" cy="181812"/>
            </a:xfrm>
            <a:custGeom>
              <a:avLst/>
              <a:gdLst/>
              <a:ahLst/>
              <a:cxnLst/>
              <a:rect l="l" t="t" r="r" b="b"/>
              <a:pathLst>
                <a:path w="4716" h="5739" extrusionOk="0">
                  <a:moveTo>
                    <a:pt x="2358" y="0"/>
                  </a:moveTo>
                  <a:cubicBezTo>
                    <a:pt x="1156" y="0"/>
                    <a:pt x="155" y="893"/>
                    <a:pt x="13" y="2084"/>
                  </a:cubicBezTo>
                  <a:cubicBezTo>
                    <a:pt x="1" y="2179"/>
                    <a:pt x="72" y="2250"/>
                    <a:pt x="143" y="2262"/>
                  </a:cubicBezTo>
                  <a:cubicBezTo>
                    <a:pt x="155" y="2265"/>
                    <a:pt x="166" y="2266"/>
                    <a:pt x="176" y="2266"/>
                  </a:cubicBezTo>
                  <a:cubicBezTo>
                    <a:pt x="255" y="2266"/>
                    <a:pt x="312" y="2194"/>
                    <a:pt x="322" y="2131"/>
                  </a:cubicBezTo>
                  <a:cubicBezTo>
                    <a:pt x="441" y="1107"/>
                    <a:pt x="1322" y="333"/>
                    <a:pt x="2346" y="333"/>
                  </a:cubicBezTo>
                  <a:cubicBezTo>
                    <a:pt x="3477" y="333"/>
                    <a:pt x="4382" y="1250"/>
                    <a:pt x="4382" y="2369"/>
                  </a:cubicBezTo>
                  <a:cubicBezTo>
                    <a:pt x="4382" y="3262"/>
                    <a:pt x="3823" y="4036"/>
                    <a:pt x="2977" y="4322"/>
                  </a:cubicBezTo>
                  <a:cubicBezTo>
                    <a:pt x="2941" y="4334"/>
                    <a:pt x="2894" y="4346"/>
                    <a:pt x="2882" y="4393"/>
                  </a:cubicBezTo>
                  <a:lnTo>
                    <a:pt x="2346" y="5286"/>
                  </a:lnTo>
                  <a:lnTo>
                    <a:pt x="1810" y="4393"/>
                  </a:lnTo>
                  <a:cubicBezTo>
                    <a:pt x="1798" y="4370"/>
                    <a:pt x="1763" y="4334"/>
                    <a:pt x="1727" y="4322"/>
                  </a:cubicBezTo>
                  <a:cubicBezTo>
                    <a:pt x="989" y="4084"/>
                    <a:pt x="477" y="3477"/>
                    <a:pt x="334" y="2727"/>
                  </a:cubicBezTo>
                  <a:cubicBezTo>
                    <a:pt x="323" y="2650"/>
                    <a:pt x="252" y="2594"/>
                    <a:pt x="177" y="2594"/>
                  </a:cubicBezTo>
                  <a:cubicBezTo>
                    <a:pt x="170" y="2594"/>
                    <a:pt x="163" y="2595"/>
                    <a:pt x="155" y="2596"/>
                  </a:cubicBezTo>
                  <a:cubicBezTo>
                    <a:pt x="72" y="2608"/>
                    <a:pt x="13" y="2703"/>
                    <a:pt x="24" y="2774"/>
                  </a:cubicBezTo>
                  <a:cubicBezTo>
                    <a:pt x="179" y="3620"/>
                    <a:pt x="775" y="4322"/>
                    <a:pt x="1572" y="4608"/>
                  </a:cubicBezTo>
                  <a:lnTo>
                    <a:pt x="2215" y="5656"/>
                  </a:lnTo>
                  <a:cubicBezTo>
                    <a:pt x="2239" y="5703"/>
                    <a:pt x="2287" y="5739"/>
                    <a:pt x="2346" y="5739"/>
                  </a:cubicBezTo>
                  <a:cubicBezTo>
                    <a:pt x="2406" y="5739"/>
                    <a:pt x="2453" y="5703"/>
                    <a:pt x="2477" y="5656"/>
                  </a:cubicBezTo>
                  <a:lnTo>
                    <a:pt x="3120" y="4608"/>
                  </a:lnTo>
                  <a:cubicBezTo>
                    <a:pt x="4073" y="4274"/>
                    <a:pt x="4704" y="3381"/>
                    <a:pt x="4704" y="2369"/>
                  </a:cubicBezTo>
                  <a:cubicBezTo>
                    <a:pt x="4715" y="1060"/>
                    <a:pt x="3656" y="0"/>
                    <a:pt x="23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562;p62"/>
            <p:cNvSpPr/>
            <p:nvPr/>
          </p:nvSpPr>
          <p:spPr>
            <a:xfrm>
              <a:off x="2760585" y="3389545"/>
              <a:ext cx="92442" cy="91333"/>
            </a:xfrm>
            <a:custGeom>
              <a:avLst/>
              <a:gdLst/>
              <a:ahLst/>
              <a:cxnLst/>
              <a:rect l="l" t="t" r="r" b="b"/>
              <a:pathLst>
                <a:path w="2918" h="2883" extrusionOk="0">
                  <a:moveTo>
                    <a:pt x="1453" y="679"/>
                  </a:moveTo>
                  <a:cubicBezTo>
                    <a:pt x="1858" y="679"/>
                    <a:pt x="2203" y="1025"/>
                    <a:pt x="2203" y="1430"/>
                  </a:cubicBezTo>
                  <a:cubicBezTo>
                    <a:pt x="2203" y="1846"/>
                    <a:pt x="1870" y="2168"/>
                    <a:pt x="1453" y="2168"/>
                  </a:cubicBezTo>
                  <a:cubicBezTo>
                    <a:pt x="1036" y="2168"/>
                    <a:pt x="715" y="1846"/>
                    <a:pt x="715" y="1430"/>
                  </a:cubicBezTo>
                  <a:cubicBezTo>
                    <a:pt x="715" y="1013"/>
                    <a:pt x="1036" y="679"/>
                    <a:pt x="1453" y="679"/>
                  </a:cubicBezTo>
                  <a:close/>
                  <a:moveTo>
                    <a:pt x="1453" y="1"/>
                  </a:moveTo>
                  <a:cubicBezTo>
                    <a:pt x="1370" y="1"/>
                    <a:pt x="1286" y="72"/>
                    <a:pt x="1286" y="167"/>
                  </a:cubicBezTo>
                  <a:lnTo>
                    <a:pt x="1286" y="382"/>
                  </a:lnTo>
                  <a:cubicBezTo>
                    <a:pt x="1108" y="417"/>
                    <a:pt x="953" y="477"/>
                    <a:pt x="810" y="572"/>
                  </a:cubicBezTo>
                  <a:lnTo>
                    <a:pt x="655" y="417"/>
                  </a:lnTo>
                  <a:cubicBezTo>
                    <a:pt x="626" y="388"/>
                    <a:pt x="584" y="373"/>
                    <a:pt x="542" y="373"/>
                  </a:cubicBezTo>
                  <a:cubicBezTo>
                    <a:pt x="501" y="373"/>
                    <a:pt x="459" y="388"/>
                    <a:pt x="429" y="417"/>
                  </a:cubicBezTo>
                  <a:cubicBezTo>
                    <a:pt x="370" y="477"/>
                    <a:pt x="370" y="572"/>
                    <a:pt x="429" y="632"/>
                  </a:cubicBezTo>
                  <a:lnTo>
                    <a:pt x="596" y="798"/>
                  </a:lnTo>
                  <a:cubicBezTo>
                    <a:pt x="489" y="929"/>
                    <a:pt x="429" y="1096"/>
                    <a:pt x="393" y="1275"/>
                  </a:cubicBezTo>
                  <a:lnTo>
                    <a:pt x="167" y="1275"/>
                  </a:lnTo>
                  <a:cubicBezTo>
                    <a:pt x="72" y="1275"/>
                    <a:pt x="0" y="1358"/>
                    <a:pt x="0" y="1441"/>
                  </a:cubicBezTo>
                  <a:cubicBezTo>
                    <a:pt x="0" y="1537"/>
                    <a:pt x="72" y="1608"/>
                    <a:pt x="167" y="1608"/>
                  </a:cubicBezTo>
                  <a:lnTo>
                    <a:pt x="381" y="1608"/>
                  </a:lnTo>
                  <a:cubicBezTo>
                    <a:pt x="417" y="1787"/>
                    <a:pt x="477" y="1953"/>
                    <a:pt x="572" y="2084"/>
                  </a:cubicBezTo>
                  <a:lnTo>
                    <a:pt x="417" y="2251"/>
                  </a:lnTo>
                  <a:cubicBezTo>
                    <a:pt x="358" y="2311"/>
                    <a:pt x="358" y="2406"/>
                    <a:pt x="417" y="2465"/>
                  </a:cubicBezTo>
                  <a:cubicBezTo>
                    <a:pt x="441" y="2501"/>
                    <a:pt x="489" y="2513"/>
                    <a:pt x="536" y="2513"/>
                  </a:cubicBezTo>
                  <a:cubicBezTo>
                    <a:pt x="572" y="2513"/>
                    <a:pt x="620" y="2501"/>
                    <a:pt x="655" y="2465"/>
                  </a:cubicBezTo>
                  <a:lnTo>
                    <a:pt x="810" y="2311"/>
                  </a:lnTo>
                  <a:cubicBezTo>
                    <a:pt x="953" y="2406"/>
                    <a:pt x="1108" y="2465"/>
                    <a:pt x="1286" y="2501"/>
                  </a:cubicBezTo>
                  <a:lnTo>
                    <a:pt x="1286" y="2727"/>
                  </a:lnTo>
                  <a:cubicBezTo>
                    <a:pt x="1286" y="2811"/>
                    <a:pt x="1370" y="2882"/>
                    <a:pt x="1453" y="2882"/>
                  </a:cubicBezTo>
                  <a:cubicBezTo>
                    <a:pt x="1548" y="2882"/>
                    <a:pt x="1620" y="2811"/>
                    <a:pt x="1620" y="2727"/>
                  </a:cubicBezTo>
                  <a:lnTo>
                    <a:pt x="1620" y="2501"/>
                  </a:lnTo>
                  <a:cubicBezTo>
                    <a:pt x="1798" y="2465"/>
                    <a:pt x="1965" y="2406"/>
                    <a:pt x="2096" y="2311"/>
                  </a:cubicBezTo>
                  <a:lnTo>
                    <a:pt x="2263" y="2465"/>
                  </a:lnTo>
                  <a:cubicBezTo>
                    <a:pt x="2286" y="2501"/>
                    <a:pt x="2334" y="2513"/>
                    <a:pt x="2382" y="2513"/>
                  </a:cubicBezTo>
                  <a:cubicBezTo>
                    <a:pt x="2417" y="2513"/>
                    <a:pt x="2465" y="2501"/>
                    <a:pt x="2501" y="2465"/>
                  </a:cubicBezTo>
                  <a:cubicBezTo>
                    <a:pt x="2560" y="2406"/>
                    <a:pt x="2560" y="2311"/>
                    <a:pt x="2501" y="2251"/>
                  </a:cubicBezTo>
                  <a:lnTo>
                    <a:pt x="2334" y="2084"/>
                  </a:lnTo>
                  <a:cubicBezTo>
                    <a:pt x="2441" y="1953"/>
                    <a:pt x="2501" y="1787"/>
                    <a:pt x="2525" y="1608"/>
                  </a:cubicBezTo>
                  <a:lnTo>
                    <a:pt x="2751" y="1608"/>
                  </a:lnTo>
                  <a:cubicBezTo>
                    <a:pt x="2834" y="1608"/>
                    <a:pt x="2918" y="1537"/>
                    <a:pt x="2918" y="1441"/>
                  </a:cubicBezTo>
                  <a:cubicBezTo>
                    <a:pt x="2882" y="1358"/>
                    <a:pt x="2822" y="1275"/>
                    <a:pt x="2739" y="1275"/>
                  </a:cubicBezTo>
                  <a:lnTo>
                    <a:pt x="2513" y="1275"/>
                  </a:lnTo>
                  <a:cubicBezTo>
                    <a:pt x="2477" y="1096"/>
                    <a:pt x="2417" y="941"/>
                    <a:pt x="2322" y="798"/>
                  </a:cubicBezTo>
                  <a:lnTo>
                    <a:pt x="2489" y="632"/>
                  </a:lnTo>
                  <a:cubicBezTo>
                    <a:pt x="2548" y="572"/>
                    <a:pt x="2548" y="477"/>
                    <a:pt x="2489" y="417"/>
                  </a:cubicBezTo>
                  <a:cubicBezTo>
                    <a:pt x="2459" y="388"/>
                    <a:pt x="2417" y="373"/>
                    <a:pt x="2376" y="373"/>
                  </a:cubicBezTo>
                  <a:cubicBezTo>
                    <a:pt x="2334" y="373"/>
                    <a:pt x="2292" y="388"/>
                    <a:pt x="2263" y="417"/>
                  </a:cubicBezTo>
                  <a:lnTo>
                    <a:pt x="2096" y="572"/>
                  </a:lnTo>
                  <a:cubicBezTo>
                    <a:pt x="1965" y="477"/>
                    <a:pt x="1798" y="417"/>
                    <a:pt x="1620" y="382"/>
                  </a:cubicBezTo>
                  <a:lnTo>
                    <a:pt x="1620" y="167"/>
                  </a:lnTo>
                  <a:cubicBezTo>
                    <a:pt x="1620" y="72"/>
                    <a:pt x="1548" y="1"/>
                    <a:pt x="1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563;p62"/>
            <p:cNvSpPr/>
            <p:nvPr/>
          </p:nvSpPr>
          <p:spPr>
            <a:xfrm>
              <a:off x="2789636" y="3417836"/>
              <a:ext cx="33961" cy="33993"/>
            </a:xfrm>
            <a:custGeom>
              <a:avLst/>
              <a:gdLst/>
              <a:ahLst/>
              <a:cxnLst/>
              <a:rect l="l" t="t" r="r" b="b"/>
              <a:pathLst>
                <a:path w="1072" h="1073" extrusionOk="0">
                  <a:moveTo>
                    <a:pt x="536" y="346"/>
                  </a:moveTo>
                  <a:cubicBezTo>
                    <a:pt x="655" y="346"/>
                    <a:pt x="750" y="429"/>
                    <a:pt x="750" y="548"/>
                  </a:cubicBezTo>
                  <a:cubicBezTo>
                    <a:pt x="750" y="656"/>
                    <a:pt x="643" y="763"/>
                    <a:pt x="536" y="763"/>
                  </a:cubicBezTo>
                  <a:cubicBezTo>
                    <a:pt x="417" y="763"/>
                    <a:pt x="334" y="667"/>
                    <a:pt x="334" y="548"/>
                  </a:cubicBezTo>
                  <a:cubicBezTo>
                    <a:pt x="334" y="429"/>
                    <a:pt x="417" y="346"/>
                    <a:pt x="536" y="346"/>
                  </a:cubicBezTo>
                  <a:close/>
                  <a:moveTo>
                    <a:pt x="536" y="1"/>
                  </a:moveTo>
                  <a:cubicBezTo>
                    <a:pt x="238" y="1"/>
                    <a:pt x="0" y="239"/>
                    <a:pt x="0" y="537"/>
                  </a:cubicBezTo>
                  <a:cubicBezTo>
                    <a:pt x="0" y="834"/>
                    <a:pt x="238" y="1072"/>
                    <a:pt x="536" y="1072"/>
                  </a:cubicBezTo>
                  <a:cubicBezTo>
                    <a:pt x="834" y="1072"/>
                    <a:pt x="1072" y="834"/>
                    <a:pt x="1072" y="537"/>
                  </a:cubicBezTo>
                  <a:cubicBezTo>
                    <a:pt x="1072" y="251"/>
                    <a:pt x="822" y="1"/>
                    <a:pt x="5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CuadroTexto 94">
            <a:extLst>
              <a:ext uri="{FF2B5EF4-FFF2-40B4-BE49-F238E27FC236}">
                <a16:creationId xmlns:a16="http://schemas.microsoft.com/office/drawing/2014/main" id="{986BC839-D353-426C-AA20-5852D3F9F88D}"/>
              </a:ext>
            </a:extLst>
          </p:cNvPr>
          <p:cNvSpPr txBox="1"/>
          <p:nvPr/>
        </p:nvSpPr>
        <p:spPr>
          <a:xfrm>
            <a:off x="553574" y="6202496"/>
            <a:ext cx="6448359" cy="246221"/>
          </a:xfrm>
          <a:prstGeom prst="rect">
            <a:avLst/>
          </a:prstGeom>
          <a:noFill/>
        </p:spPr>
        <p:txBody>
          <a:bodyPr wrap="square">
            <a:spAutoFit/>
          </a:bodyPr>
          <a:lstStyle/>
          <a:p>
            <a:r>
              <a:rPr lang="es-ES" sz="1000" dirty="0">
                <a:solidFill>
                  <a:srgbClr val="002060"/>
                </a:solidFill>
              </a:rPr>
              <a:t>Fuente: Datos de la Dirección General de Seguridad Social del MTESS. Corte al  </a:t>
            </a:r>
            <a:r>
              <a:rPr lang="es-ES" sz="1000" dirty="0" smtClean="0">
                <a:solidFill>
                  <a:srgbClr val="002060"/>
                </a:solidFill>
              </a:rPr>
              <a:t>29</a:t>
            </a:r>
            <a:r>
              <a:rPr lang="es-ES" sz="1000" dirty="0" smtClean="0">
                <a:solidFill>
                  <a:srgbClr val="002060"/>
                </a:solidFill>
              </a:rPr>
              <a:t>.09.21</a:t>
            </a:r>
            <a:endParaRPr lang="en-US" sz="1000" dirty="0">
              <a:solidFill>
                <a:srgbClr val="002060"/>
              </a:solidFill>
            </a:endParaRPr>
          </a:p>
        </p:txBody>
      </p:sp>
      <p:sp>
        <p:nvSpPr>
          <p:cNvPr id="60" name="Marcador de número de diapositiva 4">
            <a:extLst>
              <a:ext uri="{FF2B5EF4-FFF2-40B4-BE49-F238E27FC236}">
                <a16:creationId xmlns:a16="http://schemas.microsoft.com/office/drawing/2014/main" id="{B979EBC8-5022-4390-A125-F7DCA9E3C4B2}"/>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32</a:t>
            </a:fld>
            <a:endParaRPr lang="es-PY"/>
          </a:p>
        </p:txBody>
      </p:sp>
      <p:sp>
        <p:nvSpPr>
          <p:cNvPr id="42" name="CuadroTexto 41">
            <a:extLst>
              <a:ext uri="{FF2B5EF4-FFF2-40B4-BE49-F238E27FC236}">
                <a16:creationId xmlns:a16="http://schemas.microsoft.com/office/drawing/2014/main" id="{08DF5A4D-0F38-4122-B2D5-D4150B2EA861}"/>
              </a:ext>
            </a:extLst>
          </p:cNvPr>
          <p:cNvSpPr txBox="1"/>
          <p:nvPr/>
        </p:nvSpPr>
        <p:spPr>
          <a:xfrm>
            <a:off x="985246" y="4733939"/>
            <a:ext cx="2853881" cy="1015663"/>
          </a:xfrm>
          <a:prstGeom prst="rect">
            <a:avLst/>
          </a:prstGeom>
          <a:solidFill>
            <a:schemeClr val="bg1">
              <a:lumMod val="95000"/>
            </a:schemeClr>
          </a:solidFill>
        </p:spPr>
        <p:txBody>
          <a:bodyPr wrap="square">
            <a:spAutoFit/>
          </a:bodyPr>
          <a:lstStyle/>
          <a:p>
            <a:pPr algn="ctr"/>
            <a:r>
              <a:rPr lang="es-ES" sz="2000" b="1" dirty="0" smtClean="0">
                <a:solidFill>
                  <a:srgbClr val="002060"/>
                </a:solidFill>
              </a:rPr>
              <a:t>12.552 </a:t>
            </a:r>
            <a:r>
              <a:rPr lang="es-ES" sz="2000" b="1" dirty="0">
                <a:solidFill>
                  <a:srgbClr val="002060"/>
                </a:solidFill>
              </a:rPr>
              <a:t>atenciones desde la Oficina de Seguridad Social </a:t>
            </a:r>
          </a:p>
        </p:txBody>
      </p:sp>
      <p:grpSp>
        <p:nvGrpSpPr>
          <p:cNvPr id="43" name="Google Shape;9829;p61">
            <a:extLst>
              <a:ext uri="{FF2B5EF4-FFF2-40B4-BE49-F238E27FC236}">
                <a16:creationId xmlns:a16="http://schemas.microsoft.com/office/drawing/2014/main" id="{BB3ABA19-CA69-43BE-9E02-ACE663504A4E}"/>
              </a:ext>
            </a:extLst>
          </p:cNvPr>
          <p:cNvGrpSpPr/>
          <p:nvPr/>
        </p:nvGrpSpPr>
        <p:grpSpPr>
          <a:xfrm>
            <a:off x="5728571" y="1246118"/>
            <a:ext cx="750498" cy="641409"/>
            <a:chOff x="7538896" y="1970156"/>
            <a:chExt cx="361147" cy="361529"/>
          </a:xfrm>
        </p:grpSpPr>
        <p:sp>
          <p:nvSpPr>
            <p:cNvPr id="44" name="Google Shape;9830;p61">
              <a:extLst>
                <a:ext uri="{FF2B5EF4-FFF2-40B4-BE49-F238E27FC236}">
                  <a16:creationId xmlns:a16="http://schemas.microsoft.com/office/drawing/2014/main" id="{FB71E6E4-2FA3-41BD-947B-F12E48522D86}"/>
                </a:ext>
              </a:extLst>
            </p:cNvPr>
            <p:cNvSpPr/>
            <p:nvPr/>
          </p:nvSpPr>
          <p:spPr>
            <a:xfrm>
              <a:off x="7538896" y="1970156"/>
              <a:ext cx="361147" cy="361529"/>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31;p61">
              <a:extLst>
                <a:ext uri="{FF2B5EF4-FFF2-40B4-BE49-F238E27FC236}">
                  <a16:creationId xmlns:a16="http://schemas.microsoft.com/office/drawing/2014/main" id="{1402D079-2C0A-4EFD-8E08-94EA8C50DF6B}"/>
                </a:ext>
              </a:extLst>
            </p:cNvPr>
            <p:cNvSpPr/>
            <p:nvPr/>
          </p:nvSpPr>
          <p:spPr>
            <a:xfrm>
              <a:off x="7685907" y="2066784"/>
              <a:ext cx="101211" cy="11394"/>
            </a:xfrm>
            <a:custGeom>
              <a:avLst/>
              <a:gdLst/>
              <a:ahLst/>
              <a:cxnLst/>
              <a:rect l="l" t="t" r="r" b="b"/>
              <a:pathLst>
                <a:path w="3180" h="358" extrusionOk="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32;p61">
              <a:extLst>
                <a:ext uri="{FF2B5EF4-FFF2-40B4-BE49-F238E27FC236}">
                  <a16:creationId xmlns:a16="http://schemas.microsoft.com/office/drawing/2014/main" id="{84CE1FF8-5E0C-4075-9557-6D480B9D5F18}"/>
                </a:ext>
              </a:extLst>
            </p:cNvPr>
            <p:cNvSpPr/>
            <p:nvPr/>
          </p:nvSpPr>
          <p:spPr>
            <a:xfrm>
              <a:off x="7685907" y="2106187"/>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33;p61">
              <a:extLst>
                <a:ext uri="{FF2B5EF4-FFF2-40B4-BE49-F238E27FC236}">
                  <a16:creationId xmlns:a16="http://schemas.microsoft.com/office/drawing/2014/main" id="{8D1DF68C-FB4B-44CA-956D-EF52592E65DF}"/>
                </a:ext>
              </a:extLst>
            </p:cNvPr>
            <p:cNvSpPr/>
            <p:nvPr/>
          </p:nvSpPr>
          <p:spPr>
            <a:xfrm>
              <a:off x="7685907" y="2145239"/>
              <a:ext cx="147075" cy="11394"/>
            </a:xfrm>
            <a:custGeom>
              <a:avLst/>
              <a:gdLst/>
              <a:ahLst/>
              <a:cxnLst/>
              <a:rect l="l" t="t" r="r" b="b"/>
              <a:pathLst>
                <a:path w="4621" h="358" extrusionOk="0">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834;p61">
              <a:extLst>
                <a:ext uri="{FF2B5EF4-FFF2-40B4-BE49-F238E27FC236}">
                  <a16:creationId xmlns:a16="http://schemas.microsoft.com/office/drawing/2014/main" id="{D3643BB9-7624-415F-B2F2-3D2796F7D72B}"/>
                </a:ext>
              </a:extLst>
            </p:cNvPr>
            <p:cNvSpPr/>
            <p:nvPr/>
          </p:nvSpPr>
          <p:spPr>
            <a:xfrm>
              <a:off x="7685907" y="2184260"/>
              <a:ext cx="147075" cy="11394"/>
            </a:xfrm>
            <a:custGeom>
              <a:avLst/>
              <a:gdLst/>
              <a:ahLst/>
              <a:cxnLst/>
              <a:rect l="l" t="t" r="r" b="b"/>
              <a:pathLst>
                <a:path w="4621" h="358" extrusionOk="0">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35;p61">
              <a:extLst>
                <a:ext uri="{FF2B5EF4-FFF2-40B4-BE49-F238E27FC236}">
                  <a16:creationId xmlns:a16="http://schemas.microsoft.com/office/drawing/2014/main" id="{AE317F1D-4D71-4513-B7B4-6B73C46F236D}"/>
                </a:ext>
              </a:extLst>
            </p:cNvPr>
            <p:cNvSpPr/>
            <p:nvPr/>
          </p:nvSpPr>
          <p:spPr>
            <a:xfrm>
              <a:off x="7685907" y="2223280"/>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CuadroTexto 27">
            <a:extLst>
              <a:ext uri="{FF2B5EF4-FFF2-40B4-BE49-F238E27FC236}">
                <a16:creationId xmlns:a16="http://schemas.microsoft.com/office/drawing/2014/main" id="{804D4E39-25EC-4DF2-9141-F973D08E8A54}"/>
              </a:ext>
            </a:extLst>
          </p:cNvPr>
          <p:cNvSpPr txBox="1"/>
          <p:nvPr/>
        </p:nvSpPr>
        <p:spPr>
          <a:xfrm>
            <a:off x="4525163" y="4727486"/>
            <a:ext cx="3221566" cy="1015663"/>
          </a:xfrm>
          <a:prstGeom prst="rect">
            <a:avLst/>
          </a:prstGeom>
          <a:solidFill>
            <a:schemeClr val="bg1">
              <a:lumMod val="95000"/>
            </a:schemeClr>
          </a:solidFill>
        </p:spPr>
        <p:txBody>
          <a:bodyPr wrap="square">
            <a:spAutoFit/>
          </a:bodyPr>
          <a:lstStyle/>
          <a:p>
            <a:pPr algn="ctr"/>
            <a:r>
              <a:rPr lang="es-MX" sz="2000" b="1" dirty="0" smtClean="0">
                <a:solidFill>
                  <a:srgbClr val="002060"/>
                </a:solidFill>
              </a:rPr>
              <a:t>Propuesta de reducción de Aporte Obrero Patronal de las MIPYMES</a:t>
            </a:r>
            <a:endParaRPr lang="es-PY" sz="2000" b="1" dirty="0">
              <a:solidFill>
                <a:srgbClr val="002060"/>
              </a:solidFill>
            </a:endParaRPr>
          </a:p>
        </p:txBody>
      </p:sp>
      <p:sp>
        <p:nvSpPr>
          <p:cNvPr id="61" name="Google Shape;9830;p61">
            <a:extLst>
              <a:ext uri="{FF2B5EF4-FFF2-40B4-BE49-F238E27FC236}">
                <a16:creationId xmlns:a16="http://schemas.microsoft.com/office/drawing/2014/main" id="{FB71E6E4-2FA3-41BD-947B-F12E48522D86}"/>
              </a:ext>
            </a:extLst>
          </p:cNvPr>
          <p:cNvSpPr/>
          <p:nvPr/>
        </p:nvSpPr>
        <p:spPr>
          <a:xfrm>
            <a:off x="5763988" y="3900743"/>
            <a:ext cx="750498" cy="641409"/>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54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39" name="Marcador de número de diapositiva 4">
            <a:extLst>
              <a:ext uri="{FF2B5EF4-FFF2-40B4-BE49-F238E27FC236}">
                <a16:creationId xmlns:a16="http://schemas.microsoft.com/office/drawing/2014/main" id="{A92E95A8-910E-48A5-AB4B-CF671BC61B66}"/>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33</a:t>
            </a:fld>
            <a:endParaRPr lang="es-PY"/>
          </a:p>
        </p:txBody>
      </p:sp>
      <p:sp>
        <p:nvSpPr>
          <p:cNvPr id="41" name="Rectángulo 40">
            <a:extLst>
              <a:ext uri="{FF2B5EF4-FFF2-40B4-BE49-F238E27FC236}">
                <a16:creationId xmlns:a16="http://schemas.microsoft.com/office/drawing/2014/main" id="{FB4AA996-C99F-4680-A56D-4458A4959F7C}"/>
              </a:ext>
            </a:extLst>
          </p:cNvPr>
          <p:cNvSpPr/>
          <p:nvPr/>
        </p:nvSpPr>
        <p:spPr>
          <a:xfrm>
            <a:off x="475614" y="6206395"/>
            <a:ext cx="6859848" cy="246221"/>
          </a:xfrm>
          <a:prstGeom prst="rect">
            <a:avLst/>
          </a:prstGeom>
        </p:spPr>
        <p:txBody>
          <a:bodyPr wrap="square">
            <a:spAutoFit/>
          </a:bodyPr>
          <a:lstStyle/>
          <a:p>
            <a:r>
              <a:rPr lang="es-ES" sz="1000" b="1" dirty="0"/>
              <a:t>Fuente: </a:t>
            </a:r>
            <a:r>
              <a:rPr lang="es-ES" sz="1000" dirty="0"/>
              <a:t>Elaboración propia a partir de los datos del REOP y la DT del MTESS. Corte año 2020 al </a:t>
            </a:r>
            <a:r>
              <a:rPr lang="es-ES" sz="1000" dirty="0" smtClean="0"/>
              <a:t>29</a:t>
            </a:r>
            <a:r>
              <a:rPr lang="es-ES" sz="1000" dirty="0" smtClean="0"/>
              <a:t> </a:t>
            </a:r>
            <a:r>
              <a:rPr lang="es-ES" sz="1000" dirty="0"/>
              <a:t>de septiembre de 2021.</a:t>
            </a:r>
          </a:p>
        </p:txBody>
      </p:sp>
      <p:sp>
        <p:nvSpPr>
          <p:cNvPr id="43" name="Rectángulo: esquinas redondeadas 42">
            <a:extLst>
              <a:ext uri="{FF2B5EF4-FFF2-40B4-BE49-F238E27FC236}">
                <a16:creationId xmlns:a16="http://schemas.microsoft.com/office/drawing/2014/main" id="{76610D08-561E-492B-98B6-8703A96991E2}"/>
              </a:ext>
            </a:extLst>
          </p:cNvPr>
          <p:cNvSpPr/>
          <p:nvPr/>
        </p:nvSpPr>
        <p:spPr>
          <a:xfrm>
            <a:off x="6177807" y="5539159"/>
            <a:ext cx="2719774" cy="561169"/>
          </a:xfrm>
          <a:prstGeom prst="roundRect">
            <a:avLst/>
          </a:prstGeom>
          <a:solidFill>
            <a:schemeClr val="bg1">
              <a:lumMod val="95000"/>
            </a:schemeClr>
          </a:solidFill>
          <a:ln w="1905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PY" sz="1600" b="1" dirty="0">
                <a:solidFill>
                  <a:srgbClr val="002060"/>
                </a:solidFill>
              </a:rPr>
              <a:t>33.460 total de trabajadores</a:t>
            </a:r>
            <a:endParaRPr lang="en-US" sz="1600" b="1" dirty="0">
              <a:solidFill>
                <a:srgbClr val="002060"/>
              </a:solidFill>
            </a:endParaRPr>
          </a:p>
        </p:txBody>
      </p:sp>
      <p:sp>
        <p:nvSpPr>
          <p:cNvPr id="2" name="Abrir llave 1">
            <a:extLst>
              <a:ext uri="{FF2B5EF4-FFF2-40B4-BE49-F238E27FC236}">
                <a16:creationId xmlns:a16="http://schemas.microsoft.com/office/drawing/2014/main" id="{9301ADDE-4986-4A8B-B3A3-E1D5D99B2593}"/>
              </a:ext>
            </a:extLst>
          </p:cNvPr>
          <p:cNvSpPr/>
          <p:nvPr/>
        </p:nvSpPr>
        <p:spPr>
          <a:xfrm rot="16200000">
            <a:off x="7278106" y="3511220"/>
            <a:ext cx="352624" cy="358236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400" b="1" dirty="0">
                <a:solidFill>
                  <a:schemeClr val="bg1"/>
                </a:solidFill>
              </a:rPr>
              <a:t>ESTRATEGIA INTEGRADA DE LA FORMALIZACIÓN DEL EMPLEO EN PARAGUAY </a:t>
            </a:r>
            <a:endParaRPr sz="2400" b="1" dirty="0">
              <a:solidFill>
                <a:schemeClr val="bg1"/>
              </a:solidFill>
            </a:endParaRPr>
          </a:p>
        </p:txBody>
      </p:sp>
      <p:sp>
        <p:nvSpPr>
          <p:cNvPr id="3" name="Rectángulo 2"/>
          <p:cNvSpPr/>
          <p:nvPr/>
        </p:nvSpPr>
        <p:spPr>
          <a:xfrm>
            <a:off x="1018883" y="1407507"/>
            <a:ext cx="3512653" cy="338554"/>
          </a:xfrm>
          <a:prstGeom prst="rect">
            <a:avLst/>
          </a:prstGeom>
          <a:solidFill>
            <a:schemeClr val="bg1">
              <a:lumMod val="95000"/>
            </a:schemeClr>
          </a:solidFill>
        </p:spPr>
        <p:txBody>
          <a:bodyPr wrap="square">
            <a:spAutoFit/>
          </a:bodyPr>
          <a:lstStyle/>
          <a:p>
            <a:r>
              <a:rPr lang="es-ES" sz="1600" dirty="0">
                <a:solidFill>
                  <a:srgbClr val="002060"/>
                </a:solidFill>
              </a:rPr>
              <a:t>Año 2020 al 29 de septiembre de 2021</a:t>
            </a:r>
            <a:endParaRPr lang="en-US" sz="1600" dirty="0">
              <a:solidFill>
                <a:srgbClr val="002060"/>
              </a:solidFill>
            </a:endParaRPr>
          </a:p>
        </p:txBody>
      </p:sp>
      <p:graphicFrame>
        <p:nvGraphicFramePr>
          <p:cNvPr id="20" name="Gráfico 19">
            <a:extLst>
              <a:ext uri="{FF2B5EF4-FFF2-40B4-BE49-F238E27FC236}">
                <a16:creationId xmlns:a16="http://schemas.microsoft.com/office/drawing/2014/main" id="{5088D3D9-E508-4F28-BEE6-051DC616B0EB}"/>
              </a:ext>
            </a:extLst>
          </p:cNvPr>
          <p:cNvGraphicFramePr>
            <a:graphicFrameLocks/>
          </p:cNvGraphicFramePr>
          <p:nvPr/>
        </p:nvGraphicFramePr>
        <p:xfrm>
          <a:off x="2802973" y="1881360"/>
          <a:ext cx="7015406" cy="327468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3954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20"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22"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50"/>
            <a:ext cx="963957" cy="292100"/>
          </a:xfrm>
          <a:prstGeom prst="rect">
            <a:avLst/>
          </a:prstGeom>
        </p:spPr>
      </p:pic>
      <p:pic>
        <p:nvPicPr>
          <p:cNvPr id="2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7"/>
            <a:ext cx="1276543" cy="386820"/>
          </a:xfrm>
          <a:prstGeom prst="rect">
            <a:avLst/>
          </a:prstGeom>
        </p:spPr>
      </p:pic>
      <p:cxnSp>
        <p:nvCxnSpPr>
          <p:cNvPr id="25" name="2 Conector recto">
            <a:extLst>
              <a:ext uri="{FF2B5EF4-FFF2-40B4-BE49-F238E27FC236}">
                <a16:creationId xmlns:a16="http://schemas.microsoft.com/office/drawing/2014/main" id="{C2E375C1-A099-4B20-9246-376EC4314EB9}"/>
              </a:ext>
            </a:extLst>
          </p:cNvPr>
          <p:cNvCxnSpPr>
            <a:cxnSpLocks/>
          </p:cNvCxnSpPr>
          <p:nvPr/>
        </p:nvCxnSpPr>
        <p:spPr>
          <a:xfrm flipV="1">
            <a:off x="553575" y="6508600"/>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2"/>
            <a:ext cx="782797" cy="430105"/>
          </a:xfrm>
          <a:prstGeom prst="rect">
            <a:avLst/>
          </a:prstGeom>
        </p:spPr>
      </p:pic>
      <p:cxnSp>
        <p:nvCxnSpPr>
          <p:cNvPr id="28"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7"/>
            <a:ext cx="323788" cy="326443"/>
          </a:xfrm>
          <a:prstGeom prst="rect">
            <a:avLst/>
          </a:prstGeom>
        </p:spPr>
      </p:pic>
      <p:sp>
        <p:nvSpPr>
          <p:cNvPr id="32" name="Marcador de número de diapositiva 4">
            <a:extLst>
              <a:ext uri="{FF2B5EF4-FFF2-40B4-BE49-F238E27FC236}">
                <a16:creationId xmlns:a16="http://schemas.microsoft.com/office/drawing/2014/main" id="{47DC84F3-1011-4E3D-A113-E9D1BFB04912}"/>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34</a:t>
            </a:fld>
            <a:endParaRPr lang="es-PY"/>
          </a:p>
        </p:txBody>
      </p:sp>
      <p:pic>
        <p:nvPicPr>
          <p:cNvPr id="2050" name="Picture 2" descr="Puede ser una imagen de texto"/>
          <p:cNvPicPr>
            <a:picLocks noChangeAspect="1" noChangeArrowheads="1"/>
          </p:cNvPicPr>
          <p:nvPr/>
        </p:nvPicPr>
        <p:blipFill rotWithShape="1">
          <a:blip r:embed="rId6">
            <a:extLst>
              <a:ext uri="{28A0092B-C50C-407E-A947-70E740481C1C}">
                <a14:useLocalDpi xmlns:a14="http://schemas.microsoft.com/office/drawing/2010/main" val="0"/>
              </a:ext>
            </a:extLst>
          </a:blip>
          <a:srcRect t="-1" b="66150"/>
          <a:stretch/>
        </p:blipFill>
        <p:spPr bwMode="auto">
          <a:xfrm>
            <a:off x="1018883" y="1576661"/>
            <a:ext cx="5178241" cy="2479245"/>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A544995E-C178-4F49-8778-077D0FF5AE99}"/>
              </a:ext>
            </a:extLst>
          </p:cNvPr>
          <p:cNvSpPr/>
          <p:nvPr/>
        </p:nvSpPr>
        <p:spPr>
          <a:xfrm>
            <a:off x="1018883" y="4141560"/>
            <a:ext cx="5195542" cy="646331"/>
          </a:xfrm>
          <a:prstGeom prst="rect">
            <a:avLst/>
          </a:prstGeom>
          <a:solidFill>
            <a:schemeClr val="accent4">
              <a:lumMod val="20000"/>
              <a:lumOff val="80000"/>
            </a:schemeClr>
          </a:solidFill>
        </p:spPr>
        <p:txBody>
          <a:bodyPr wrap="square">
            <a:spAutoFit/>
          </a:bodyPr>
          <a:lstStyle/>
          <a:p>
            <a:pPr algn="ctr">
              <a:spcAft>
                <a:spcPts val="975"/>
              </a:spcAft>
            </a:pPr>
            <a:r>
              <a:rPr lang="es-PY"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1.628 MIPYMES </a:t>
            </a:r>
            <a:r>
              <a:rPr lang="es-PY" b="1" dirty="0">
                <a:solidFill>
                  <a:srgbClr val="002060"/>
                </a:solidFill>
                <a:latin typeface="Segoe UI" panose="020B0502040204020203" pitchFamily="34" charset="0"/>
                <a:ea typeface="Segoe UI" panose="020B0502040204020203" pitchFamily="34" charset="0"/>
                <a:cs typeface="Segoe UI" panose="020B0502040204020203" pitchFamily="34" charset="0"/>
              </a:rPr>
              <a:t>beneficiadas por Gs. </a:t>
            </a:r>
            <a:r>
              <a:rPr lang="es-PY"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8.539.706.589 </a:t>
            </a:r>
            <a:r>
              <a:rPr lang="es-PY" b="1" dirty="0">
                <a:solidFill>
                  <a:srgbClr val="002060"/>
                </a:solidFill>
                <a:latin typeface="Segoe UI" panose="020B0502040204020203" pitchFamily="34" charset="0"/>
                <a:ea typeface="Segoe UI" panose="020B0502040204020203" pitchFamily="34" charset="0"/>
                <a:cs typeface="Segoe UI" panose="020B0502040204020203" pitchFamily="34" charset="0"/>
              </a:rPr>
              <a:t>en exoneración </a:t>
            </a:r>
          </a:p>
        </p:txBody>
      </p:sp>
      <p:sp>
        <p:nvSpPr>
          <p:cNvPr id="6" name="Rectángulo 5"/>
          <p:cNvSpPr/>
          <p:nvPr/>
        </p:nvSpPr>
        <p:spPr>
          <a:xfrm>
            <a:off x="6714244" y="1576661"/>
            <a:ext cx="4438859" cy="2915222"/>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s-PY" dirty="0">
                <a:solidFill>
                  <a:srgbClr val="002060"/>
                </a:solidFill>
                <a:latin typeface="Segoe UI" panose="020B0502040204020203" pitchFamily="34" charset="0"/>
                <a:ea typeface="Segoe UI" panose="020B0502040204020203" pitchFamily="34" charset="0"/>
                <a:cs typeface="Segoe UI" panose="020B0502040204020203" pitchFamily="34" charset="0"/>
              </a:rPr>
              <a:t>Proceso de fortalecimiento y formalización de las MIPYMES, con:</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07000"/>
              </a:lnSpc>
              <a:spcAft>
                <a:spcPts val="800"/>
              </a:spcAft>
              <a:buFont typeface="Wingdings" panose="05000000000000000000" pitchFamily="2" charset="2"/>
              <a:buChar char="ü"/>
            </a:pPr>
            <a:r>
              <a:rPr lang="es-PY" dirty="0">
                <a:solidFill>
                  <a:srgbClr val="002060"/>
                </a:solidFill>
                <a:latin typeface="Segoe UI" panose="020B0502040204020203" pitchFamily="34" charset="0"/>
                <a:ea typeface="Segoe UI" panose="020B0502040204020203" pitchFamily="34" charset="0"/>
                <a:cs typeface="Segoe UI" panose="020B0502040204020203" pitchFamily="34" charset="0"/>
              </a:rPr>
              <a:t>Exoneración de multas por inscripción tardía.</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07000"/>
              </a:lnSpc>
              <a:spcAft>
                <a:spcPts val="800"/>
              </a:spcAft>
              <a:buFont typeface="Wingdings" panose="05000000000000000000" pitchFamily="2" charset="2"/>
              <a:buChar char="ü"/>
            </a:pPr>
            <a:r>
              <a:rPr lang="es-PY" dirty="0">
                <a:solidFill>
                  <a:srgbClr val="002060"/>
                </a:solidFill>
                <a:latin typeface="Segoe UI" panose="020B0502040204020203" pitchFamily="34" charset="0"/>
                <a:ea typeface="Segoe UI" panose="020B0502040204020203" pitchFamily="34" charset="0"/>
                <a:cs typeface="Segoe UI" panose="020B0502040204020203" pitchFamily="34" charset="0"/>
              </a:rPr>
              <a:t>Presentación tardía de planillas laborales.</a:t>
            </a:r>
            <a:endParaRPr lang="en-US"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07000"/>
              </a:lnSpc>
              <a:spcAft>
                <a:spcPts val="800"/>
              </a:spcAft>
              <a:buFont typeface="Wingdings" panose="05000000000000000000" pitchFamily="2" charset="2"/>
              <a:buChar char="ü"/>
            </a:pPr>
            <a:r>
              <a:rPr lang="es-PY" dirty="0">
                <a:solidFill>
                  <a:srgbClr val="002060"/>
                </a:solidFill>
                <a:latin typeface="Segoe UI" panose="020B0502040204020203" pitchFamily="34" charset="0"/>
                <a:ea typeface="Segoe UI" panose="020B0502040204020203" pitchFamily="34" charset="0"/>
                <a:cs typeface="Segoe UI" panose="020B0502040204020203" pitchFamily="34" charset="0"/>
              </a:rPr>
              <a:t>Comunicación de movimientos de empleados</a:t>
            </a:r>
            <a:r>
              <a:rPr lang="es-PY" sz="2400" dirty="0">
                <a:latin typeface="Calibri" panose="020F0502020204030204" pitchFamily="34" charset="0"/>
                <a:ea typeface="Malgun Gothic" panose="020B0503020000020004" pitchFamily="34" charset="-127"/>
                <a:cs typeface="Times New Roman" panose="02020603050405020304" pitchFamily="18" charset="0"/>
              </a:rPr>
              <a:t>. </a:t>
            </a:r>
            <a:endParaRPr lang="en-US" sz="24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21" name="Rectángulo 20"/>
          <p:cNvSpPr/>
          <p:nvPr/>
        </p:nvSpPr>
        <p:spPr>
          <a:xfrm>
            <a:off x="553575" y="6227801"/>
            <a:ext cx="3881191" cy="273473"/>
          </a:xfrm>
          <a:prstGeom prst="rect">
            <a:avLst/>
          </a:prstGeom>
        </p:spPr>
        <p:txBody>
          <a:bodyPr wrap="none">
            <a:spAutoFit/>
          </a:bodyPr>
          <a:lstStyle/>
          <a:p>
            <a:pPr>
              <a:lnSpc>
                <a:spcPct val="107000"/>
              </a:lnSpc>
              <a:spcAft>
                <a:spcPts val="800"/>
              </a:spcAft>
              <a:tabLst>
                <a:tab pos="657225" algn="l"/>
              </a:tabLst>
            </a:pPr>
            <a:r>
              <a:rPr lang="es-PY" sz="11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Nota</a:t>
            </a:r>
            <a:r>
              <a:rPr lang="es-PY" sz="11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Datos proveídos por el DROP. Corte al 26.04.21 – </a:t>
            </a:r>
            <a:r>
              <a:rPr lang="es-PY" sz="1100" dirty="0" smtClean="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29.09.21</a:t>
            </a:r>
            <a:endParaRPr lang="es-PY" sz="11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86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39" name="Marcador de número de diapositiva 4">
            <a:extLst>
              <a:ext uri="{FF2B5EF4-FFF2-40B4-BE49-F238E27FC236}">
                <a16:creationId xmlns:a16="http://schemas.microsoft.com/office/drawing/2014/main" id="{A92E95A8-910E-48A5-AB4B-CF671BC61B66}"/>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35</a:t>
            </a:fld>
            <a:endParaRPr lang="es-PY"/>
          </a:p>
        </p:txBody>
      </p:sp>
      <p:sp>
        <p:nvSpPr>
          <p:cNvPr id="41" name="Rectángulo 40">
            <a:extLst>
              <a:ext uri="{FF2B5EF4-FFF2-40B4-BE49-F238E27FC236}">
                <a16:creationId xmlns:a16="http://schemas.microsoft.com/office/drawing/2014/main" id="{FB4AA996-C99F-4680-A56D-4458A4959F7C}"/>
              </a:ext>
            </a:extLst>
          </p:cNvPr>
          <p:cNvSpPr/>
          <p:nvPr/>
        </p:nvSpPr>
        <p:spPr>
          <a:xfrm>
            <a:off x="475614" y="6206395"/>
            <a:ext cx="6859848" cy="246221"/>
          </a:xfrm>
          <a:prstGeom prst="rect">
            <a:avLst/>
          </a:prstGeom>
        </p:spPr>
        <p:txBody>
          <a:bodyPr wrap="square">
            <a:spAutoFit/>
          </a:bodyPr>
          <a:lstStyle/>
          <a:p>
            <a:r>
              <a:rPr lang="es-ES" sz="1000" b="1" dirty="0"/>
              <a:t>Fuente: </a:t>
            </a:r>
            <a:r>
              <a:rPr lang="es-ES" sz="1000" dirty="0"/>
              <a:t>Elaboración propia a partir de los datos del REOP. Corte al </a:t>
            </a:r>
            <a:r>
              <a:rPr lang="es-ES" sz="1000" dirty="0" smtClean="0"/>
              <a:t>29.09.21</a:t>
            </a:r>
            <a:r>
              <a:rPr lang="es-ES" sz="1000" dirty="0"/>
              <a:t>.</a:t>
            </a:r>
          </a:p>
        </p:txBody>
      </p:sp>
      <p:sp>
        <p:nvSpPr>
          <p:cNvPr id="40" name="Google Shape;150;p27"/>
          <p:cNvSpPr/>
          <p:nvPr/>
        </p:nvSpPr>
        <p:spPr>
          <a:xfrm>
            <a:off x="1087017" y="762931"/>
            <a:ext cx="9949266" cy="457956"/>
          </a:xfrm>
          <a:prstGeom prst="rect">
            <a:avLst/>
          </a:prstGeom>
          <a:solidFill>
            <a:srgbClr val="002060"/>
          </a:solidFill>
          <a:ln>
            <a:noFill/>
          </a:ln>
        </p:spPr>
        <p:txBody>
          <a:bodyPr spcFirstLastPara="1" wrap="square" lIns="121891" tIns="121891" rIns="121891" bIns="121891" anchor="ctr" anchorCtr="0">
            <a:noAutofit/>
          </a:bodyPr>
          <a:lstStyle/>
          <a:p>
            <a:pPr algn="ctr"/>
            <a:r>
              <a:rPr lang="es-PY" sz="2400" b="1" dirty="0">
                <a:solidFill>
                  <a:schemeClr val="bg1"/>
                </a:solidFill>
              </a:rPr>
              <a:t>ESTRATEGIA INTEGRADA DE LA FORMALIZACIÓN DEL EMPLEO EN PARAGUAY </a:t>
            </a:r>
            <a:endParaRPr sz="2400" b="1" dirty="0">
              <a:solidFill>
                <a:schemeClr val="bg1"/>
              </a:solidFill>
            </a:endParaRPr>
          </a:p>
        </p:txBody>
      </p:sp>
      <p:sp>
        <p:nvSpPr>
          <p:cNvPr id="4" name="Rectángulo 3"/>
          <p:cNvSpPr/>
          <p:nvPr/>
        </p:nvSpPr>
        <p:spPr>
          <a:xfrm>
            <a:off x="2790826" y="1615109"/>
            <a:ext cx="6594474" cy="369332"/>
          </a:xfrm>
          <a:prstGeom prst="rect">
            <a:avLst/>
          </a:prstGeom>
          <a:solidFill>
            <a:schemeClr val="bg1">
              <a:lumMod val="95000"/>
            </a:schemeClr>
          </a:solidFill>
        </p:spPr>
        <p:txBody>
          <a:bodyPr wrap="square">
            <a:spAutoFit/>
          </a:bodyPr>
          <a:lstStyle/>
          <a:p>
            <a:r>
              <a:rPr lang="es-PY" dirty="0">
                <a:solidFill>
                  <a:srgbClr val="002060"/>
                </a:solidFill>
                <a:latin typeface="Segoe UI" panose="020B0502040204020203" pitchFamily="34" charset="0"/>
                <a:cs typeface="Segoe UI" panose="020B0502040204020203" pitchFamily="34" charset="0"/>
              </a:rPr>
              <a:t>Entrada y salida de trabajadores en el REOP en el año 2021</a:t>
            </a:r>
            <a:endParaRPr lang="en-US" dirty="0"/>
          </a:p>
        </p:txBody>
      </p:sp>
      <p:sp>
        <p:nvSpPr>
          <p:cNvPr id="23" name="CuadroTexto 22">
            <a:extLst>
              <a:ext uri="{FF2B5EF4-FFF2-40B4-BE49-F238E27FC236}">
                <a16:creationId xmlns:a16="http://schemas.microsoft.com/office/drawing/2014/main" id="{08DF5A4D-0F38-4122-B2D5-D4150B2EA861}"/>
              </a:ext>
            </a:extLst>
          </p:cNvPr>
          <p:cNvSpPr txBox="1"/>
          <p:nvPr/>
        </p:nvSpPr>
        <p:spPr>
          <a:xfrm>
            <a:off x="2756576" y="5322964"/>
            <a:ext cx="6594474" cy="400110"/>
          </a:xfrm>
          <a:prstGeom prst="rect">
            <a:avLst/>
          </a:prstGeom>
          <a:solidFill>
            <a:schemeClr val="bg1">
              <a:lumMod val="95000"/>
            </a:schemeClr>
          </a:solidFill>
        </p:spPr>
        <p:txBody>
          <a:bodyPr wrap="square">
            <a:spAutoFit/>
          </a:bodyPr>
          <a:lstStyle/>
          <a:p>
            <a:pPr algn="ctr"/>
            <a:r>
              <a:rPr lang="es-ES" sz="2000" b="1" dirty="0">
                <a:solidFill>
                  <a:srgbClr val="002060"/>
                </a:solidFill>
              </a:rPr>
              <a:t>Se registra un mayor número de entradas que de salidas</a:t>
            </a:r>
          </a:p>
        </p:txBody>
      </p:sp>
      <p:graphicFrame>
        <p:nvGraphicFramePr>
          <p:cNvPr id="3" name="Tabla 2"/>
          <p:cNvGraphicFramePr>
            <a:graphicFrameLocks noGrp="1"/>
          </p:cNvGraphicFramePr>
          <p:nvPr>
            <p:extLst>
              <p:ext uri="{D42A27DB-BD31-4B8C-83A1-F6EECF244321}">
                <p14:modId xmlns:p14="http://schemas.microsoft.com/office/powerpoint/2010/main" val="1393084356"/>
              </p:ext>
            </p:extLst>
          </p:nvPr>
        </p:nvGraphicFramePr>
        <p:xfrm>
          <a:off x="2790826" y="2208647"/>
          <a:ext cx="6560223" cy="2885870"/>
        </p:xfrm>
        <a:graphic>
          <a:graphicData uri="http://schemas.openxmlformats.org/drawingml/2006/table">
            <a:tbl>
              <a:tblPr>
                <a:tableStyleId>{5C22544A-7EE6-4342-B048-85BDC9FD1C3A}</a:tableStyleId>
              </a:tblPr>
              <a:tblGrid>
                <a:gridCol w="1810434">
                  <a:extLst>
                    <a:ext uri="{9D8B030D-6E8A-4147-A177-3AD203B41FA5}">
                      <a16:colId xmlns:a16="http://schemas.microsoft.com/office/drawing/2014/main" val="861122093"/>
                    </a:ext>
                  </a:extLst>
                </a:gridCol>
                <a:gridCol w="1706386">
                  <a:extLst>
                    <a:ext uri="{9D8B030D-6E8A-4147-A177-3AD203B41FA5}">
                      <a16:colId xmlns:a16="http://schemas.microsoft.com/office/drawing/2014/main" val="435315156"/>
                    </a:ext>
                  </a:extLst>
                </a:gridCol>
                <a:gridCol w="1607541">
                  <a:extLst>
                    <a:ext uri="{9D8B030D-6E8A-4147-A177-3AD203B41FA5}">
                      <a16:colId xmlns:a16="http://schemas.microsoft.com/office/drawing/2014/main" val="1289599294"/>
                    </a:ext>
                  </a:extLst>
                </a:gridCol>
                <a:gridCol w="1435862">
                  <a:extLst>
                    <a:ext uri="{9D8B030D-6E8A-4147-A177-3AD203B41FA5}">
                      <a16:colId xmlns:a16="http://schemas.microsoft.com/office/drawing/2014/main" val="3755539284"/>
                    </a:ext>
                  </a:extLst>
                </a:gridCol>
              </a:tblGrid>
              <a:tr h="284830">
                <a:tc>
                  <a:txBody>
                    <a:bodyPr/>
                    <a:lstStyle/>
                    <a:p>
                      <a:pPr algn="ctr" rtl="0" fontAlgn="ctr"/>
                      <a:r>
                        <a:rPr lang="es-419" sz="1600" b="1" u="none" strike="noStrike" dirty="0">
                          <a:solidFill>
                            <a:schemeClr val="bg1"/>
                          </a:solidFill>
                          <a:effectLst/>
                        </a:rPr>
                        <a:t>MES</a:t>
                      </a:r>
                      <a:endParaRPr lang="es-419"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rtl="0" fontAlgn="ctr"/>
                      <a:r>
                        <a:rPr lang="es-419" sz="1600" b="1" u="none" strike="noStrike" dirty="0">
                          <a:solidFill>
                            <a:schemeClr val="bg1"/>
                          </a:solidFill>
                          <a:effectLst/>
                        </a:rPr>
                        <a:t>ENTRADA</a:t>
                      </a:r>
                      <a:endParaRPr lang="es-419"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rtl="0" fontAlgn="ctr"/>
                      <a:r>
                        <a:rPr lang="es-419" sz="1600" b="1" u="none" strike="noStrike" dirty="0">
                          <a:solidFill>
                            <a:schemeClr val="bg1"/>
                          </a:solidFill>
                          <a:effectLst/>
                        </a:rPr>
                        <a:t>SALIDA</a:t>
                      </a:r>
                      <a:endParaRPr lang="es-419"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rtl="0" fontAlgn="ctr"/>
                      <a:r>
                        <a:rPr lang="es-419" sz="1600" b="1" u="none" strike="noStrike" dirty="0">
                          <a:solidFill>
                            <a:schemeClr val="bg1"/>
                          </a:solidFill>
                          <a:effectLst/>
                        </a:rPr>
                        <a:t>DIFERENCIA</a:t>
                      </a:r>
                      <a:endParaRPr lang="es-419"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602209238"/>
                  </a:ext>
                </a:extLst>
              </a:tr>
              <a:tr h="260104">
                <a:tc>
                  <a:txBody>
                    <a:bodyPr/>
                    <a:lstStyle/>
                    <a:p>
                      <a:pPr algn="l" rtl="0" fontAlgn="ctr"/>
                      <a:r>
                        <a:rPr lang="es-419" sz="1600" u="none" strike="noStrike">
                          <a:effectLst/>
                        </a:rPr>
                        <a:t>Enero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23,532</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20,235</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3,297</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15491547"/>
                  </a:ext>
                </a:extLst>
              </a:tr>
              <a:tr h="260104">
                <a:tc>
                  <a:txBody>
                    <a:bodyPr/>
                    <a:lstStyle/>
                    <a:p>
                      <a:pPr algn="l" rtl="0" fontAlgn="ctr"/>
                      <a:r>
                        <a:rPr lang="es-419" sz="1600" u="none" strike="noStrike">
                          <a:effectLst/>
                        </a:rPr>
                        <a:t>Febrero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dirty="0">
                          <a:effectLst/>
                        </a:rPr>
                        <a:t>22,624</a:t>
                      </a:r>
                      <a:endParaRPr lang="es-419"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16,873</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5,751</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5846865"/>
                  </a:ext>
                </a:extLst>
              </a:tr>
              <a:tr h="260104">
                <a:tc>
                  <a:txBody>
                    <a:bodyPr/>
                    <a:lstStyle/>
                    <a:p>
                      <a:pPr algn="l" rtl="0" fontAlgn="ctr"/>
                      <a:r>
                        <a:rPr lang="es-419" sz="1600" u="none" strike="noStrike">
                          <a:effectLst/>
                        </a:rPr>
                        <a:t>Marzo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20,115</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16,582</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3,533</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4643347"/>
                  </a:ext>
                </a:extLst>
              </a:tr>
              <a:tr h="260104">
                <a:tc>
                  <a:txBody>
                    <a:bodyPr/>
                    <a:lstStyle/>
                    <a:p>
                      <a:pPr algn="l" rtl="0" fontAlgn="ctr"/>
                      <a:r>
                        <a:rPr lang="es-419" sz="1600" u="none" strike="noStrike">
                          <a:effectLst/>
                        </a:rPr>
                        <a:t>Abril</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16,974</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14,872</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2,102</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3395486"/>
                  </a:ext>
                </a:extLst>
              </a:tr>
              <a:tr h="260104">
                <a:tc>
                  <a:txBody>
                    <a:bodyPr/>
                    <a:lstStyle/>
                    <a:p>
                      <a:pPr algn="l" rtl="0" fontAlgn="ctr"/>
                      <a:r>
                        <a:rPr lang="es-419" sz="1600" u="none" strike="noStrike">
                          <a:effectLst/>
                        </a:rPr>
                        <a:t>Mayo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17,155</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13,924</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3,231</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234577"/>
                  </a:ext>
                </a:extLst>
              </a:tr>
              <a:tr h="260104">
                <a:tc>
                  <a:txBody>
                    <a:bodyPr/>
                    <a:lstStyle/>
                    <a:p>
                      <a:pPr algn="l" rtl="0" fontAlgn="ctr"/>
                      <a:r>
                        <a:rPr lang="es-419" sz="1600" u="none" strike="noStrike">
                          <a:effectLst/>
                        </a:rPr>
                        <a:t>Junio </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18,690</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16,498</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2,192</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9324561"/>
                  </a:ext>
                </a:extLst>
              </a:tr>
              <a:tr h="260104">
                <a:tc>
                  <a:txBody>
                    <a:bodyPr/>
                    <a:lstStyle/>
                    <a:p>
                      <a:pPr algn="l" rtl="0" fontAlgn="ctr"/>
                      <a:r>
                        <a:rPr lang="es-419" sz="1600" u="none" strike="noStrike">
                          <a:effectLst/>
                        </a:rPr>
                        <a:t>Julio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19,902</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17,927</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1,975</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5055017"/>
                  </a:ext>
                </a:extLst>
              </a:tr>
              <a:tr h="260104">
                <a:tc>
                  <a:txBody>
                    <a:bodyPr/>
                    <a:lstStyle/>
                    <a:p>
                      <a:pPr algn="l" rtl="0" fontAlgn="ctr"/>
                      <a:r>
                        <a:rPr lang="es-419" sz="1600" u="none" strike="noStrike">
                          <a:effectLst/>
                        </a:rPr>
                        <a:t>Agosto</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22,501</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19,044</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3,457</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9737643"/>
                  </a:ext>
                </a:extLst>
              </a:tr>
              <a:tr h="260104">
                <a:tc>
                  <a:txBody>
                    <a:bodyPr/>
                    <a:lstStyle/>
                    <a:p>
                      <a:pPr algn="l" rtl="0" fontAlgn="ctr"/>
                      <a:r>
                        <a:rPr lang="es-419" sz="1600" u="none" strike="noStrike">
                          <a:effectLst/>
                        </a:rPr>
                        <a:t>Setiembre </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16,400</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11,923</a:t>
                      </a:r>
                      <a:endParaRPr lang="es-419"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4,477</a:t>
                      </a:r>
                      <a:endParaRPr lang="es-419"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6005600"/>
                  </a:ext>
                </a:extLst>
              </a:tr>
              <a:tr h="260104">
                <a:tc>
                  <a:txBody>
                    <a:bodyPr/>
                    <a:lstStyle/>
                    <a:p>
                      <a:pPr algn="ctr" rtl="0" fontAlgn="ctr"/>
                      <a:r>
                        <a:rPr lang="es-419" sz="1600" u="none" strike="noStrike">
                          <a:effectLst/>
                        </a:rPr>
                        <a:t>Total</a:t>
                      </a:r>
                      <a:endParaRPr lang="es-419"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a:effectLst/>
                        </a:rPr>
                        <a:t>177,893</a:t>
                      </a:r>
                      <a:endParaRPr lang="es-419"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dirty="0">
                          <a:effectLst/>
                        </a:rPr>
                        <a:t>147,878</a:t>
                      </a:r>
                      <a:endParaRPr lang="es-419"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419" sz="1600" u="none" strike="noStrike" dirty="0">
                          <a:effectLst/>
                        </a:rPr>
                        <a:t>30,015</a:t>
                      </a:r>
                      <a:endParaRPr lang="es-419" sz="16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12069725"/>
                  </a:ext>
                </a:extLst>
              </a:tr>
            </a:tbl>
          </a:graphicData>
        </a:graphic>
      </p:graphicFrame>
    </p:spTree>
    <p:extLst>
      <p:ext uri="{BB962C8B-B14F-4D97-AF65-F5344CB8AC3E}">
        <p14:creationId xmlns:p14="http://schemas.microsoft.com/office/powerpoint/2010/main" val="186226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F4C6CDF-D02E-4CF2-A9F9-FF4F9E4A8945}"/>
              </a:ext>
            </a:extLst>
          </p:cNvPr>
          <p:cNvSpPr>
            <a:spLocks noGrp="1"/>
          </p:cNvSpPr>
          <p:nvPr>
            <p:ph type="sldNum" sz="quarter" idx="12"/>
          </p:nvPr>
        </p:nvSpPr>
        <p:spPr/>
        <p:txBody>
          <a:bodyPr/>
          <a:lstStyle/>
          <a:p>
            <a:fld id="{7E288DB8-8A5E-42E2-BB4E-445C44E79A0F}" type="slidenum">
              <a:rPr lang="es-PY" smtClean="0"/>
              <a:t>36</a:t>
            </a:fld>
            <a:endParaRPr lang="es-PY"/>
          </a:p>
        </p:txBody>
      </p:sp>
      <p:sp>
        <p:nvSpPr>
          <p:cNvPr id="3" name="CuadroTexto 2">
            <a:extLst>
              <a:ext uri="{FF2B5EF4-FFF2-40B4-BE49-F238E27FC236}">
                <a16:creationId xmlns:a16="http://schemas.microsoft.com/office/drawing/2014/main" id="{C014D4C5-B070-48EE-99CA-1FF83E32558C}"/>
              </a:ext>
            </a:extLst>
          </p:cNvPr>
          <p:cNvSpPr txBox="1"/>
          <p:nvPr/>
        </p:nvSpPr>
        <p:spPr>
          <a:xfrm>
            <a:off x="1086172" y="2690336"/>
            <a:ext cx="10109200" cy="1508105"/>
          </a:xfrm>
          <a:prstGeom prst="rect">
            <a:avLst/>
          </a:prstGeom>
          <a:noFill/>
        </p:spPr>
        <p:txBody>
          <a:bodyPr wrap="square" rtlCol="0">
            <a:spAutoFit/>
          </a:bodyPr>
          <a:lstStyle/>
          <a:p>
            <a:pPr algn="ctr"/>
            <a:r>
              <a:rPr lang="es-PY" sz="3600" b="1" dirty="0">
                <a:solidFill>
                  <a:schemeClr val="accent1">
                    <a:lumMod val="50000"/>
                  </a:schemeClr>
                </a:solidFill>
              </a:rPr>
              <a:t>CONTEXTO REGIONAL</a:t>
            </a:r>
          </a:p>
          <a:p>
            <a:pPr algn="ctr"/>
            <a:endParaRPr lang="es-PY" sz="3000" b="1" dirty="0"/>
          </a:p>
          <a:p>
            <a:pPr algn="ctr"/>
            <a:r>
              <a:rPr lang="es-PY" sz="2600" b="1" dirty="0"/>
              <a:t>Principales Indicadores de Empleo: PARAGUAY Y PAÍSES DE LA REGIÓN </a:t>
            </a:r>
          </a:p>
        </p:txBody>
      </p:sp>
      <p:cxnSp>
        <p:nvCxnSpPr>
          <p:cNvPr id="4" name="Conector recto 3">
            <a:extLst>
              <a:ext uri="{FF2B5EF4-FFF2-40B4-BE49-F238E27FC236}">
                <a16:creationId xmlns:a16="http://schemas.microsoft.com/office/drawing/2014/main" id="{4263273A-6E26-484F-9464-2017C7402F71}"/>
              </a:ext>
            </a:extLst>
          </p:cNvPr>
          <p:cNvCxnSpPr/>
          <p:nvPr/>
        </p:nvCxnSpPr>
        <p:spPr>
          <a:xfrm>
            <a:off x="1086172" y="3406418"/>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7628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4748" y="286207"/>
            <a:ext cx="9792344" cy="400110"/>
          </a:xfrm>
          <a:prstGeom prst="rect">
            <a:avLst/>
          </a:prstGeom>
          <a:noFill/>
        </p:spPr>
        <p:txBody>
          <a:bodyPr wrap="square" rtlCol="0">
            <a:spAutoFit/>
          </a:bodyPr>
          <a:lstStyle/>
          <a:p>
            <a:pPr algn="ctr"/>
            <a:r>
              <a:rPr lang="es-PY" sz="2000" b="1" dirty="0" smtClean="0"/>
              <a:t>TASA DE LA FUERZA DE TRABAJO</a:t>
            </a:r>
            <a:endParaRPr lang="es-PY" sz="2000" b="1" dirty="0"/>
          </a:p>
        </p:txBody>
      </p:sp>
      <p:cxnSp>
        <p:nvCxnSpPr>
          <p:cNvPr id="8" name="Conector recto 7"/>
          <p:cNvCxnSpPr/>
          <p:nvPr/>
        </p:nvCxnSpPr>
        <p:spPr>
          <a:xfrm>
            <a:off x="1024990" y="807473"/>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 name="Marcador de número de diapositiva 4">
            <a:extLst>
              <a:ext uri="{FF2B5EF4-FFF2-40B4-BE49-F238E27FC236}">
                <a16:creationId xmlns:a16="http://schemas.microsoft.com/office/drawing/2014/main" id="{B8F3FBC9-B492-4F12-8289-F873C39D98F6}"/>
              </a:ext>
            </a:extLst>
          </p:cNvPr>
          <p:cNvSpPr>
            <a:spLocks noGrp="1"/>
          </p:cNvSpPr>
          <p:nvPr>
            <p:ph type="sldNum" sz="quarter" idx="12"/>
          </p:nvPr>
        </p:nvSpPr>
        <p:spPr/>
        <p:txBody>
          <a:bodyPr/>
          <a:lstStyle/>
          <a:p>
            <a:fld id="{7E288DB8-8A5E-42E2-BB4E-445C44E79A0F}" type="slidenum">
              <a:rPr lang="es-PY" smtClean="0"/>
              <a:t>37</a:t>
            </a:fld>
            <a:endParaRPr lang="es-PY" dirty="0"/>
          </a:p>
        </p:txBody>
      </p:sp>
      <p:sp>
        <p:nvSpPr>
          <p:cNvPr id="4" name="CuadroTexto 3">
            <a:extLst>
              <a:ext uri="{FF2B5EF4-FFF2-40B4-BE49-F238E27FC236}">
                <a16:creationId xmlns:a16="http://schemas.microsoft.com/office/drawing/2014/main" id="{7F4550F2-D117-4E71-B2D1-B275E788F976}"/>
              </a:ext>
            </a:extLst>
          </p:cNvPr>
          <p:cNvSpPr txBox="1"/>
          <p:nvPr/>
        </p:nvSpPr>
        <p:spPr>
          <a:xfrm>
            <a:off x="744111" y="887618"/>
            <a:ext cx="10670958" cy="2031325"/>
          </a:xfrm>
          <a:prstGeom prst="rect">
            <a:avLst/>
          </a:prstGeom>
          <a:noFill/>
        </p:spPr>
        <p:txBody>
          <a:bodyPr wrap="square" rtlCol="0">
            <a:spAutoFit/>
          </a:bodyPr>
          <a:lstStyle/>
          <a:p>
            <a:pPr lvl="0" algn="just"/>
            <a:r>
              <a:rPr lang="es-PY" dirty="0" smtClean="0"/>
              <a:t>Durante el segundo trimestre de 2021, el promedio de la tasa de participación en la fuerza de trabajo de los países analizados fue de 64,3%, mostrando un recuperación significativa en comparación al mismo trimestre de 2020 (+9,7 pp.) y ubicándose en 1,1 pp. por debajo de la tasa registrada en </a:t>
            </a:r>
            <a:r>
              <a:rPr lang="es-PY" dirty="0"/>
              <a:t>e</a:t>
            </a:r>
            <a:r>
              <a:rPr lang="es-PY" dirty="0" smtClean="0"/>
              <a:t>l segundo trimestre de 2019 del periodo pre-pandemia. En comparación con el primer trimestre de este año, la tasa de participación se mantuvo sin importantes variaciones.</a:t>
            </a:r>
            <a:endParaRPr lang="es-PY" dirty="0"/>
          </a:p>
          <a:p>
            <a:pPr lvl="0" algn="just"/>
            <a:r>
              <a:rPr lang="es-PY" dirty="0" smtClean="0"/>
              <a:t>Entre los países con valores similares al trimestre pre-pandemia (2do. Trimestre – Año 2019 vs. 2021), se destacan Perú (+0,9 pp.), Paraguay (0,8 pp.), Ecuador (-0,5 pp.) y Uruguay (-0,8 pp.)</a:t>
            </a:r>
            <a:endParaRPr lang="es-PY" sz="1200" dirty="0"/>
          </a:p>
        </p:txBody>
      </p:sp>
      <p:sp>
        <p:nvSpPr>
          <p:cNvPr id="13" name="Rectángulo 12">
            <a:extLst>
              <a:ext uri="{FF2B5EF4-FFF2-40B4-BE49-F238E27FC236}">
                <a16:creationId xmlns:a16="http://schemas.microsoft.com/office/drawing/2014/main" id="{293EAA10-B778-408C-8C72-868B515D0629}"/>
              </a:ext>
            </a:extLst>
          </p:cNvPr>
          <p:cNvSpPr/>
          <p:nvPr/>
        </p:nvSpPr>
        <p:spPr>
          <a:xfrm>
            <a:off x="1275474" y="6264201"/>
            <a:ext cx="9746385" cy="646331"/>
          </a:xfrm>
          <a:prstGeom prst="rect">
            <a:avLst/>
          </a:prstGeom>
        </p:spPr>
        <p:txBody>
          <a:bodyPr wrap="square">
            <a:spAutoFit/>
          </a:bodyPr>
          <a:lstStyle/>
          <a:p>
            <a:r>
              <a:rPr lang="es-PY" sz="900" dirty="0" smtClean="0">
                <a:effectLst/>
                <a:latin typeface="Calibri" panose="020F0502020204030204" pitchFamily="34" charset="0"/>
                <a:ea typeface="Calibri" panose="020F0502020204030204" pitchFamily="34" charset="0"/>
                <a:cs typeface="Calibri" panose="020F0502020204030204" pitchFamily="34" charset="0"/>
              </a:rPr>
              <a:t>Fuente: Observatorio Laboral – MTESS. </a:t>
            </a:r>
            <a:r>
              <a:rPr lang="es-PY" sz="900" dirty="0" smtClean="0">
                <a:latin typeface="Calibri" panose="020F0502020204030204" pitchFamily="34" charset="0"/>
                <a:ea typeface="Calibri" panose="020F0502020204030204" pitchFamily="34" charset="0"/>
                <a:cs typeface="Calibri" panose="020F0502020204030204" pitchFamily="34" charset="0"/>
              </a:rPr>
              <a:t>E</a:t>
            </a:r>
            <a:r>
              <a:rPr lang="es-PY" sz="900" dirty="0" smtClean="0">
                <a:effectLst/>
                <a:latin typeface="Calibri" panose="020F0502020204030204" pitchFamily="34" charset="0"/>
                <a:ea typeface="Calibri" panose="020F0502020204030204" pitchFamily="34" charset="0"/>
                <a:cs typeface="Calibri" panose="020F0502020204030204" pitchFamily="34" charset="0"/>
              </a:rPr>
              <a:t>laborado </a:t>
            </a:r>
            <a:r>
              <a:rPr lang="es-PY" sz="900" dirty="0">
                <a:effectLst/>
                <a:latin typeface="Calibri" panose="020F0502020204030204" pitchFamily="34" charset="0"/>
                <a:ea typeface="Calibri" panose="020F0502020204030204" pitchFamily="34" charset="0"/>
                <a:cs typeface="Calibri" panose="020F0502020204030204" pitchFamily="34" charset="0"/>
              </a:rPr>
              <a:t>con datos oficiales de los Institutos de Estadística de los países analizados.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Nota: Países analizados: </a:t>
            </a:r>
            <a:r>
              <a:rPr lang="es-PY" sz="900" dirty="0" smtClean="0">
                <a:latin typeface="Calibri" panose="020F0502020204030204" pitchFamily="34" charset="0"/>
                <a:ea typeface="Calibri" panose="020F0502020204030204" pitchFamily="34" charset="0"/>
                <a:cs typeface="Calibri" panose="020F0502020204030204" pitchFamily="34" charset="0"/>
              </a:rPr>
              <a:t>(ECU) Ecuador, (BOL) Bolivia, (CHI</a:t>
            </a:r>
            <a:r>
              <a:rPr lang="es-PY" sz="900" dirty="0" smtClean="0">
                <a:effectLst/>
                <a:latin typeface="Calibri" panose="020F0502020204030204" pitchFamily="34" charset="0"/>
                <a:ea typeface="Calibri" panose="020F0502020204030204" pitchFamily="34" charset="0"/>
                <a:cs typeface="Calibri" panose="020F0502020204030204" pitchFamily="34" charset="0"/>
              </a:rPr>
              <a:t>) Chile</a:t>
            </a:r>
            <a:r>
              <a:rPr lang="es-PY" sz="900" dirty="0">
                <a:effectLst/>
                <a:latin typeface="Calibri" panose="020F0502020204030204" pitchFamily="34" charset="0"/>
                <a:ea typeface="Calibri" panose="020F0502020204030204" pitchFamily="34" charset="0"/>
                <a:cs typeface="Calibri" panose="020F0502020204030204" pitchFamily="34" charset="0"/>
              </a:rPr>
              <a:t>, </a:t>
            </a:r>
            <a:r>
              <a:rPr lang="es-PY" sz="900" dirty="0" smtClean="0">
                <a:latin typeface="Calibri" panose="020F0502020204030204" pitchFamily="34" charset="0"/>
                <a:ea typeface="Calibri" panose="020F0502020204030204" pitchFamily="34" charset="0"/>
                <a:cs typeface="Calibri" panose="020F0502020204030204" pitchFamily="34" charset="0"/>
              </a:rPr>
              <a:t>(COL) </a:t>
            </a:r>
            <a:r>
              <a:rPr lang="es-PY" sz="900" dirty="0" smtClean="0">
                <a:effectLst/>
                <a:latin typeface="Calibri" panose="020F0502020204030204" pitchFamily="34" charset="0"/>
                <a:ea typeface="Calibri" panose="020F0502020204030204" pitchFamily="34" charset="0"/>
                <a:cs typeface="Calibri" panose="020F0502020204030204" pitchFamily="34" charset="0"/>
              </a:rPr>
              <a:t>Colombia, (PAR) Paraguay, (PER)  </a:t>
            </a:r>
            <a:r>
              <a:rPr lang="es-PY" sz="900" dirty="0">
                <a:effectLst/>
                <a:latin typeface="Calibri" panose="020F0502020204030204" pitchFamily="34" charset="0"/>
                <a:ea typeface="Calibri" panose="020F0502020204030204" pitchFamily="34" charset="0"/>
                <a:cs typeface="Calibri" panose="020F0502020204030204" pitchFamily="34" charset="0"/>
              </a:rPr>
              <a:t>Perú </a:t>
            </a:r>
            <a:r>
              <a:rPr lang="es-PY" sz="900" dirty="0" smtClean="0">
                <a:effectLst/>
                <a:latin typeface="Calibri" panose="020F0502020204030204" pitchFamily="34" charset="0"/>
                <a:ea typeface="Calibri" panose="020F0502020204030204" pitchFamily="34" charset="0"/>
                <a:cs typeface="Calibri" panose="020F0502020204030204" pitchFamily="34" charset="0"/>
              </a:rPr>
              <a:t>y (URU) </a:t>
            </a:r>
            <a:r>
              <a:rPr lang="es-PY" sz="900" dirty="0">
                <a:effectLst/>
                <a:latin typeface="Calibri" panose="020F0502020204030204" pitchFamily="34" charset="0"/>
                <a:ea typeface="Calibri" panose="020F0502020204030204" pitchFamily="34" charset="0"/>
                <a:cs typeface="Calibri" panose="020F0502020204030204" pitchFamily="34" charset="0"/>
              </a:rPr>
              <a:t>Uruguay.</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Estos </a:t>
            </a:r>
            <a:r>
              <a:rPr lang="es-PY" sz="900" dirty="0">
                <a:effectLst/>
                <a:latin typeface="Calibri" panose="020F0502020204030204" pitchFamily="34" charset="0"/>
                <a:ea typeface="Calibri" panose="020F0502020204030204" pitchFamily="34" charset="0"/>
                <a:cs typeface="Calibri" panose="020F0502020204030204" pitchFamily="34" charset="0"/>
              </a:rPr>
              <a:t>países fueron seleccionados por contar con resultados </a:t>
            </a:r>
            <a:r>
              <a:rPr lang="es-PY" sz="900" dirty="0">
                <a:latin typeface="Calibri" panose="020F0502020204030204" pitchFamily="34" charset="0"/>
                <a:ea typeface="Calibri" panose="020F0502020204030204" pitchFamily="34" charset="0"/>
                <a:cs typeface="Calibri" panose="020F0502020204030204" pitchFamily="34" charset="0"/>
              </a:rPr>
              <a:t>sobre los </a:t>
            </a:r>
            <a:r>
              <a:rPr lang="es-PY" sz="900" dirty="0">
                <a:effectLst/>
                <a:latin typeface="Calibri" panose="020F0502020204030204" pitchFamily="34" charset="0"/>
                <a:ea typeface="Calibri" panose="020F0502020204030204" pitchFamily="34" charset="0"/>
                <a:cs typeface="Calibri" panose="020F0502020204030204" pitchFamily="34" charset="0"/>
              </a:rPr>
              <a:t>principales indicadores de empleo al </a:t>
            </a:r>
            <a:r>
              <a:rPr lang="es-PY" sz="900" dirty="0" smtClean="0">
                <a:latin typeface="Calibri" panose="020F0502020204030204" pitchFamily="34" charset="0"/>
                <a:ea typeface="Calibri" panose="020F0502020204030204" pitchFamily="34" charset="0"/>
                <a:cs typeface="Calibri" panose="020F0502020204030204" pitchFamily="34" charset="0"/>
              </a:rPr>
              <a:t>2do.</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a:effectLst/>
                <a:latin typeface="Calibri" panose="020F0502020204030204" pitchFamily="34" charset="0"/>
                <a:ea typeface="Calibri" panose="020F0502020204030204" pitchFamily="34" charset="0"/>
                <a:cs typeface="Calibri" panose="020F0502020204030204" pitchFamily="34" charset="0"/>
              </a:rPr>
              <a:t>trimestre de </a:t>
            </a:r>
            <a:r>
              <a:rPr lang="es-PY" sz="900" dirty="0" smtClean="0">
                <a:effectLst/>
                <a:latin typeface="Calibri" panose="020F0502020204030204" pitchFamily="34" charset="0"/>
                <a:ea typeface="Calibri" panose="020F0502020204030204" pitchFamily="34" charset="0"/>
                <a:cs typeface="Calibri" panose="020F0502020204030204" pitchFamily="34" charset="0"/>
              </a:rPr>
              <a:t>2021 </a:t>
            </a:r>
            <a:r>
              <a:rPr lang="es-PY" sz="900" dirty="0">
                <a:effectLst/>
                <a:latin typeface="Calibri" panose="020F0502020204030204" pitchFamily="34" charset="0"/>
                <a:ea typeface="Calibri" panose="020F0502020204030204" pitchFamily="34" charset="0"/>
                <a:cs typeface="Calibri" panose="020F0502020204030204" pitchFamily="34" charset="0"/>
              </a:rPr>
              <a:t>en el momento del análisis</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smtClean="0">
                <a:latin typeface="Calibri" panose="020F0502020204030204" pitchFamily="34" charset="0"/>
                <a:ea typeface="Calibri" panose="020F0502020204030204" pitchFamily="34" charset="0"/>
                <a:cs typeface="Calibri" panose="020F0502020204030204" pitchFamily="34" charset="0"/>
              </a:rPr>
              <a:t>Algunos datos son con cobertura nacional, otras son con cobertura urbana. Así también, algunos datos son preliminares.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Gráfico 10"/>
          <p:cNvGraphicFramePr>
            <a:graphicFrameLocks/>
          </p:cNvGraphicFramePr>
          <p:nvPr>
            <p:extLst/>
          </p:nvPr>
        </p:nvGraphicFramePr>
        <p:xfrm>
          <a:off x="541544" y="2859314"/>
          <a:ext cx="10873525" cy="3497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3364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4748" y="286207"/>
            <a:ext cx="9792344" cy="400110"/>
          </a:xfrm>
          <a:prstGeom prst="rect">
            <a:avLst/>
          </a:prstGeom>
          <a:noFill/>
        </p:spPr>
        <p:txBody>
          <a:bodyPr wrap="square" rtlCol="0">
            <a:spAutoFit/>
          </a:bodyPr>
          <a:lstStyle/>
          <a:p>
            <a:pPr algn="ctr"/>
            <a:r>
              <a:rPr lang="es-PY" sz="2000" b="1" dirty="0" smtClean="0"/>
              <a:t>TASA </a:t>
            </a:r>
            <a:r>
              <a:rPr lang="es-PY" sz="2000" b="1" dirty="0"/>
              <a:t>DE </a:t>
            </a:r>
            <a:r>
              <a:rPr lang="es-PY" sz="2000" b="1" dirty="0" smtClean="0"/>
              <a:t>OCUPADOS</a:t>
            </a:r>
            <a:endParaRPr lang="es-PY" sz="2000" b="1" dirty="0"/>
          </a:p>
        </p:txBody>
      </p:sp>
      <p:cxnSp>
        <p:nvCxnSpPr>
          <p:cNvPr id="8" name="Conector recto 7"/>
          <p:cNvCxnSpPr/>
          <p:nvPr/>
        </p:nvCxnSpPr>
        <p:spPr>
          <a:xfrm>
            <a:off x="1024990" y="807473"/>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 name="Marcador de número de diapositiva 4">
            <a:extLst>
              <a:ext uri="{FF2B5EF4-FFF2-40B4-BE49-F238E27FC236}">
                <a16:creationId xmlns:a16="http://schemas.microsoft.com/office/drawing/2014/main" id="{B8F3FBC9-B492-4F12-8289-F873C39D98F6}"/>
              </a:ext>
            </a:extLst>
          </p:cNvPr>
          <p:cNvSpPr>
            <a:spLocks noGrp="1"/>
          </p:cNvSpPr>
          <p:nvPr>
            <p:ph type="sldNum" sz="quarter" idx="12"/>
          </p:nvPr>
        </p:nvSpPr>
        <p:spPr/>
        <p:txBody>
          <a:bodyPr/>
          <a:lstStyle/>
          <a:p>
            <a:fld id="{7E288DB8-8A5E-42E2-BB4E-445C44E79A0F}" type="slidenum">
              <a:rPr lang="es-PY" smtClean="0"/>
              <a:t>38</a:t>
            </a:fld>
            <a:endParaRPr lang="es-PY"/>
          </a:p>
        </p:txBody>
      </p:sp>
      <p:sp>
        <p:nvSpPr>
          <p:cNvPr id="4" name="CuadroTexto 3">
            <a:extLst>
              <a:ext uri="{FF2B5EF4-FFF2-40B4-BE49-F238E27FC236}">
                <a16:creationId xmlns:a16="http://schemas.microsoft.com/office/drawing/2014/main" id="{7F4550F2-D117-4E71-B2D1-B275E788F976}"/>
              </a:ext>
            </a:extLst>
          </p:cNvPr>
          <p:cNvSpPr txBox="1"/>
          <p:nvPr/>
        </p:nvSpPr>
        <p:spPr>
          <a:xfrm>
            <a:off x="755441" y="911295"/>
            <a:ext cx="10670958" cy="2068130"/>
          </a:xfrm>
          <a:prstGeom prst="rect">
            <a:avLst/>
          </a:prstGeom>
          <a:noFill/>
        </p:spPr>
        <p:txBody>
          <a:bodyPr wrap="square" rtlCol="0">
            <a:spAutoFit/>
          </a:bodyPr>
          <a:lstStyle/>
          <a:p>
            <a:pPr lvl="0" algn="just">
              <a:lnSpc>
                <a:spcPct val="107000"/>
              </a:lnSpc>
            </a:pPr>
            <a:r>
              <a:rPr lang="es-PY" dirty="0" smtClean="0">
                <a:latin typeface="Calibri" panose="020F0502020204030204" pitchFamily="34" charset="0"/>
                <a:ea typeface="Calibri" panose="020F0502020204030204" pitchFamily="34" charset="0"/>
                <a:cs typeface="Arial" panose="020B0604020202020204" pitchFamily="34" charset="0"/>
              </a:rPr>
              <a:t>El promedio de la </a:t>
            </a:r>
            <a:r>
              <a:rPr lang="es-PY" dirty="0">
                <a:latin typeface="Calibri" panose="020F0502020204030204" pitchFamily="34" charset="0"/>
                <a:ea typeface="Calibri" panose="020F0502020204030204" pitchFamily="34" charset="0"/>
                <a:cs typeface="Arial" panose="020B0604020202020204" pitchFamily="34" charset="0"/>
              </a:rPr>
              <a:t>tasa de ocupación </a:t>
            </a:r>
            <a:r>
              <a:rPr lang="es-PY" dirty="0" smtClean="0">
                <a:latin typeface="Calibri" panose="020F0502020204030204" pitchFamily="34" charset="0"/>
                <a:ea typeface="Calibri" panose="020F0502020204030204" pitchFamily="34" charset="0"/>
                <a:cs typeface="Arial" panose="020B0604020202020204" pitchFamily="34" charset="0"/>
              </a:rPr>
              <a:t>durante</a:t>
            </a:r>
            <a:r>
              <a:rPr lang="es-PY" dirty="0">
                <a:latin typeface="Calibri" panose="020F0502020204030204" pitchFamily="34" charset="0"/>
                <a:ea typeface="Calibri" panose="020F0502020204030204" pitchFamily="34" charset="0"/>
                <a:cs typeface="Arial" panose="020B0604020202020204" pitchFamily="34" charset="0"/>
              </a:rPr>
              <a:t> </a:t>
            </a:r>
            <a:r>
              <a:rPr lang="es-PY" dirty="0" smtClean="0">
                <a:latin typeface="Calibri" panose="020F0502020204030204" pitchFamily="34" charset="0"/>
                <a:ea typeface="Calibri" panose="020F0502020204030204" pitchFamily="34" charset="0"/>
                <a:cs typeface="Arial" panose="020B0604020202020204" pitchFamily="34" charset="0"/>
              </a:rPr>
              <a:t>el segundo trimestre del año 2021 fue de 58,3%, por encima de 10,3 pp. en comparación al igual trimestre del año 2020 y un aumento de 0,8 pp. en relación al primer trimestre de este año.</a:t>
            </a:r>
          </a:p>
          <a:p>
            <a:pPr lvl="0" algn="just">
              <a:lnSpc>
                <a:spcPct val="107000"/>
              </a:lnSpc>
            </a:pPr>
            <a:r>
              <a:rPr lang="es-PY" dirty="0" smtClean="0">
                <a:latin typeface="Calibri" panose="020F0502020204030204" pitchFamily="34" charset="0"/>
                <a:ea typeface="Calibri" panose="020F0502020204030204" pitchFamily="34" charset="0"/>
                <a:cs typeface="Arial" panose="020B0604020202020204" pitchFamily="34" charset="0"/>
              </a:rPr>
              <a:t>Entre los países analizados, Paraguay es el único país que registró una tasa muy similar (65,9% 2do. </a:t>
            </a:r>
            <a:r>
              <a:rPr lang="es-PY" dirty="0" err="1" smtClean="0">
                <a:latin typeface="Calibri" panose="020F0502020204030204" pitchFamily="34" charset="0"/>
                <a:ea typeface="Calibri" panose="020F0502020204030204" pitchFamily="34" charset="0"/>
                <a:cs typeface="Arial" panose="020B0604020202020204" pitchFamily="34" charset="0"/>
              </a:rPr>
              <a:t>Trim</a:t>
            </a:r>
            <a:r>
              <a:rPr lang="es-PY" dirty="0" smtClean="0">
                <a:latin typeface="Calibri" panose="020F0502020204030204" pitchFamily="34" charset="0"/>
                <a:ea typeface="Calibri" panose="020F0502020204030204" pitchFamily="34" charset="0"/>
                <a:cs typeface="Arial" panose="020B0604020202020204" pitchFamily="34" charset="0"/>
              </a:rPr>
              <a:t>. - 2019 vs </a:t>
            </a:r>
            <a:r>
              <a:rPr lang="es-PY" dirty="0">
                <a:latin typeface="Calibri" panose="020F0502020204030204" pitchFamily="34" charset="0"/>
                <a:ea typeface="Calibri" panose="020F0502020204030204" pitchFamily="34" charset="0"/>
                <a:cs typeface="Arial" panose="020B0604020202020204" pitchFamily="34" charset="0"/>
              </a:rPr>
              <a:t>65,8% 2do. </a:t>
            </a:r>
            <a:r>
              <a:rPr lang="es-PY" dirty="0" err="1" smtClean="0">
                <a:latin typeface="Calibri" panose="020F0502020204030204" pitchFamily="34" charset="0"/>
                <a:ea typeface="Calibri" panose="020F0502020204030204" pitchFamily="34" charset="0"/>
                <a:cs typeface="Arial" panose="020B0604020202020204" pitchFamily="34" charset="0"/>
              </a:rPr>
              <a:t>Trim</a:t>
            </a:r>
            <a:r>
              <a:rPr lang="es-PY" dirty="0" smtClean="0">
                <a:latin typeface="Calibri" panose="020F0502020204030204" pitchFamily="34" charset="0"/>
                <a:ea typeface="Calibri" panose="020F0502020204030204" pitchFamily="34" charset="0"/>
                <a:cs typeface="Arial" panose="020B0604020202020204" pitchFamily="34" charset="0"/>
              </a:rPr>
              <a:t>. - 2021) en relación al mismo periodo pre-pandemia. </a:t>
            </a:r>
            <a:r>
              <a:rPr lang="es-PY" dirty="0">
                <a:latin typeface="Calibri" panose="020F0502020204030204" pitchFamily="34" charset="0"/>
                <a:ea typeface="Calibri" panose="020F0502020204030204" pitchFamily="34" charset="0"/>
                <a:cs typeface="Arial" panose="020B0604020202020204" pitchFamily="34" charset="0"/>
              </a:rPr>
              <a:t>M</a:t>
            </a:r>
            <a:r>
              <a:rPr lang="es-PY" dirty="0" smtClean="0">
                <a:latin typeface="Calibri" panose="020F0502020204030204" pitchFamily="34" charset="0"/>
                <a:ea typeface="Calibri" panose="020F0502020204030204" pitchFamily="34" charset="0"/>
                <a:cs typeface="Arial" panose="020B0604020202020204" pitchFamily="34" charset="0"/>
              </a:rPr>
              <a:t>ientras que, los demás países aún se encuentran por debajo de 1 pp. del nivel de ocupación alcanzado.</a:t>
            </a:r>
          </a:p>
          <a:p>
            <a:pPr lvl="0" algn="just">
              <a:lnSpc>
                <a:spcPct val="107000"/>
              </a:lnSpc>
            </a:pPr>
            <a:endParaRPr lang="es-PY" sz="1200" dirty="0">
              <a:latin typeface="Calibri" panose="020F0502020204030204" pitchFamily="34" charset="0"/>
              <a:ea typeface="Calibri" panose="020F050202020403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293EAA10-B778-408C-8C72-868B515D0629}"/>
              </a:ext>
            </a:extLst>
          </p:cNvPr>
          <p:cNvSpPr/>
          <p:nvPr/>
        </p:nvSpPr>
        <p:spPr>
          <a:xfrm>
            <a:off x="1240707" y="6252310"/>
            <a:ext cx="9746385" cy="646331"/>
          </a:xfrm>
          <a:prstGeom prst="rect">
            <a:avLst/>
          </a:prstGeom>
        </p:spPr>
        <p:txBody>
          <a:bodyPr wrap="square">
            <a:spAutoFit/>
          </a:bodyPr>
          <a:lstStyle/>
          <a:p>
            <a:r>
              <a:rPr lang="es-PY" sz="900" dirty="0" smtClean="0">
                <a:effectLst/>
                <a:latin typeface="Calibri" panose="020F0502020204030204" pitchFamily="34" charset="0"/>
                <a:ea typeface="Calibri" panose="020F0502020204030204" pitchFamily="34" charset="0"/>
                <a:cs typeface="Calibri" panose="020F0502020204030204" pitchFamily="34" charset="0"/>
              </a:rPr>
              <a:t>Fuente: Observatorio Laboral – MTESS. </a:t>
            </a:r>
            <a:r>
              <a:rPr lang="es-PY" sz="900" dirty="0" smtClean="0">
                <a:latin typeface="Calibri" panose="020F0502020204030204" pitchFamily="34" charset="0"/>
                <a:ea typeface="Calibri" panose="020F0502020204030204" pitchFamily="34" charset="0"/>
                <a:cs typeface="Calibri" panose="020F0502020204030204" pitchFamily="34" charset="0"/>
              </a:rPr>
              <a:t>E</a:t>
            </a:r>
            <a:r>
              <a:rPr lang="es-PY" sz="900" dirty="0" smtClean="0">
                <a:effectLst/>
                <a:latin typeface="Calibri" panose="020F0502020204030204" pitchFamily="34" charset="0"/>
                <a:ea typeface="Calibri" panose="020F0502020204030204" pitchFamily="34" charset="0"/>
                <a:cs typeface="Calibri" panose="020F0502020204030204" pitchFamily="34" charset="0"/>
              </a:rPr>
              <a:t>laborado </a:t>
            </a:r>
            <a:r>
              <a:rPr lang="es-PY" sz="900" dirty="0">
                <a:effectLst/>
                <a:latin typeface="Calibri" panose="020F0502020204030204" pitchFamily="34" charset="0"/>
                <a:ea typeface="Calibri" panose="020F0502020204030204" pitchFamily="34" charset="0"/>
                <a:cs typeface="Calibri" panose="020F0502020204030204" pitchFamily="34" charset="0"/>
              </a:rPr>
              <a:t>con datos oficiales de los Institutos de Estadística de los países analizados.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Nota: Países analizados: </a:t>
            </a:r>
            <a:r>
              <a:rPr lang="es-PY" sz="900" dirty="0" smtClean="0">
                <a:latin typeface="Calibri" panose="020F0502020204030204" pitchFamily="34" charset="0"/>
                <a:ea typeface="Calibri" panose="020F0502020204030204" pitchFamily="34" charset="0"/>
                <a:cs typeface="Calibri" panose="020F0502020204030204" pitchFamily="34" charset="0"/>
              </a:rPr>
              <a:t>(ECU) Ecuador, (BOL) Bolivia, (CHI</a:t>
            </a:r>
            <a:r>
              <a:rPr lang="es-PY" sz="900" dirty="0" smtClean="0">
                <a:effectLst/>
                <a:latin typeface="Calibri" panose="020F0502020204030204" pitchFamily="34" charset="0"/>
                <a:ea typeface="Calibri" panose="020F0502020204030204" pitchFamily="34" charset="0"/>
                <a:cs typeface="Calibri" panose="020F0502020204030204" pitchFamily="34" charset="0"/>
              </a:rPr>
              <a:t>) Chile</a:t>
            </a:r>
            <a:r>
              <a:rPr lang="es-PY" sz="900" dirty="0">
                <a:effectLst/>
                <a:latin typeface="Calibri" panose="020F0502020204030204" pitchFamily="34" charset="0"/>
                <a:ea typeface="Calibri" panose="020F0502020204030204" pitchFamily="34" charset="0"/>
                <a:cs typeface="Calibri" panose="020F0502020204030204" pitchFamily="34" charset="0"/>
              </a:rPr>
              <a:t>, </a:t>
            </a:r>
            <a:r>
              <a:rPr lang="es-PY" sz="900" dirty="0" smtClean="0">
                <a:latin typeface="Calibri" panose="020F0502020204030204" pitchFamily="34" charset="0"/>
                <a:ea typeface="Calibri" panose="020F0502020204030204" pitchFamily="34" charset="0"/>
                <a:cs typeface="Calibri" panose="020F0502020204030204" pitchFamily="34" charset="0"/>
              </a:rPr>
              <a:t>(COL) </a:t>
            </a:r>
            <a:r>
              <a:rPr lang="es-PY" sz="900" dirty="0" smtClean="0">
                <a:effectLst/>
                <a:latin typeface="Calibri" panose="020F0502020204030204" pitchFamily="34" charset="0"/>
                <a:ea typeface="Calibri" panose="020F0502020204030204" pitchFamily="34" charset="0"/>
                <a:cs typeface="Calibri" panose="020F0502020204030204" pitchFamily="34" charset="0"/>
              </a:rPr>
              <a:t>Colombia, (PAR) Paraguay, (PER)  </a:t>
            </a:r>
            <a:r>
              <a:rPr lang="es-PY" sz="900" dirty="0">
                <a:effectLst/>
                <a:latin typeface="Calibri" panose="020F0502020204030204" pitchFamily="34" charset="0"/>
                <a:ea typeface="Calibri" panose="020F0502020204030204" pitchFamily="34" charset="0"/>
                <a:cs typeface="Calibri" panose="020F0502020204030204" pitchFamily="34" charset="0"/>
              </a:rPr>
              <a:t>Perú </a:t>
            </a:r>
            <a:r>
              <a:rPr lang="es-PY" sz="900" dirty="0" smtClean="0">
                <a:effectLst/>
                <a:latin typeface="Calibri" panose="020F0502020204030204" pitchFamily="34" charset="0"/>
                <a:ea typeface="Calibri" panose="020F0502020204030204" pitchFamily="34" charset="0"/>
                <a:cs typeface="Calibri" panose="020F0502020204030204" pitchFamily="34" charset="0"/>
              </a:rPr>
              <a:t>y (URU) </a:t>
            </a:r>
            <a:r>
              <a:rPr lang="es-PY" sz="900" dirty="0">
                <a:effectLst/>
                <a:latin typeface="Calibri" panose="020F0502020204030204" pitchFamily="34" charset="0"/>
                <a:ea typeface="Calibri" panose="020F0502020204030204" pitchFamily="34" charset="0"/>
                <a:cs typeface="Calibri" panose="020F0502020204030204" pitchFamily="34" charset="0"/>
              </a:rPr>
              <a:t>Uruguay.</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Estos </a:t>
            </a:r>
            <a:r>
              <a:rPr lang="es-PY" sz="900" dirty="0">
                <a:effectLst/>
                <a:latin typeface="Calibri" panose="020F0502020204030204" pitchFamily="34" charset="0"/>
                <a:ea typeface="Calibri" panose="020F0502020204030204" pitchFamily="34" charset="0"/>
                <a:cs typeface="Calibri" panose="020F0502020204030204" pitchFamily="34" charset="0"/>
              </a:rPr>
              <a:t>países fueron seleccionados por contar con resultados </a:t>
            </a:r>
            <a:r>
              <a:rPr lang="es-PY" sz="900" dirty="0">
                <a:latin typeface="Calibri" panose="020F0502020204030204" pitchFamily="34" charset="0"/>
                <a:ea typeface="Calibri" panose="020F0502020204030204" pitchFamily="34" charset="0"/>
                <a:cs typeface="Calibri" panose="020F0502020204030204" pitchFamily="34" charset="0"/>
              </a:rPr>
              <a:t>sobre los </a:t>
            </a:r>
            <a:r>
              <a:rPr lang="es-PY" sz="900" dirty="0">
                <a:effectLst/>
                <a:latin typeface="Calibri" panose="020F0502020204030204" pitchFamily="34" charset="0"/>
                <a:ea typeface="Calibri" panose="020F0502020204030204" pitchFamily="34" charset="0"/>
                <a:cs typeface="Calibri" panose="020F0502020204030204" pitchFamily="34" charset="0"/>
              </a:rPr>
              <a:t>principales indicadores de empleo al </a:t>
            </a:r>
            <a:r>
              <a:rPr lang="es-PY" sz="900" dirty="0" smtClean="0">
                <a:latin typeface="Calibri" panose="020F0502020204030204" pitchFamily="34" charset="0"/>
                <a:ea typeface="Calibri" panose="020F0502020204030204" pitchFamily="34" charset="0"/>
                <a:cs typeface="Calibri" panose="020F0502020204030204" pitchFamily="34" charset="0"/>
              </a:rPr>
              <a:t>2do.</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a:effectLst/>
                <a:latin typeface="Calibri" panose="020F0502020204030204" pitchFamily="34" charset="0"/>
                <a:ea typeface="Calibri" panose="020F0502020204030204" pitchFamily="34" charset="0"/>
                <a:cs typeface="Calibri" panose="020F0502020204030204" pitchFamily="34" charset="0"/>
              </a:rPr>
              <a:t>trimestre de </a:t>
            </a:r>
            <a:r>
              <a:rPr lang="es-PY" sz="900" dirty="0" smtClean="0">
                <a:effectLst/>
                <a:latin typeface="Calibri" panose="020F0502020204030204" pitchFamily="34" charset="0"/>
                <a:ea typeface="Calibri" panose="020F0502020204030204" pitchFamily="34" charset="0"/>
                <a:cs typeface="Calibri" panose="020F0502020204030204" pitchFamily="34" charset="0"/>
              </a:rPr>
              <a:t>2021 </a:t>
            </a:r>
            <a:r>
              <a:rPr lang="es-PY" sz="900" dirty="0">
                <a:effectLst/>
                <a:latin typeface="Calibri" panose="020F0502020204030204" pitchFamily="34" charset="0"/>
                <a:ea typeface="Calibri" panose="020F0502020204030204" pitchFamily="34" charset="0"/>
                <a:cs typeface="Calibri" panose="020F0502020204030204" pitchFamily="34" charset="0"/>
              </a:rPr>
              <a:t>en el momento del análisis</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smtClean="0">
                <a:latin typeface="Calibri" panose="020F0502020204030204" pitchFamily="34" charset="0"/>
                <a:ea typeface="Calibri" panose="020F0502020204030204" pitchFamily="34" charset="0"/>
                <a:cs typeface="Calibri" panose="020F0502020204030204" pitchFamily="34" charset="0"/>
              </a:rPr>
              <a:t>Algunos datos son con cobertura nacional, otras son con cobertura urbana. Así también, algunos datos son preliminares.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Gráfico 10"/>
          <p:cNvGraphicFramePr>
            <a:graphicFrameLocks/>
          </p:cNvGraphicFramePr>
          <p:nvPr>
            <p:extLst/>
          </p:nvPr>
        </p:nvGraphicFramePr>
        <p:xfrm>
          <a:off x="437883" y="2575775"/>
          <a:ext cx="11114466" cy="3780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4064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4748" y="286207"/>
            <a:ext cx="9792344" cy="400110"/>
          </a:xfrm>
          <a:prstGeom prst="rect">
            <a:avLst/>
          </a:prstGeom>
          <a:noFill/>
        </p:spPr>
        <p:txBody>
          <a:bodyPr wrap="square" rtlCol="0">
            <a:spAutoFit/>
          </a:bodyPr>
          <a:lstStyle/>
          <a:p>
            <a:pPr algn="ctr"/>
            <a:r>
              <a:rPr lang="es-PY" sz="2000" b="1" dirty="0" smtClean="0"/>
              <a:t>TASA </a:t>
            </a:r>
            <a:r>
              <a:rPr lang="es-PY" sz="2000" b="1" dirty="0"/>
              <a:t>DE </a:t>
            </a:r>
            <a:r>
              <a:rPr lang="es-PY" sz="2000" b="1" dirty="0" smtClean="0"/>
              <a:t>DESOCUPADOS</a:t>
            </a:r>
            <a:endParaRPr lang="es-PY" sz="2000" b="1" dirty="0"/>
          </a:p>
        </p:txBody>
      </p:sp>
      <p:cxnSp>
        <p:nvCxnSpPr>
          <p:cNvPr id="8" name="Conector recto 7"/>
          <p:cNvCxnSpPr/>
          <p:nvPr/>
        </p:nvCxnSpPr>
        <p:spPr>
          <a:xfrm>
            <a:off x="1024990" y="807473"/>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 name="Marcador de número de diapositiva 4">
            <a:extLst>
              <a:ext uri="{FF2B5EF4-FFF2-40B4-BE49-F238E27FC236}">
                <a16:creationId xmlns:a16="http://schemas.microsoft.com/office/drawing/2014/main" id="{B8F3FBC9-B492-4F12-8289-F873C39D98F6}"/>
              </a:ext>
            </a:extLst>
          </p:cNvPr>
          <p:cNvSpPr>
            <a:spLocks noGrp="1"/>
          </p:cNvSpPr>
          <p:nvPr>
            <p:ph type="sldNum" sz="quarter" idx="12"/>
          </p:nvPr>
        </p:nvSpPr>
        <p:spPr/>
        <p:txBody>
          <a:bodyPr/>
          <a:lstStyle/>
          <a:p>
            <a:fld id="{7E288DB8-8A5E-42E2-BB4E-445C44E79A0F}" type="slidenum">
              <a:rPr lang="es-PY" smtClean="0"/>
              <a:t>39</a:t>
            </a:fld>
            <a:endParaRPr lang="es-PY"/>
          </a:p>
        </p:txBody>
      </p:sp>
      <p:sp>
        <p:nvSpPr>
          <p:cNvPr id="14" name="CuadroTexto 13">
            <a:extLst>
              <a:ext uri="{FF2B5EF4-FFF2-40B4-BE49-F238E27FC236}">
                <a16:creationId xmlns:a16="http://schemas.microsoft.com/office/drawing/2014/main" id="{7F4550F2-D117-4E71-B2D1-B275E788F976}"/>
              </a:ext>
            </a:extLst>
          </p:cNvPr>
          <p:cNvSpPr txBox="1"/>
          <p:nvPr/>
        </p:nvSpPr>
        <p:spPr>
          <a:xfrm>
            <a:off x="813187" y="938789"/>
            <a:ext cx="10670958" cy="2031325"/>
          </a:xfrm>
          <a:prstGeom prst="rect">
            <a:avLst/>
          </a:prstGeom>
          <a:noFill/>
        </p:spPr>
        <p:txBody>
          <a:bodyPr wrap="square" rtlCol="0">
            <a:spAutoFit/>
          </a:bodyPr>
          <a:lstStyle/>
          <a:p>
            <a:pPr lvl="0" algn="just"/>
            <a:r>
              <a:rPr lang="es-PY" dirty="0" smtClean="0"/>
              <a:t>Durante el segundo trimestre de 2021, la tasa promedio de desocupación fue de 9,5%. Este valor estuvo por debajo en 3,1 pp. de la tasa registrada en el mismo trimestre de 2020 y por encima en 2,6 pp. de la tasa alcanzada en 2019.</a:t>
            </a:r>
          </a:p>
          <a:p>
            <a:pPr lvl="0" algn="just"/>
            <a:r>
              <a:rPr lang="es-PY" dirty="0" smtClean="0"/>
              <a:t>Entre los países con menor tasa de desocupación durante el segundo trimestre de 2021 se encuentran Ecuador (5,5%), Bolivia (7,6%), seguido por Paraguay (8,6%). Por otro lado, en relación al nivel de desocupación previo a la pandemia, los países que mantienen un aumento de alrededor de 1 pp. son: Uruguay (+0,9 pp.), Ecuador (+1,1 pp.) y </a:t>
            </a:r>
            <a:r>
              <a:rPr lang="es-PY" dirty="0"/>
              <a:t>Paraguay (1,2 pp.)</a:t>
            </a:r>
          </a:p>
        </p:txBody>
      </p:sp>
      <p:sp>
        <p:nvSpPr>
          <p:cNvPr id="11" name="Rectángulo 10">
            <a:extLst>
              <a:ext uri="{FF2B5EF4-FFF2-40B4-BE49-F238E27FC236}">
                <a16:creationId xmlns:a16="http://schemas.microsoft.com/office/drawing/2014/main" id="{293EAA10-B778-408C-8C72-868B515D0629}"/>
              </a:ext>
            </a:extLst>
          </p:cNvPr>
          <p:cNvSpPr/>
          <p:nvPr/>
        </p:nvSpPr>
        <p:spPr>
          <a:xfrm>
            <a:off x="1275474" y="6264201"/>
            <a:ext cx="9746385" cy="646331"/>
          </a:xfrm>
          <a:prstGeom prst="rect">
            <a:avLst/>
          </a:prstGeom>
        </p:spPr>
        <p:txBody>
          <a:bodyPr wrap="square">
            <a:spAutoFit/>
          </a:bodyPr>
          <a:lstStyle/>
          <a:p>
            <a:r>
              <a:rPr lang="es-PY" sz="900" dirty="0" smtClean="0">
                <a:effectLst/>
                <a:latin typeface="Calibri" panose="020F0502020204030204" pitchFamily="34" charset="0"/>
                <a:ea typeface="Calibri" panose="020F0502020204030204" pitchFamily="34" charset="0"/>
                <a:cs typeface="Calibri" panose="020F0502020204030204" pitchFamily="34" charset="0"/>
              </a:rPr>
              <a:t>Fuente: Observatorio Laboral – MTESS. </a:t>
            </a:r>
            <a:r>
              <a:rPr lang="es-PY" sz="900" dirty="0" smtClean="0">
                <a:latin typeface="Calibri" panose="020F0502020204030204" pitchFamily="34" charset="0"/>
                <a:ea typeface="Calibri" panose="020F0502020204030204" pitchFamily="34" charset="0"/>
                <a:cs typeface="Calibri" panose="020F0502020204030204" pitchFamily="34" charset="0"/>
              </a:rPr>
              <a:t>E</a:t>
            </a:r>
            <a:r>
              <a:rPr lang="es-PY" sz="900" dirty="0" smtClean="0">
                <a:effectLst/>
                <a:latin typeface="Calibri" panose="020F0502020204030204" pitchFamily="34" charset="0"/>
                <a:ea typeface="Calibri" panose="020F0502020204030204" pitchFamily="34" charset="0"/>
                <a:cs typeface="Calibri" panose="020F0502020204030204" pitchFamily="34" charset="0"/>
              </a:rPr>
              <a:t>laborado </a:t>
            </a:r>
            <a:r>
              <a:rPr lang="es-PY" sz="900" dirty="0">
                <a:effectLst/>
                <a:latin typeface="Calibri" panose="020F0502020204030204" pitchFamily="34" charset="0"/>
                <a:ea typeface="Calibri" panose="020F0502020204030204" pitchFamily="34" charset="0"/>
                <a:cs typeface="Calibri" panose="020F0502020204030204" pitchFamily="34" charset="0"/>
              </a:rPr>
              <a:t>con datos oficiales de los Institutos de Estadística de los países </a:t>
            </a:r>
            <a:r>
              <a:rPr lang="es-PY" sz="900" dirty="0" smtClean="0">
                <a:effectLst/>
                <a:latin typeface="Calibri" panose="020F0502020204030204" pitchFamily="34" charset="0"/>
                <a:ea typeface="Calibri" panose="020F0502020204030204" pitchFamily="34" charset="0"/>
                <a:cs typeface="Calibri" panose="020F0502020204030204" pitchFamily="34" charset="0"/>
              </a:rPr>
              <a:t>analizados.</a:t>
            </a:r>
            <a:endParaRPr lang="en-US" sz="900" dirty="0" smtClean="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Nota: Países analizados: </a:t>
            </a:r>
            <a:r>
              <a:rPr lang="es-PY" sz="900" dirty="0" smtClean="0">
                <a:latin typeface="Calibri" panose="020F0502020204030204" pitchFamily="34" charset="0"/>
                <a:ea typeface="Calibri" panose="020F0502020204030204" pitchFamily="34" charset="0"/>
                <a:cs typeface="Calibri" panose="020F0502020204030204" pitchFamily="34" charset="0"/>
              </a:rPr>
              <a:t>(ECU) Ecuador, (BOL) Bolivia, (CHI</a:t>
            </a:r>
            <a:r>
              <a:rPr lang="es-PY" sz="900" dirty="0" smtClean="0">
                <a:effectLst/>
                <a:latin typeface="Calibri" panose="020F0502020204030204" pitchFamily="34" charset="0"/>
                <a:ea typeface="Calibri" panose="020F0502020204030204" pitchFamily="34" charset="0"/>
                <a:cs typeface="Calibri" panose="020F0502020204030204" pitchFamily="34" charset="0"/>
              </a:rPr>
              <a:t>) Chile, </a:t>
            </a:r>
            <a:r>
              <a:rPr lang="es-PY" sz="900" dirty="0" smtClean="0">
                <a:latin typeface="Calibri" panose="020F0502020204030204" pitchFamily="34" charset="0"/>
                <a:ea typeface="Calibri" panose="020F0502020204030204" pitchFamily="34" charset="0"/>
                <a:cs typeface="Calibri" panose="020F0502020204030204" pitchFamily="34" charset="0"/>
              </a:rPr>
              <a:t>(COL) </a:t>
            </a:r>
            <a:r>
              <a:rPr lang="es-PY" sz="900" dirty="0" smtClean="0">
                <a:effectLst/>
                <a:latin typeface="Calibri" panose="020F0502020204030204" pitchFamily="34" charset="0"/>
                <a:ea typeface="Calibri" panose="020F0502020204030204" pitchFamily="34" charset="0"/>
                <a:cs typeface="Calibri" panose="020F0502020204030204" pitchFamily="34" charset="0"/>
              </a:rPr>
              <a:t>Colombia, (PAR) Paraguay,(PER)  Perú y (URU) Uruguay.</a:t>
            </a:r>
            <a:endParaRPr lang="en-US" sz="900" dirty="0" smtClean="0">
              <a:effectLst/>
              <a:latin typeface="Calibri" panose="020F0502020204030204" pitchFamily="34" charset="0"/>
              <a:ea typeface="Calibri" panose="020F0502020204030204" pitchFamily="34" charset="0"/>
              <a:cs typeface="Arial" panose="020B0604020202020204" pitchFamily="34" charset="0"/>
            </a:endParaRPr>
          </a:p>
          <a:p>
            <a:r>
              <a:rPr lang="es-PY" sz="900" dirty="0" smtClean="0">
                <a:effectLst/>
                <a:latin typeface="Calibri" panose="020F0502020204030204" pitchFamily="34" charset="0"/>
                <a:ea typeface="Calibri" panose="020F0502020204030204" pitchFamily="34" charset="0"/>
                <a:cs typeface="Calibri" panose="020F0502020204030204" pitchFamily="34" charset="0"/>
              </a:rPr>
              <a:t>Estos </a:t>
            </a:r>
            <a:r>
              <a:rPr lang="es-PY" sz="900" dirty="0">
                <a:effectLst/>
                <a:latin typeface="Calibri" panose="020F0502020204030204" pitchFamily="34" charset="0"/>
                <a:ea typeface="Calibri" panose="020F0502020204030204" pitchFamily="34" charset="0"/>
                <a:cs typeface="Calibri" panose="020F0502020204030204" pitchFamily="34" charset="0"/>
              </a:rPr>
              <a:t>países fueron seleccionados por contar con resultados </a:t>
            </a:r>
            <a:r>
              <a:rPr lang="es-PY" sz="900" dirty="0">
                <a:latin typeface="Calibri" panose="020F0502020204030204" pitchFamily="34" charset="0"/>
                <a:ea typeface="Calibri" panose="020F0502020204030204" pitchFamily="34" charset="0"/>
                <a:cs typeface="Calibri" panose="020F0502020204030204" pitchFamily="34" charset="0"/>
              </a:rPr>
              <a:t>sobre los </a:t>
            </a:r>
            <a:r>
              <a:rPr lang="es-PY" sz="900" dirty="0">
                <a:effectLst/>
                <a:latin typeface="Calibri" panose="020F0502020204030204" pitchFamily="34" charset="0"/>
                <a:ea typeface="Calibri" panose="020F0502020204030204" pitchFamily="34" charset="0"/>
                <a:cs typeface="Calibri" panose="020F0502020204030204" pitchFamily="34" charset="0"/>
              </a:rPr>
              <a:t>principales indicadores de empleo al </a:t>
            </a:r>
            <a:r>
              <a:rPr lang="es-PY" sz="900" dirty="0" smtClean="0">
                <a:latin typeface="Calibri" panose="020F0502020204030204" pitchFamily="34" charset="0"/>
                <a:ea typeface="Calibri" panose="020F0502020204030204" pitchFamily="34" charset="0"/>
                <a:cs typeface="Calibri" panose="020F0502020204030204" pitchFamily="34" charset="0"/>
              </a:rPr>
              <a:t>2do.</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a:effectLst/>
                <a:latin typeface="Calibri" panose="020F0502020204030204" pitchFamily="34" charset="0"/>
                <a:ea typeface="Calibri" panose="020F0502020204030204" pitchFamily="34" charset="0"/>
                <a:cs typeface="Calibri" panose="020F0502020204030204" pitchFamily="34" charset="0"/>
              </a:rPr>
              <a:t>trimestre de </a:t>
            </a:r>
            <a:r>
              <a:rPr lang="es-PY" sz="900" dirty="0" smtClean="0">
                <a:effectLst/>
                <a:latin typeface="Calibri" panose="020F0502020204030204" pitchFamily="34" charset="0"/>
                <a:ea typeface="Calibri" panose="020F0502020204030204" pitchFamily="34" charset="0"/>
                <a:cs typeface="Calibri" panose="020F0502020204030204" pitchFamily="34" charset="0"/>
              </a:rPr>
              <a:t>2021 </a:t>
            </a:r>
            <a:r>
              <a:rPr lang="es-PY" sz="900" dirty="0">
                <a:effectLst/>
                <a:latin typeface="Calibri" panose="020F0502020204030204" pitchFamily="34" charset="0"/>
                <a:ea typeface="Calibri" panose="020F0502020204030204" pitchFamily="34" charset="0"/>
                <a:cs typeface="Calibri" panose="020F0502020204030204" pitchFamily="34" charset="0"/>
              </a:rPr>
              <a:t>en el momento del análisis</a:t>
            </a:r>
            <a:r>
              <a:rPr lang="es-PY" sz="900" dirty="0" smtClean="0">
                <a:effectLst/>
                <a:latin typeface="Calibri" panose="020F0502020204030204" pitchFamily="34" charset="0"/>
                <a:ea typeface="Calibri" panose="020F0502020204030204" pitchFamily="34" charset="0"/>
                <a:cs typeface="Calibri" panose="020F0502020204030204" pitchFamily="34" charset="0"/>
              </a:rPr>
              <a:t>. </a:t>
            </a:r>
            <a:r>
              <a:rPr lang="es-PY" sz="900" dirty="0" smtClean="0">
                <a:latin typeface="Calibri" panose="020F0502020204030204" pitchFamily="34" charset="0"/>
                <a:ea typeface="Calibri" panose="020F0502020204030204" pitchFamily="34" charset="0"/>
                <a:cs typeface="Calibri" panose="020F0502020204030204" pitchFamily="34" charset="0"/>
              </a:rPr>
              <a:t>Algunos datos son con cobertura nacional, otras son con cobertura urbana. Así también, algunos datos son preliminares.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Gráfico 9"/>
          <p:cNvGraphicFramePr>
            <a:graphicFrameLocks/>
          </p:cNvGraphicFramePr>
          <p:nvPr>
            <p:extLst/>
          </p:nvPr>
        </p:nvGraphicFramePr>
        <p:xfrm>
          <a:off x="915184" y="2665927"/>
          <a:ext cx="10438615" cy="3646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3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1144787"/>
            <a:ext cx="12298680" cy="9224011"/>
          </a:xfrm>
        </p:spPr>
      </p:pic>
      <p:sp>
        <p:nvSpPr>
          <p:cNvPr id="5" name="Rectángulo 4">
            <a:extLst>
              <a:ext uri="{FF2B5EF4-FFF2-40B4-BE49-F238E27FC236}">
                <a16:creationId xmlns:a16="http://schemas.microsoft.com/office/drawing/2014/main" id="{DA76AE2C-1AC5-473F-9D49-41357C391211}"/>
              </a:ext>
            </a:extLst>
          </p:cNvPr>
          <p:cNvSpPr/>
          <p:nvPr/>
        </p:nvSpPr>
        <p:spPr>
          <a:xfrm>
            <a:off x="-1" y="2491422"/>
            <a:ext cx="10992679" cy="1906438"/>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6" name="Rectángulo 5"/>
          <p:cNvSpPr/>
          <p:nvPr/>
        </p:nvSpPr>
        <p:spPr>
          <a:xfrm>
            <a:off x="-56228" y="2659811"/>
            <a:ext cx="11105132" cy="1569660"/>
          </a:xfrm>
          <a:prstGeom prst="rect">
            <a:avLst/>
          </a:prstGeom>
        </p:spPr>
        <p:txBody>
          <a:bodyPr wrap="square">
            <a:spAutoFit/>
          </a:bodyPr>
          <a:lstStyle/>
          <a:p>
            <a:r>
              <a:rPr lang="es-ES" sz="4800" b="1" dirty="0">
                <a:solidFill>
                  <a:schemeClr val="bg1"/>
                </a:solidFill>
              </a:rPr>
              <a:t>EJE 1 - Sostener el empleo a través de medidas de protección</a:t>
            </a:r>
          </a:p>
        </p:txBody>
      </p:sp>
      <p:grpSp>
        <p:nvGrpSpPr>
          <p:cNvPr id="7" name="9 Grupo"/>
          <p:cNvGrpSpPr/>
          <p:nvPr/>
        </p:nvGrpSpPr>
        <p:grpSpPr>
          <a:xfrm>
            <a:off x="11953876" y="2949092"/>
            <a:ext cx="238126" cy="801179"/>
            <a:chOff x="8702040" y="2321858"/>
            <a:chExt cx="159347" cy="497427"/>
          </a:xfrm>
        </p:grpSpPr>
        <p:sp>
          <p:nvSpPr>
            <p:cNvPr id="8" name="6 Rectángulo"/>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9" name="7 Rectángulo"/>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0" name="8 Rectángulo"/>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dirty="0"/>
            </a:p>
          </p:txBody>
        </p:sp>
      </p:grpSp>
      <p:sp>
        <p:nvSpPr>
          <p:cNvPr id="11" name="Google Shape;169;p28">
            <a:extLst>
              <a:ext uri="{FF2B5EF4-FFF2-40B4-BE49-F238E27FC236}">
                <a16:creationId xmlns:a16="http://schemas.microsoft.com/office/drawing/2014/main" id="{3F321835-B41A-4BD6-819A-0A84D993FA18}"/>
              </a:ext>
            </a:extLst>
          </p:cNvPr>
          <p:cNvSpPr txBox="1">
            <a:spLocks/>
          </p:cNvSpPr>
          <p:nvPr/>
        </p:nvSpPr>
        <p:spPr>
          <a:xfrm>
            <a:off x="269166" y="4566249"/>
            <a:ext cx="10723511" cy="1621191"/>
          </a:xfrm>
          <a:prstGeom prst="rect">
            <a:avLst/>
          </a:prstGeom>
          <a:solidFill>
            <a:schemeClr val="bg1">
              <a:lumMod val="95000"/>
              <a:alpha val="70000"/>
            </a:schemeClr>
          </a:solidFill>
        </p:spPr>
        <p:txBody>
          <a:bodyPr spcFirstLastPara="1" wrap="square" lIns="121891" tIns="121891" rIns="121891" bIns="121891"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7924" indent="-207924">
              <a:buSzPts val="1100"/>
              <a:buFont typeface="Wingdings" panose="05000000000000000000" pitchFamily="2" charset="2"/>
              <a:buChar char="§"/>
            </a:pPr>
            <a:r>
              <a:rPr lang="es-ES" sz="1400" b="1" dirty="0">
                <a:solidFill>
                  <a:srgbClr val="002060"/>
                </a:solidFill>
              </a:rPr>
              <a:t>Medidas económicas y laborales para mitigar los efectos socioeconómicos en la población económicamente activa. </a:t>
            </a:r>
          </a:p>
          <a:p>
            <a:pPr marL="207924" indent="-207924">
              <a:buSzPts val="1100"/>
              <a:buFont typeface="Wingdings" panose="05000000000000000000" pitchFamily="2" charset="2"/>
              <a:buChar char="§"/>
            </a:pPr>
            <a:r>
              <a:rPr lang="es-ES" sz="1400" b="1" dirty="0">
                <a:solidFill>
                  <a:srgbClr val="002060"/>
                </a:solidFill>
              </a:rPr>
              <a:t>Fortalecer y prolongar las compensaciones económicas para trabajadores formales e informales.</a:t>
            </a:r>
          </a:p>
          <a:p>
            <a:pPr marL="207924" indent="-207924">
              <a:buSzPts val="1100"/>
              <a:buFont typeface="Wingdings" panose="05000000000000000000" pitchFamily="2" charset="2"/>
              <a:buChar char="§"/>
            </a:pPr>
            <a:r>
              <a:rPr lang="es-ES" sz="1400" b="1" dirty="0">
                <a:solidFill>
                  <a:srgbClr val="002060"/>
                </a:solidFill>
              </a:rPr>
              <a:t>Fomentar medidas de conciliación entre empleadores y trabajadores.</a:t>
            </a:r>
          </a:p>
          <a:p>
            <a:pPr marL="207924" indent="-207924">
              <a:buSzPts val="1100"/>
              <a:buFont typeface="Wingdings" panose="05000000000000000000" pitchFamily="2" charset="2"/>
              <a:buChar char="§"/>
            </a:pPr>
            <a:r>
              <a:rPr lang="es-ES" sz="1400" b="1" dirty="0">
                <a:solidFill>
                  <a:srgbClr val="002060"/>
                </a:solidFill>
              </a:rPr>
              <a:t>Fortalecer el teletrabajo.</a:t>
            </a:r>
          </a:p>
          <a:p>
            <a:pPr marL="207924" indent="-207924">
              <a:buSzPts val="1100"/>
              <a:buFont typeface="Wingdings" panose="05000000000000000000" pitchFamily="2" charset="2"/>
              <a:buChar char="§"/>
            </a:pPr>
            <a:r>
              <a:rPr lang="es-ES" sz="1400" b="1" dirty="0">
                <a:solidFill>
                  <a:srgbClr val="002060"/>
                </a:solidFill>
              </a:rPr>
              <a:t>Impulsar nuevas modalidades de contrato de trabajo formal.</a:t>
            </a:r>
          </a:p>
          <a:p>
            <a:pPr marL="207924" indent="-207924">
              <a:buSzPts val="1100"/>
              <a:buFont typeface="Wingdings" panose="05000000000000000000" pitchFamily="2" charset="2"/>
              <a:buChar char="§"/>
            </a:pPr>
            <a:r>
              <a:rPr lang="es-ES" sz="1400" b="1" dirty="0">
                <a:solidFill>
                  <a:srgbClr val="002060"/>
                </a:solidFill>
              </a:rPr>
              <a:t>Fortalecer la política de Salud y Seguridad Ocupacional.</a:t>
            </a: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4</a:t>
            </a:fld>
            <a:endParaRPr lang="en-US"/>
          </a:p>
        </p:txBody>
      </p:sp>
    </p:spTree>
    <p:extLst>
      <p:ext uri="{BB962C8B-B14F-4D97-AF65-F5344CB8AC3E}">
        <p14:creationId xmlns:p14="http://schemas.microsoft.com/office/powerpoint/2010/main" val="1987588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F4C6CDF-D02E-4CF2-A9F9-FF4F9E4A8945}"/>
              </a:ext>
            </a:extLst>
          </p:cNvPr>
          <p:cNvSpPr>
            <a:spLocks noGrp="1"/>
          </p:cNvSpPr>
          <p:nvPr>
            <p:ph type="sldNum" sz="quarter" idx="12"/>
          </p:nvPr>
        </p:nvSpPr>
        <p:spPr/>
        <p:txBody>
          <a:bodyPr/>
          <a:lstStyle/>
          <a:p>
            <a:fld id="{7E288DB8-8A5E-42E2-BB4E-445C44E79A0F}" type="slidenum">
              <a:rPr lang="es-PY" smtClean="0"/>
              <a:t>40</a:t>
            </a:fld>
            <a:endParaRPr lang="es-PY"/>
          </a:p>
        </p:txBody>
      </p:sp>
      <p:sp>
        <p:nvSpPr>
          <p:cNvPr id="3" name="CuadroTexto 2">
            <a:extLst>
              <a:ext uri="{FF2B5EF4-FFF2-40B4-BE49-F238E27FC236}">
                <a16:creationId xmlns:a16="http://schemas.microsoft.com/office/drawing/2014/main" id="{C014D4C5-B070-48EE-99CA-1FF83E32558C}"/>
              </a:ext>
            </a:extLst>
          </p:cNvPr>
          <p:cNvSpPr txBox="1"/>
          <p:nvPr/>
        </p:nvSpPr>
        <p:spPr>
          <a:xfrm>
            <a:off x="1086172" y="2674947"/>
            <a:ext cx="10109200" cy="1508105"/>
          </a:xfrm>
          <a:prstGeom prst="rect">
            <a:avLst/>
          </a:prstGeom>
          <a:noFill/>
          <a:ln>
            <a:noFill/>
          </a:ln>
        </p:spPr>
        <p:txBody>
          <a:bodyPr wrap="square" rtlCol="0">
            <a:spAutoFit/>
          </a:bodyPr>
          <a:lstStyle/>
          <a:p>
            <a:pPr algn="ctr"/>
            <a:r>
              <a:rPr lang="es-PY" sz="3600" b="1" dirty="0">
                <a:solidFill>
                  <a:schemeClr val="accent1">
                    <a:lumMod val="50000"/>
                  </a:schemeClr>
                </a:solidFill>
              </a:rPr>
              <a:t>PARAGUAY</a:t>
            </a:r>
          </a:p>
          <a:p>
            <a:pPr algn="ctr"/>
            <a:endParaRPr lang="es-PY" sz="3000" b="1" dirty="0"/>
          </a:p>
          <a:p>
            <a:pPr algn="ctr"/>
            <a:r>
              <a:rPr lang="es-PY" sz="2600" b="1" dirty="0" smtClean="0"/>
              <a:t>Principales Indicadores de Empleo al 2° Trimestre 2021</a:t>
            </a:r>
            <a:endParaRPr lang="es-PY" sz="2600" b="1" dirty="0"/>
          </a:p>
        </p:txBody>
      </p:sp>
      <p:cxnSp>
        <p:nvCxnSpPr>
          <p:cNvPr id="4" name="Conector recto 3">
            <a:extLst>
              <a:ext uri="{FF2B5EF4-FFF2-40B4-BE49-F238E27FC236}">
                <a16:creationId xmlns:a16="http://schemas.microsoft.com/office/drawing/2014/main" id="{4263273A-6E26-484F-9464-2017C7402F71}"/>
              </a:ext>
            </a:extLst>
          </p:cNvPr>
          <p:cNvCxnSpPr/>
          <p:nvPr/>
        </p:nvCxnSpPr>
        <p:spPr>
          <a:xfrm>
            <a:off x="1086172" y="3406418"/>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0118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96537" y="262706"/>
            <a:ext cx="9512581" cy="646331"/>
          </a:xfrm>
          <a:prstGeom prst="rect">
            <a:avLst/>
          </a:prstGeom>
          <a:noFill/>
        </p:spPr>
        <p:txBody>
          <a:bodyPr wrap="square" rtlCol="0">
            <a:spAutoFit/>
          </a:bodyPr>
          <a:lstStyle/>
          <a:p>
            <a:pPr algn="ctr"/>
            <a:r>
              <a:rPr lang="es-PY" b="1" dirty="0" smtClean="0"/>
              <a:t>TASAS DE LOS PRINCIPALES INDICADORES DEL MERCADO LABORAL POR AÑO Y TRIMESTRE. PERIODO 2017 - 2021</a:t>
            </a:r>
            <a:endParaRPr lang="es-PY" b="1" dirty="0"/>
          </a:p>
        </p:txBody>
      </p:sp>
      <p:cxnSp>
        <p:nvCxnSpPr>
          <p:cNvPr id="8" name="Conector recto 7"/>
          <p:cNvCxnSpPr/>
          <p:nvPr/>
        </p:nvCxnSpPr>
        <p:spPr>
          <a:xfrm>
            <a:off x="1146595" y="861650"/>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 name="Marcador de número de diapositiva 4">
            <a:extLst>
              <a:ext uri="{FF2B5EF4-FFF2-40B4-BE49-F238E27FC236}">
                <a16:creationId xmlns:a16="http://schemas.microsoft.com/office/drawing/2014/main" id="{B8F3FBC9-B492-4F12-8289-F873C39D98F6}"/>
              </a:ext>
            </a:extLst>
          </p:cNvPr>
          <p:cNvSpPr>
            <a:spLocks noGrp="1"/>
          </p:cNvSpPr>
          <p:nvPr>
            <p:ph type="sldNum" sz="quarter" idx="12"/>
          </p:nvPr>
        </p:nvSpPr>
        <p:spPr/>
        <p:txBody>
          <a:bodyPr/>
          <a:lstStyle/>
          <a:p>
            <a:fld id="{7E288DB8-8A5E-42E2-BB4E-445C44E79A0F}" type="slidenum">
              <a:rPr lang="es-PY" smtClean="0"/>
              <a:t>41</a:t>
            </a:fld>
            <a:endParaRPr lang="es-PY"/>
          </a:p>
        </p:txBody>
      </p:sp>
      <p:sp>
        <p:nvSpPr>
          <p:cNvPr id="7" name="Rectángulo 6"/>
          <p:cNvSpPr/>
          <p:nvPr/>
        </p:nvSpPr>
        <p:spPr>
          <a:xfrm>
            <a:off x="1753895" y="6457890"/>
            <a:ext cx="9055223" cy="400110"/>
          </a:xfrm>
          <a:prstGeom prst="rect">
            <a:avLst/>
          </a:prstGeom>
        </p:spPr>
        <p:txBody>
          <a:bodyPr wrap="square">
            <a:spAutoFit/>
          </a:bodyPr>
          <a:lstStyle/>
          <a:p>
            <a:pPr algn="ctr"/>
            <a:r>
              <a:rPr lang="es-ES" sz="1000" dirty="0"/>
              <a:t>Fuente</a:t>
            </a:r>
            <a:r>
              <a:rPr lang="es-ES" sz="1000" dirty="0" smtClean="0"/>
              <a:t>: Observatorio Laboral – MTESS. Elaboración propia a partir de los datos de la EPHC 2017 – 2021 – INE.</a:t>
            </a:r>
            <a:endParaRPr lang="es-ES" sz="1000" dirty="0"/>
          </a:p>
          <a:p>
            <a:pPr algn="ctr"/>
            <a:r>
              <a:rPr lang="es-PY" sz="1000" dirty="0" smtClean="0"/>
              <a:t>Nota: No </a:t>
            </a:r>
            <a:r>
              <a:rPr lang="es-PY" sz="1000" dirty="0"/>
              <a:t>incluye los </a:t>
            </a:r>
            <a:r>
              <a:rPr lang="es-PY" sz="1000" dirty="0" smtClean="0"/>
              <a:t>Departamentos </a:t>
            </a:r>
            <a:r>
              <a:rPr lang="es-PY" sz="1000" dirty="0"/>
              <a:t>de Boquerón y Alto Paraguay</a:t>
            </a:r>
            <a:endParaRPr lang="es-ES" sz="1000" dirty="0"/>
          </a:p>
        </p:txBody>
      </p:sp>
      <p:sp>
        <p:nvSpPr>
          <p:cNvPr id="3" name="CuadroTexto 2">
            <a:extLst>
              <a:ext uri="{FF2B5EF4-FFF2-40B4-BE49-F238E27FC236}">
                <a16:creationId xmlns:a16="http://schemas.microsoft.com/office/drawing/2014/main" id="{FE7D8AD7-7025-4801-96FB-2EE49D59DFA6}"/>
              </a:ext>
            </a:extLst>
          </p:cNvPr>
          <p:cNvSpPr txBox="1"/>
          <p:nvPr/>
        </p:nvSpPr>
        <p:spPr>
          <a:xfrm>
            <a:off x="961026" y="871810"/>
            <a:ext cx="10563688" cy="2319546"/>
          </a:xfrm>
          <a:prstGeom prst="rect">
            <a:avLst/>
          </a:prstGeom>
          <a:noFill/>
        </p:spPr>
        <p:txBody>
          <a:bodyPr wrap="square" rtlCol="0">
            <a:spAutoFit/>
          </a:bodyPr>
          <a:lstStyle/>
          <a:p>
            <a:pPr lvl="0" algn="just">
              <a:lnSpc>
                <a:spcPct val="107000"/>
              </a:lnSpc>
            </a:pPr>
            <a:r>
              <a:rPr lang="es-PY" sz="1700" dirty="0" smtClean="0">
                <a:latin typeface="Calibri" panose="020F0502020204030204" pitchFamily="34" charset="0"/>
                <a:ea typeface="Calibri" panose="020F0502020204030204" pitchFamily="34" charset="0"/>
                <a:cs typeface="Arial" panose="020B0604020202020204" pitchFamily="34" charset="0"/>
              </a:rPr>
              <a:t>En el segundo trimestre de 2021, los principales indicadores del mercado laboral presentaron tendencias similares a los registrados durante los mismos trimestres de los años pre-pandemia. El crecimiento de la tasa de participación en la fuerza de trabajo acompañado por un estancamiento de la tasa de ocupación, explican que la tasa de desocupación siga en aumento. </a:t>
            </a:r>
          </a:p>
          <a:p>
            <a:pPr lvl="0" algn="just">
              <a:lnSpc>
                <a:spcPct val="107000"/>
              </a:lnSpc>
            </a:pPr>
            <a:r>
              <a:rPr lang="es-PY" sz="1700" dirty="0" smtClean="0">
                <a:latin typeface="Calibri" panose="020F0502020204030204" pitchFamily="34" charset="0"/>
                <a:ea typeface="Calibri" panose="020F0502020204030204" pitchFamily="34" charset="0"/>
                <a:cs typeface="Arial" panose="020B0604020202020204" pitchFamily="34" charset="0"/>
              </a:rPr>
              <a:t>En comparación al mismo trimestre de 2020, en donde la tasa de participación y de ocupación laboral registraron fuertes contracciones como consecuencia de las medidas de contención de la crisis sanitaria, el incremento significativo registrado de estos indicadores se debe principalmente a un “efecto rebote” y no necesariamente a un repunte importante de la situación laboral.</a:t>
            </a:r>
          </a:p>
        </p:txBody>
      </p:sp>
      <p:sp>
        <p:nvSpPr>
          <p:cNvPr id="6" name="Rectángulo 5"/>
          <p:cNvSpPr/>
          <p:nvPr/>
        </p:nvSpPr>
        <p:spPr>
          <a:xfrm>
            <a:off x="5268036" y="3140225"/>
            <a:ext cx="1081249" cy="256889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816454" y="3094437"/>
            <a:ext cx="1033738" cy="258769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11" name="Gráfico 10"/>
          <p:cNvGraphicFramePr>
            <a:graphicFrameLocks/>
          </p:cNvGraphicFramePr>
          <p:nvPr>
            <p:extLst/>
          </p:nvPr>
        </p:nvGraphicFramePr>
        <p:xfrm>
          <a:off x="1405718" y="3302758"/>
          <a:ext cx="8823097" cy="3236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518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19301" y="96846"/>
            <a:ext cx="10317479" cy="646331"/>
          </a:xfrm>
          <a:prstGeom prst="rect">
            <a:avLst/>
          </a:prstGeom>
          <a:noFill/>
        </p:spPr>
        <p:txBody>
          <a:bodyPr wrap="square" rtlCol="0">
            <a:spAutoFit/>
          </a:bodyPr>
          <a:lstStyle/>
          <a:p>
            <a:pPr algn="ctr"/>
            <a:r>
              <a:rPr lang="es-PY" b="1" dirty="0" smtClean="0"/>
              <a:t>POBLACIÓN OCUPADA POR TRIMESTRE Y AÑO, SEGÚN TAMAÑO DE EMPRESA EN LA OCUPACIÓN PRINCIPAL. AÑOS 2020 Y 2021.</a:t>
            </a:r>
            <a:endParaRPr lang="es-PY" i="1" dirty="0"/>
          </a:p>
        </p:txBody>
      </p:sp>
      <p:cxnSp>
        <p:nvCxnSpPr>
          <p:cNvPr id="8" name="Conector recto 7"/>
          <p:cNvCxnSpPr/>
          <p:nvPr/>
        </p:nvCxnSpPr>
        <p:spPr>
          <a:xfrm>
            <a:off x="1036320" y="800298"/>
            <a:ext cx="10109200" cy="1016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 name="Marcador de número de diapositiva 4">
            <a:extLst>
              <a:ext uri="{FF2B5EF4-FFF2-40B4-BE49-F238E27FC236}">
                <a16:creationId xmlns:a16="http://schemas.microsoft.com/office/drawing/2014/main" id="{B8F3FBC9-B492-4F12-8289-F873C39D98F6}"/>
              </a:ext>
            </a:extLst>
          </p:cNvPr>
          <p:cNvSpPr>
            <a:spLocks noGrp="1"/>
          </p:cNvSpPr>
          <p:nvPr>
            <p:ph type="sldNum" sz="quarter" idx="12"/>
          </p:nvPr>
        </p:nvSpPr>
        <p:spPr/>
        <p:txBody>
          <a:bodyPr/>
          <a:lstStyle/>
          <a:p>
            <a:fld id="{7E288DB8-8A5E-42E2-BB4E-445C44E79A0F}" type="slidenum">
              <a:rPr lang="es-PY" smtClean="0"/>
              <a:t>42</a:t>
            </a:fld>
            <a:endParaRPr lang="es-PY" dirty="0"/>
          </a:p>
        </p:txBody>
      </p:sp>
      <p:sp>
        <p:nvSpPr>
          <p:cNvPr id="6" name="CuadroTexto 5">
            <a:extLst>
              <a:ext uri="{FF2B5EF4-FFF2-40B4-BE49-F238E27FC236}">
                <a16:creationId xmlns:a16="http://schemas.microsoft.com/office/drawing/2014/main" id="{F16E763A-3340-4378-9454-1FC3DDEB5EFA}"/>
              </a:ext>
            </a:extLst>
          </p:cNvPr>
          <p:cNvSpPr txBox="1"/>
          <p:nvPr/>
        </p:nvSpPr>
        <p:spPr>
          <a:xfrm>
            <a:off x="1036320" y="851256"/>
            <a:ext cx="10317480" cy="369332"/>
          </a:xfrm>
          <a:prstGeom prst="rect">
            <a:avLst/>
          </a:prstGeom>
          <a:noFill/>
        </p:spPr>
        <p:txBody>
          <a:bodyPr wrap="square" rtlCol="0">
            <a:spAutoFit/>
          </a:bodyPr>
          <a:lstStyle/>
          <a:p>
            <a:pPr lvl="0" algn="ctr"/>
            <a:endParaRPr lang="es-PY" b="1" dirty="0"/>
          </a:p>
        </p:txBody>
      </p:sp>
      <p:sp>
        <p:nvSpPr>
          <p:cNvPr id="9" name="Rectángulo 8"/>
          <p:cNvSpPr/>
          <p:nvPr/>
        </p:nvSpPr>
        <p:spPr>
          <a:xfrm>
            <a:off x="984250" y="6233239"/>
            <a:ext cx="10213340" cy="400110"/>
          </a:xfrm>
          <a:prstGeom prst="rect">
            <a:avLst/>
          </a:prstGeom>
        </p:spPr>
        <p:txBody>
          <a:bodyPr wrap="square">
            <a:spAutoFit/>
          </a:bodyPr>
          <a:lstStyle/>
          <a:p>
            <a:r>
              <a:rPr lang="es-ES" sz="1000" dirty="0"/>
              <a:t>Fuente</a:t>
            </a:r>
            <a:r>
              <a:rPr lang="es-ES" sz="1000" dirty="0" smtClean="0"/>
              <a:t>: Observatorio Laboral – MTESS. Elaboración propia a partir de los datos de la EPHC 2020 – 2021 – INE.</a:t>
            </a:r>
            <a:endParaRPr lang="es-ES" sz="1000" dirty="0"/>
          </a:p>
          <a:p>
            <a:r>
              <a:rPr lang="es-PY" sz="1000" dirty="0" smtClean="0"/>
              <a:t>Nota: (*) Se excluyen los trabajadores domésticos.</a:t>
            </a:r>
          </a:p>
        </p:txBody>
      </p:sp>
      <p:sp>
        <p:nvSpPr>
          <p:cNvPr id="10" name="CuadroTexto 9"/>
          <p:cNvSpPr txBox="1"/>
          <p:nvPr/>
        </p:nvSpPr>
        <p:spPr>
          <a:xfrm>
            <a:off x="932178" y="851256"/>
            <a:ext cx="10213341" cy="646331"/>
          </a:xfrm>
          <a:prstGeom prst="rect">
            <a:avLst/>
          </a:prstGeom>
          <a:noFill/>
        </p:spPr>
        <p:txBody>
          <a:bodyPr wrap="square" rtlCol="0">
            <a:spAutoFit/>
          </a:bodyPr>
          <a:lstStyle/>
          <a:p>
            <a:pPr algn="just"/>
            <a:endParaRPr lang="es-PY" dirty="0"/>
          </a:p>
          <a:p>
            <a:pPr lvl="0" algn="just"/>
            <a:endParaRPr lang="es-PY" dirty="0"/>
          </a:p>
        </p:txBody>
      </p:sp>
      <p:sp>
        <p:nvSpPr>
          <p:cNvPr id="3" name="CuadroTexto 2"/>
          <p:cNvSpPr txBox="1"/>
          <p:nvPr/>
        </p:nvSpPr>
        <p:spPr>
          <a:xfrm>
            <a:off x="919301" y="866288"/>
            <a:ext cx="10226218" cy="1477328"/>
          </a:xfrm>
          <a:prstGeom prst="rect">
            <a:avLst/>
          </a:prstGeom>
          <a:noFill/>
        </p:spPr>
        <p:txBody>
          <a:bodyPr wrap="square" rtlCol="0">
            <a:spAutoFit/>
          </a:bodyPr>
          <a:lstStyle/>
          <a:p>
            <a:pPr algn="just"/>
            <a:r>
              <a:rPr lang="es-PY" dirty="0" smtClean="0"/>
              <a:t>El aumento de la población ocupada en el segundo trimestre de 2021, con respecto al mismo periodo de 2020, se registró en micro y pequeñas empresas. En cambio, se registraron caídas en las empresas autónomas o familiares, mediana y grande.</a:t>
            </a:r>
          </a:p>
          <a:p>
            <a:pPr algn="just"/>
            <a:r>
              <a:rPr lang="es-PY" dirty="0" smtClean="0"/>
              <a:t>En comparación al primer trimestre de este año, a diferencia del leve aumento registrado en las empresas mediana, los demás estratos registraron una disminución de la ocupación.</a:t>
            </a:r>
            <a:endParaRPr lang="es-PY" dirty="0"/>
          </a:p>
        </p:txBody>
      </p:sp>
      <p:graphicFrame>
        <p:nvGraphicFramePr>
          <p:cNvPr id="7" name="Tabla 6"/>
          <p:cNvGraphicFramePr>
            <a:graphicFrameLocks noGrp="1"/>
          </p:cNvGraphicFramePr>
          <p:nvPr>
            <p:extLst/>
          </p:nvPr>
        </p:nvGraphicFramePr>
        <p:xfrm>
          <a:off x="1036320" y="2678804"/>
          <a:ext cx="10013753" cy="3440551"/>
        </p:xfrm>
        <a:graphic>
          <a:graphicData uri="http://schemas.openxmlformats.org/drawingml/2006/table">
            <a:tbl>
              <a:tblPr/>
              <a:tblGrid>
                <a:gridCol w="1770387">
                  <a:extLst>
                    <a:ext uri="{9D8B030D-6E8A-4147-A177-3AD203B41FA5}">
                      <a16:colId xmlns:a16="http://schemas.microsoft.com/office/drawing/2014/main" val="1336784894"/>
                    </a:ext>
                  </a:extLst>
                </a:gridCol>
                <a:gridCol w="1645907">
                  <a:extLst>
                    <a:ext uri="{9D8B030D-6E8A-4147-A177-3AD203B41FA5}">
                      <a16:colId xmlns:a16="http://schemas.microsoft.com/office/drawing/2014/main" val="2368902591"/>
                    </a:ext>
                  </a:extLst>
                </a:gridCol>
                <a:gridCol w="1479933">
                  <a:extLst>
                    <a:ext uri="{9D8B030D-6E8A-4147-A177-3AD203B41FA5}">
                      <a16:colId xmlns:a16="http://schemas.microsoft.com/office/drawing/2014/main" val="3015002657"/>
                    </a:ext>
                  </a:extLst>
                </a:gridCol>
                <a:gridCol w="1798050">
                  <a:extLst>
                    <a:ext uri="{9D8B030D-6E8A-4147-A177-3AD203B41FA5}">
                      <a16:colId xmlns:a16="http://schemas.microsoft.com/office/drawing/2014/main" val="3275485364"/>
                    </a:ext>
                  </a:extLst>
                </a:gridCol>
                <a:gridCol w="1659738">
                  <a:extLst>
                    <a:ext uri="{9D8B030D-6E8A-4147-A177-3AD203B41FA5}">
                      <a16:colId xmlns:a16="http://schemas.microsoft.com/office/drawing/2014/main" val="1714477268"/>
                    </a:ext>
                  </a:extLst>
                </a:gridCol>
                <a:gridCol w="1659738">
                  <a:extLst>
                    <a:ext uri="{9D8B030D-6E8A-4147-A177-3AD203B41FA5}">
                      <a16:colId xmlns:a16="http://schemas.microsoft.com/office/drawing/2014/main" val="3318567897"/>
                    </a:ext>
                  </a:extLst>
                </a:gridCol>
              </a:tblGrid>
              <a:tr h="283173">
                <a:tc rowSpan="2">
                  <a:txBody>
                    <a:bodyPr/>
                    <a:lstStyle/>
                    <a:p>
                      <a:pPr algn="ctr" fontAlgn="ctr"/>
                      <a:r>
                        <a:rPr lang="es-PY" sz="1100" b="0" i="0" u="none" strike="noStrike" dirty="0">
                          <a:solidFill>
                            <a:srgbClr val="FFFFFF"/>
                          </a:solidFill>
                          <a:effectLst/>
                          <a:latin typeface="Calibri" panose="020F0502020204030204" pitchFamily="34" charset="0"/>
                        </a:rPr>
                        <a:t>Tamaño de 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PY" sz="1100" b="1" i="0" u="none" strike="noStrike">
                          <a:solidFill>
                            <a:srgbClr val="FFFFFF"/>
                          </a:solidFill>
                          <a:effectLst/>
                          <a:latin typeface="Calibri" panose="020F0502020204030204" pitchFamily="34" charset="0"/>
                        </a:rPr>
                        <a:t>Año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ctr"/>
                      <a:r>
                        <a:rPr lang="es-PY" sz="1100" b="1" i="0" u="none" strike="noStrike">
                          <a:solidFill>
                            <a:srgbClr val="FFFFFF"/>
                          </a:solidFill>
                          <a:effectLst/>
                          <a:latin typeface="Calibri" panose="020F0502020204030204" pitchFamily="34" charset="0"/>
                        </a:rPr>
                        <a:t>Año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PY"/>
                    </a:p>
                  </a:txBody>
                  <a:tcPr/>
                </a:tc>
                <a:tc gridSpan="2">
                  <a:txBody>
                    <a:bodyPr/>
                    <a:lstStyle/>
                    <a:p>
                      <a:pPr algn="ctr" fontAlgn="ctr"/>
                      <a:r>
                        <a:rPr lang="es-PY" sz="1100" b="1" i="0" u="none" strike="noStrike">
                          <a:solidFill>
                            <a:srgbClr val="FFFFFF"/>
                          </a:solidFill>
                          <a:effectLst/>
                          <a:latin typeface="Calibri" panose="020F0502020204030204" pitchFamily="34" charset="0"/>
                        </a:rPr>
                        <a:t>Diferencias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PY"/>
                    </a:p>
                  </a:txBody>
                  <a:tcPr/>
                </a:tc>
                <a:extLst>
                  <a:ext uri="{0D108BD9-81ED-4DB2-BD59-A6C34878D82A}">
                    <a16:rowId xmlns:a16="http://schemas.microsoft.com/office/drawing/2014/main" val="2574773338"/>
                  </a:ext>
                </a:extLst>
              </a:tr>
              <a:tr h="891994">
                <a:tc vMerge="1">
                  <a:txBody>
                    <a:bodyPr/>
                    <a:lstStyle/>
                    <a:p>
                      <a:endParaRPr lang="es-PY"/>
                    </a:p>
                  </a:txBody>
                  <a:tcPr/>
                </a:tc>
                <a:tc>
                  <a:txBody>
                    <a:bodyPr/>
                    <a:lstStyle/>
                    <a:p>
                      <a:pPr algn="ctr" fontAlgn="ctr"/>
                      <a:r>
                        <a:rPr lang="es-PY" sz="1100" b="1" i="0" u="none" strike="noStrike">
                          <a:solidFill>
                            <a:srgbClr val="FFFFFF"/>
                          </a:solidFill>
                          <a:effectLst/>
                          <a:latin typeface="Calibri" panose="020F0502020204030204" pitchFamily="34" charset="0"/>
                        </a:rPr>
                        <a:t>2° Trim.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PY" sz="1100" b="1" i="0" u="none" strike="noStrike">
                          <a:solidFill>
                            <a:srgbClr val="FFFFFF"/>
                          </a:solidFill>
                          <a:effectLst/>
                          <a:latin typeface="Calibri" panose="020F0502020204030204" pitchFamily="34" charset="0"/>
                        </a:rPr>
                        <a:t>1° Trim.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PY" sz="1100" b="1" i="0" u="none" strike="noStrike">
                          <a:solidFill>
                            <a:srgbClr val="FFFFFF"/>
                          </a:solidFill>
                          <a:effectLst/>
                          <a:latin typeface="Calibri" panose="020F0502020204030204" pitchFamily="34" charset="0"/>
                        </a:rPr>
                        <a:t>2° Trim.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PY" sz="1100" b="1" i="0" u="none" strike="noStrike">
                          <a:solidFill>
                            <a:srgbClr val="FFFFFF"/>
                          </a:solidFill>
                          <a:effectLst/>
                          <a:latin typeface="Calibri" panose="020F0502020204030204" pitchFamily="34" charset="0"/>
                        </a:rPr>
                        <a:t>Interanual (2° Trim.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PY" sz="1100" b="1" i="0" u="none" strike="noStrike">
                          <a:solidFill>
                            <a:srgbClr val="FFFFFF"/>
                          </a:solidFill>
                          <a:effectLst/>
                          <a:latin typeface="Calibri" panose="020F0502020204030204" pitchFamily="34" charset="0"/>
                        </a:rPr>
                        <a:t>Intertrimestral (1° trim. 2021 y 2° Trim.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662619096"/>
                  </a:ext>
                </a:extLst>
              </a:tr>
              <a:tr h="283173">
                <a:tc>
                  <a:txBody>
                    <a:bodyPr/>
                    <a:lstStyle/>
                    <a:p>
                      <a:pPr algn="ctr" fontAlgn="b"/>
                      <a:r>
                        <a:rPr lang="es-PY" sz="1100" b="0" i="0" u="none" strike="noStrike" dirty="0">
                          <a:solidFill>
                            <a:srgbClr val="000000"/>
                          </a:solidFill>
                          <a:effectLst/>
                          <a:latin typeface="Calibri" panose="020F0502020204030204" pitchFamily="34" charset="0"/>
                        </a:rPr>
                        <a:t>Solo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790.787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768.259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                         766.433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-24.354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-1.826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01780"/>
                  </a:ext>
                </a:extLst>
              </a:tr>
              <a:tr h="283173">
                <a:tc>
                  <a:txBody>
                    <a:bodyPr/>
                    <a:lstStyle/>
                    <a:p>
                      <a:pPr algn="ctr" fontAlgn="b"/>
                      <a:r>
                        <a:rPr lang="es-PY" sz="1100" b="0" i="0" u="none" strike="noStrike" dirty="0">
                          <a:solidFill>
                            <a:srgbClr val="000000"/>
                          </a:solidFill>
                          <a:effectLst/>
                          <a:latin typeface="Calibri" panose="020F0502020204030204" pitchFamily="34" charset="0"/>
                        </a:rPr>
                        <a:t>Micro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1.310.640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1.573.221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1.538.916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228.276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-34.305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046323"/>
                  </a:ext>
                </a:extLst>
              </a:tr>
              <a:tr h="283173">
                <a:tc>
                  <a:txBody>
                    <a:bodyPr/>
                    <a:lstStyle/>
                    <a:p>
                      <a:pPr algn="ctr" fontAlgn="b"/>
                      <a:r>
                        <a:rPr lang="es-PY" sz="1100" b="0" i="0" u="none" strike="noStrike">
                          <a:solidFill>
                            <a:srgbClr val="000000"/>
                          </a:solidFill>
                          <a:effectLst/>
                          <a:latin typeface="Calibri" panose="020F0502020204030204" pitchFamily="34" charset="0"/>
                        </a:rPr>
                        <a:t>Pequeña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276.664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332.162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315.163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38.499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055269"/>
                  </a:ext>
                </a:extLst>
              </a:tr>
              <a:tr h="283173">
                <a:tc>
                  <a:txBody>
                    <a:bodyPr/>
                    <a:lstStyle/>
                    <a:p>
                      <a:pPr algn="ctr" fontAlgn="b"/>
                      <a:r>
                        <a:rPr lang="es-PY" sz="1100" b="0" i="0" u="none" strike="noStrike">
                          <a:solidFill>
                            <a:srgbClr val="000000"/>
                          </a:solidFill>
                          <a:effectLst/>
                          <a:latin typeface="Calibri" panose="020F0502020204030204" pitchFamily="34" charset="0"/>
                        </a:rPr>
                        <a:t>Mediana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114.093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104.253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106.121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-7.972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164644"/>
                  </a:ext>
                </a:extLst>
              </a:tr>
              <a:tr h="283173">
                <a:tc>
                  <a:txBody>
                    <a:bodyPr/>
                    <a:lstStyle/>
                    <a:p>
                      <a:pPr algn="ctr" fontAlgn="b"/>
                      <a:r>
                        <a:rPr lang="es-PY" sz="1100" b="0" i="0" u="none" strike="noStrike">
                          <a:solidFill>
                            <a:srgbClr val="000000"/>
                          </a:solidFill>
                          <a:effectLst/>
                          <a:latin typeface="Calibri" panose="020F0502020204030204" pitchFamily="34" charset="0"/>
                        </a:rPr>
                        <a:t>Grande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281.561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325.669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261.592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-64.077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126830"/>
                  </a:ext>
                </a:extLst>
              </a:tr>
              <a:tr h="283173">
                <a:tc>
                  <a:txBody>
                    <a:bodyPr/>
                    <a:lstStyle/>
                    <a:p>
                      <a:pPr algn="ctr" fontAlgn="b"/>
                      <a:r>
                        <a:rPr lang="es-PY" sz="1100" b="0" i="0" u="none" strike="noStrike">
                          <a:solidFill>
                            <a:srgbClr val="000000"/>
                          </a:solidFill>
                          <a:effectLst/>
                          <a:latin typeface="Calibri" panose="020F0502020204030204" pitchFamily="34" charset="0"/>
                        </a:rPr>
                        <a:t>No sabe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145.629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124.400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169.001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23.372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44.601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538466"/>
                  </a:ext>
                </a:extLst>
              </a:tr>
              <a:tr h="283173">
                <a:tc>
                  <a:txBody>
                    <a:bodyPr/>
                    <a:lstStyle/>
                    <a:p>
                      <a:pPr algn="ctr" fontAlgn="b"/>
                      <a:r>
                        <a:rPr lang="es-PY" sz="1100" b="0" i="0" u="none" strike="noStrike">
                          <a:solidFill>
                            <a:srgbClr val="000000"/>
                          </a:solidFill>
                          <a:effectLst/>
                          <a:latin typeface="Calibri" panose="020F0502020204030204" pitchFamily="34" charset="0"/>
                        </a:rPr>
                        <a:t>No disponible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4.010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4.559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                                 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-3.667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-4.216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824848"/>
                  </a:ext>
                </a:extLst>
              </a:tr>
              <a:tr h="283173">
                <a:tc>
                  <a:txBody>
                    <a:bodyPr/>
                    <a:lstStyle/>
                    <a:p>
                      <a:pPr algn="ctr" fontAlgn="b"/>
                      <a:r>
                        <a:rPr lang="es-PY"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PY" sz="1100" b="1" i="0" u="none" strike="noStrike" dirty="0">
                          <a:solidFill>
                            <a:srgbClr val="000000"/>
                          </a:solidFill>
                          <a:effectLst/>
                          <a:latin typeface="Calibri" panose="020F0502020204030204" pitchFamily="34" charset="0"/>
                        </a:rPr>
                        <a:t>                  2.923.384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PY" sz="1100" b="1" i="0" u="none" strike="noStrike">
                          <a:solidFill>
                            <a:srgbClr val="000000"/>
                          </a:solidFill>
                          <a:effectLst/>
                          <a:latin typeface="Calibri" panose="020F0502020204030204" pitchFamily="34" charset="0"/>
                        </a:rPr>
                        <a:t>              3.232.523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PY" sz="1100" b="1" i="0" u="none" strike="noStrike">
                          <a:solidFill>
                            <a:srgbClr val="000000"/>
                          </a:solidFill>
                          <a:effectLst/>
                          <a:latin typeface="Calibri" panose="020F0502020204030204" pitchFamily="34" charset="0"/>
                        </a:rPr>
                        <a:t>                     3.157.569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PY" sz="1100" b="1" i="0" u="none" strike="noStrike" dirty="0">
                          <a:solidFill>
                            <a:srgbClr val="000000"/>
                          </a:solidFill>
                          <a:effectLst/>
                          <a:latin typeface="Calibri" panose="020F0502020204030204" pitchFamily="34" charset="0"/>
                        </a:rPr>
                        <a:t>234.185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PY" sz="1100" b="1" i="0" u="none" strike="noStrike" dirty="0">
                          <a:solidFill>
                            <a:srgbClr val="000000"/>
                          </a:solidFill>
                          <a:effectLst/>
                          <a:latin typeface="Calibri" panose="020F0502020204030204" pitchFamily="34" charset="0"/>
                        </a:rPr>
                        <a:t>-74.954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9434944"/>
                  </a:ext>
                </a:extLst>
              </a:tr>
            </a:tbl>
          </a:graphicData>
        </a:graphic>
      </p:graphicFrame>
    </p:spTree>
    <p:extLst>
      <p:ext uri="{BB962C8B-B14F-4D97-AF65-F5344CB8AC3E}">
        <p14:creationId xmlns:p14="http://schemas.microsoft.com/office/powerpoint/2010/main" val="3266784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F4C6CDF-D02E-4CF2-A9F9-FF4F9E4A8945}"/>
              </a:ext>
            </a:extLst>
          </p:cNvPr>
          <p:cNvSpPr>
            <a:spLocks noGrp="1"/>
          </p:cNvSpPr>
          <p:nvPr>
            <p:ph type="sldNum" sz="quarter" idx="12"/>
          </p:nvPr>
        </p:nvSpPr>
        <p:spPr/>
        <p:txBody>
          <a:bodyPr/>
          <a:lstStyle/>
          <a:p>
            <a:fld id="{7E288DB8-8A5E-42E2-BB4E-445C44E79A0F}" type="slidenum">
              <a:rPr lang="es-PY" smtClean="0"/>
              <a:t>43</a:t>
            </a:fld>
            <a:endParaRPr lang="es-PY"/>
          </a:p>
        </p:txBody>
      </p:sp>
      <p:sp>
        <p:nvSpPr>
          <p:cNvPr id="3" name="CuadroTexto 2">
            <a:extLst>
              <a:ext uri="{FF2B5EF4-FFF2-40B4-BE49-F238E27FC236}">
                <a16:creationId xmlns:a16="http://schemas.microsoft.com/office/drawing/2014/main" id="{C014D4C5-B070-48EE-99CA-1FF83E32558C}"/>
              </a:ext>
            </a:extLst>
          </p:cNvPr>
          <p:cNvSpPr txBox="1"/>
          <p:nvPr/>
        </p:nvSpPr>
        <p:spPr>
          <a:xfrm>
            <a:off x="1086172" y="2024142"/>
            <a:ext cx="10109200" cy="2523768"/>
          </a:xfrm>
          <a:prstGeom prst="rect">
            <a:avLst/>
          </a:prstGeom>
          <a:noFill/>
        </p:spPr>
        <p:txBody>
          <a:bodyPr wrap="square" rtlCol="0">
            <a:spAutoFit/>
          </a:bodyPr>
          <a:lstStyle/>
          <a:p>
            <a:pPr algn="ctr"/>
            <a:r>
              <a:rPr lang="es-PY" sz="3600" b="1" dirty="0">
                <a:solidFill>
                  <a:schemeClr val="accent1">
                    <a:lumMod val="75000"/>
                  </a:schemeClr>
                </a:solidFill>
              </a:rPr>
              <a:t>PARAGUAY</a:t>
            </a:r>
          </a:p>
          <a:p>
            <a:pPr algn="ctr"/>
            <a:endParaRPr lang="es-PY" sz="3000" b="1" dirty="0"/>
          </a:p>
          <a:p>
            <a:pPr algn="ctr"/>
            <a:r>
              <a:rPr lang="es-PY" sz="2300" b="1" dirty="0"/>
              <a:t>Principales Indicadores </a:t>
            </a:r>
            <a:r>
              <a:rPr lang="es-PY" sz="2300" b="1" dirty="0" smtClean="0"/>
              <a:t>de Empleo Formal. </a:t>
            </a:r>
          </a:p>
          <a:p>
            <a:pPr algn="ctr"/>
            <a:r>
              <a:rPr lang="es-PY" sz="2300" b="1" dirty="0" smtClean="0"/>
              <a:t>Registros Administrativos del IPS.</a:t>
            </a:r>
          </a:p>
          <a:p>
            <a:pPr algn="ctr"/>
            <a:endParaRPr lang="es-PY" sz="2300" b="1" dirty="0" smtClean="0"/>
          </a:p>
          <a:p>
            <a:pPr algn="ctr"/>
            <a:r>
              <a:rPr lang="es-PY" sz="2300" b="1" dirty="0" smtClean="0"/>
              <a:t>Agosto 2021</a:t>
            </a:r>
            <a:endParaRPr lang="es-PY" sz="2300" b="1" dirty="0"/>
          </a:p>
        </p:txBody>
      </p:sp>
      <p:cxnSp>
        <p:nvCxnSpPr>
          <p:cNvPr id="5" name="Conector recto 4"/>
          <p:cNvCxnSpPr/>
          <p:nvPr/>
        </p:nvCxnSpPr>
        <p:spPr>
          <a:xfrm>
            <a:off x="1140460" y="2842230"/>
            <a:ext cx="1021334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4" name="CuadroTexto 3"/>
          <p:cNvSpPr txBox="1"/>
          <p:nvPr/>
        </p:nvSpPr>
        <p:spPr>
          <a:xfrm>
            <a:off x="3574764" y="4814198"/>
            <a:ext cx="5344732" cy="769441"/>
          </a:xfrm>
          <a:prstGeom prst="rect">
            <a:avLst/>
          </a:prstGeom>
          <a:noFill/>
        </p:spPr>
        <p:txBody>
          <a:bodyPr wrap="square" rtlCol="0">
            <a:spAutoFit/>
          </a:bodyPr>
          <a:lstStyle/>
          <a:p>
            <a:pPr algn="ctr"/>
            <a:r>
              <a:rPr lang="es-PY" sz="1100" dirty="0" smtClean="0"/>
              <a:t>Elaboración: Mónica Recalde, Directora General de Seguridad Social</a:t>
            </a:r>
          </a:p>
          <a:p>
            <a:pPr algn="ctr"/>
            <a:endParaRPr lang="es-PY" sz="1100" dirty="0" smtClean="0"/>
          </a:p>
          <a:p>
            <a:pPr algn="ctr"/>
            <a:r>
              <a:rPr lang="es-PY" sz="1100" dirty="0" smtClean="0"/>
              <a:t>Nota: Basado en los registros de Aporte Obrero Patronal en base a cantidad de activos registrados al cierre del mes de agosto de 2021</a:t>
            </a:r>
            <a:endParaRPr lang="es-PY" sz="1100" dirty="0"/>
          </a:p>
        </p:txBody>
      </p:sp>
    </p:spTree>
    <p:extLst>
      <p:ext uri="{BB962C8B-B14F-4D97-AF65-F5344CB8AC3E}">
        <p14:creationId xmlns:p14="http://schemas.microsoft.com/office/powerpoint/2010/main" val="4197972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211746" y="982039"/>
            <a:ext cx="10037913" cy="1015663"/>
          </a:xfrm>
          <a:prstGeom prst="rect">
            <a:avLst/>
          </a:prstGeom>
          <a:noFill/>
        </p:spPr>
        <p:txBody>
          <a:bodyPr wrap="square" rtlCol="0">
            <a:spAutoFit/>
          </a:bodyPr>
          <a:lstStyle/>
          <a:p>
            <a:pPr algn="ctr"/>
            <a:r>
              <a:rPr lang="es-PY" sz="1200" dirty="0">
                <a:cs typeface="Times New Roman" panose="02020603050405020304" pitchFamily="18" charset="0"/>
              </a:rPr>
              <a:t>La evolución del empleo registrado en el régimen general del IPS de los últimos </a:t>
            </a:r>
            <a:r>
              <a:rPr lang="es-PY" sz="1200" dirty="0" smtClean="0">
                <a:cs typeface="Times New Roman" panose="02020603050405020304" pitchFamily="18" charset="0"/>
              </a:rPr>
              <a:t>años </a:t>
            </a:r>
            <a:r>
              <a:rPr lang="es-PY" sz="1200" dirty="0">
                <a:cs typeface="Times New Roman" panose="02020603050405020304" pitchFamily="18" charset="0"/>
              </a:rPr>
              <a:t>muestra un crecimiento sostenido hasta el mes de marzo del año 2020. El efecto de la pandemia ha causado una disminución del empleo </a:t>
            </a:r>
            <a:r>
              <a:rPr lang="es-PY" sz="1200" dirty="0" smtClean="0">
                <a:cs typeface="Times New Roman" panose="02020603050405020304" pitchFamily="18" charset="0"/>
              </a:rPr>
              <a:t>registrado, especialmente entre los meses de abril a octubre de 2020, </a:t>
            </a:r>
            <a:r>
              <a:rPr lang="es-PY" sz="1200" dirty="0">
                <a:cs typeface="Times New Roman" panose="02020603050405020304" pitchFamily="18" charset="0"/>
              </a:rPr>
              <a:t>resaltando que al cierre del mes de diciembre del 2020 </a:t>
            </a:r>
            <a:r>
              <a:rPr lang="es-PY" sz="1200" dirty="0" smtClean="0">
                <a:cs typeface="Times New Roman" panose="02020603050405020304" pitchFamily="18" charset="0"/>
              </a:rPr>
              <a:t>el stock de cotizantes acumuló un total de 620.153. Desde el inicio del año 2021 el empleo formal tuvo un crecimiento sostenido, pasando de</a:t>
            </a:r>
            <a:r>
              <a:rPr lang="es-PY" sz="1200" dirty="0">
                <a:cs typeface="Times New Roman" panose="02020603050405020304" pitchFamily="18" charset="0"/>
              </a:rPr>
              <a:t> </a:t>
            </a:r>
            <a:r>
              <a:rPr lang="es-PY" sz="1200" dirty="0" smtClean="0">
                <a:cs typeface="Times New Roman" panose="02020603050405020304" pitchFamily="18" charset="0"/>
              </a:rPr>
              <a:t>628.752 en el mes de enero a 654.758 para el mes de agosto, cerrando en el mismo mes con 5465 empleos registrados más, en comparación con el mes anterior y con 26.006 empleos registrados acumulados respecto al mes de enero de 2021.</a:t>
            </a:r>
            <a:endParaRPr lang="es-PY" sz="1200" dirty="0">
              <a:cs typeface="Times New Roman" panose="02020603050405020304" pitchFamily="18" charset="0"/>
            </a:endParaRPr>
          </a:p>
        </p:txBody>
      </p:sp>
      <p:sp>
        <p:nvSpPr>
          <p:cNvPr id="7" name="CuadroTexto 6"/>
          <p:cNvSpPr txBox="1"/>
          <p:nvPr/>
        </p:nvSpPr>
        <p:spPr>
          <a:xfrm>
            <a:off x="932180" y="235280"/>
            <a:ext cx="10317479" cy="400110"/>
          </a:xfrm>
          <a:prstGeom prst="rect">
            <a:avLst/>
          </a:prstGeom>
          <a:noFill/>
        </p:spPr>
        <p:txBody>
          <a:bodyPr wrap="square" rtlCol="0">
            <a:spAutoFit/>
          </a:bodyPr>
          <a:lstStyle/>
          <a:p>
            <a:pPr algn="ctr"/>
            <a:r>
              <a:rPr lang="es-PY" sz="2000" b="1" dirty="0" smtClean="0"/>
              <a:t>EVOLUCIÓN DEL EMPLEO REGISTRADO EN EL REGIMEN GENERAL DEL IPS. </a:t>
            </a:r>
            <a:r>
              <a:rPr lang="es-PY" sz="2000" b="1" dirty="0"/>
              <a:t>AÑOS </a:t>
            </a:r>
            <a:r>
              <a:rPr lang="es-PY" sz="2000" b="1" dirty="0" smtClean="0"/>
              <a:t>2017-2021</a:t>
            </a:r>
            <a:endParaRPr lang="es-PY" sz="2000" b="1" dirty="0"/>
          </a:p>
        </p:txBody>
      </p:sp>
      <p:cxnSp>
        <p:nvCxnSpPr>
          <p:cNvPr id="12" name="Conector recto 11"/>
          <p:cNvCxnSpPr/>
          <p:nvPr/>
        </p:nvCxnSpPr>
        <p:spPr>
          <a:xfrm>
            <a:off x="996382" y="767770"/>
            <a:ext cx="1021334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7E288DB8-8A5E-42E2-BB4E-445C44E79A0F}" type="slidenum">
              <a:rPr lang="es-PY" smtClean="0"/>
              <a:t>44</a:t>
            </a:fld>
            <a:endParaRPr lang="es-PY"/>
          </a:p>
        </p:txBody>
      </p:sp>
      <p:sp>
        <p:nvSpPr>
          <p:cNvPr id="10" name="CuadroTexto 9"/>
          <p:cNvSpPr txBox="1"/>
          <p:nvPr/>
        </p:nvSpPr>
        <p:spPr>
          <a:xfrm>
            <a:off x="645016" y="6233239"/>
            <a:ext cx="9337184" cy="400110"/>
          </a:xfrm>
          <a:prstGeom prst="rect">
            <a:avLst/>
          </a:prstGeom>
          <a:noFill/>
        </p:spPr>
        <p:txBody>
          <a:bodyPr wrap="square" rtlCol="0">
            <a:spAutoFit/>
          </a:bodyPr>
          <a:lstStyle/>
          <a:p>
            <a:r>
              <a:rPr lang="es-PY" sz="1000" dirty="0" smtClean="0"/>
              <a:t>Fuente: Elaboración propia a partir de los registros administrativos del IPS, agosto 2021</a:t>
            </a:r>
          </a:p>
          <a:p>
            <a:r>
              <a:rPr lang="es-PY" sz="1000" dirty="0" smtClean="0"/>
              <a:t>.</a:t>
            </a:r>
            <a:endParaRPr lang="es-PY" sz="1000" dirty="0"/>
          </a:p>
        </p:txBody>
      </p:sp>
      <p:graphicFrame>
        <p:nvGraphicFramePr>
          <p:cNvPr id="8" name="Gráfico 7"/>
          <p:cNvGraphicFramePr>
            <a:graphicFrameLocks/>
          </p:cNvGraphicFramePr>
          <p:nvPr>
            <p:extLst/>
          </p:nvPr>
        </p:nvGraphicFramePr>
        <p:xfrm>
          <a:off x="932180" y="2610684"/>
          <a:ext cx="10421620" cy="3490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0926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19391" y="936778"/>
            <a:ext cx="11204036" cy="1092607"/>
          </a:xfrm>
          <a:prstGeom prst="rect">
            <a:avLst/>
          </a:prstGeom>
          <a:noFill/>
        </p:spPr>
        <p:txBody>
          <a:bodyPr wrap="square" rtlCol="0">
            <a:spAutoFit/>
          </a:bodyPr>
          <a:lstStyle/>
          <a:p>
            <a:pPr algn="just"/>
            <a:r>
              <a:rPr lang="es-PY" sz="1300" dirty="0" smtClean="0"/>
              <a:t>En el </a:t>
            </a:r>
            <a:r>
              <a:rPr lang="es-PY" sz="1300" dirty="0"/>
              <a:t>mes de </a:t>
            </a:r>
            <a:r>
              <a:rPr lang="es-PY" sz="1300" dirty="0" smtClean="0"/>
              <a:t>marzo de 2020, </a:t>
            </a:r>
            <a:r>
              <a:rPr lang="es-PY" sz="1300" dirty="0"/>
              <a:t>momento de inicio de la pandemia, </a:t>
            </a:r>
            <a:r>
              <a:rPr lang="es-PY" sz="1300" dirty="0" smtClean="0"/>
              <a:t>la cantidad de trabajadores activos fue de un total de  638.644. El nivel </a:t>
            </a:r>
            <a:r>
              <a:rPr lang="es-PY" sz="1300" dirty="0"/>
              <a:t>más bajo </a:t>
            </a:r>
            <a:r>
              <a:rPr lang="es-PY" sz="1300" dirty="0" smtClean="0"/>
              <a:t>de cotizantes se observó en </a:t>
            </a:r>
            <a:r>
              <a:rPr lang="es-PY" sz="1300" dirty="0"/>
              <a:t>el mes de </a:t>
            </a:r>
            <a:r>
              <a:rPr lang="es-PY" sz="1300" dirty="0" smtClean="0"/>
              <a:t>julio de 2020 </a:t>
            </a:r>
            <a:r>
              <a:rPr lang="es-PY" sz="1300" dirty="0"/>
              <a:t>con 614.790 empleos registrados, que representó un impacto </a:t>
            </a:r>
            <a:r>
              <a:rPr lang="es-PY" sz="1300" dirty="0" smtClean="0"/>
              <a:t>de </a:t>
            </a:r>
            <a:r>
              <a:rPr lang="es-PY" sz="1300" dirty="0"/>
              <a:t>23.854 empleos formales desvinculados de la seguridad </a:t>
            </a:r>
            <a:r>
              <a:rPr lang="es-PY" sz="1300" dirty="0" smtClean="0"/>
              <a:t>social. El efecto real de la reactivación económica se evidencia a partir del mes de enero de 2021, que inicia con un total de </a:t>
            </a:r>
            <a:r>
              <a:rPr lang="es-PY" sz="1300" b="1" dirty="0" smtClean="0"/>
              <a:t>628.752 cotizantes</a:t>
            </a:r>
            <a:r>
              <a:rPr lang="es-PY" sz="1300" dirty="0" smtClean="0"/>
              <a:t>, creciendo sostenidamente a un promedio de 4326 trabajadores por mes incorporados  hasta el mes de agosto de 2021, cerrando el mes de julio con 654.758 cotizantes, con 5465 empleos formales más que el mes anterior </a:t>
            </a:r>
            <a:endParaRPr lang="es-PY" sz="1300" dirty="0"/>
          </a:p>
        </p:txBody>
      </p:sp>
      <p:sp>
        <p:nvSpPr>
          <p:cNvPr id="6" name="CuadroTexto 5"/>
          <p:cNvSpPr txBox="1"/>
          <p:nvPr/>
        </p:nvSpPr>
        <p:spPr>
          <a:xfrm>
            <a:off x="645016" y="6233239"/>
            <a:ext cx="9337184" cy="246221"/>
          </a:xfrm>
          <a:prstGeom prst="rect">
            <a:avLst/>
          </a:prstGeom>
          <a:noFill/>
        </p:spPr>
        <p:txBody>
          <a:bodyPr wrap="square" rtlCol="0">
            <a:spAutoFit/>
          </a:bodyPr>
          <a:lstStyle/>
          <a:p>
            <a:r>
              <a:rPr lang="es-PY" sz="1000" dirty="0" smtClean="0"/>
              <a:t>Fuente: Elaboración propia a partir de los registros administrativos del IPS, agosto 2021.</a:t>
            </a:r>
          </a:p>
        </p:txBody>
      </p:sp>
      <p:sp>
        <p:nvSpPr>
          <p:cNvPr id="7" name="CuadroTexto 6"/>
          <p:cNvSpPr txBox="1"/>
          <p:nvPr/>
        </p:nvSpPr>
        <p:spPr>
          <a:xfrm>
            <a:off x="892243" y="211474"/>
            <a:ext cx="10317479" cy="400110"/>
          </a:xfrm>
          <a:prstGeom prst="rect">
            <a:avLst/>
          </a:prstGeom>
          <a:noFill/>
        </p:spPr>
        <p:txBody>
          <a:bodyPr wrap="square" rtlCol="0">
            <a:spAutoFit/>
          </a:bodyPr>
          <a:lstStyle/>
          <a:p>
            <a:pPr algn="ctr"/>
            <a:r>
              <a:rPr lang="es-PY" sz="2000" b="1" dirty="0" smtClean="0"/>
              <a:t>CANTIDAD DE COTIZANTES DEL IPS POR MES. </a:t>
            </a:r>
            <a:r>
              <a:rPr lang="es-PY" sz="2000" b="1" dirty="0"/>
              <a:t>AÑOS </a:t>
            </a:r>
            <a:r>
              <a:rPr lang="es-PY" sz="2000" b="1" dirty="0" smtClean="0"/>
              <a:t>2020-2021</a:t>
            </a:r>
            <a:endParaRPr lang="es-PY" sz="2000" b="1" dirty="0"/>
          </a:p>
        </p:txBody>
      </p:sp>
      <p:cxnSp>
        <p:nvCxnSpPr>
          <p:cNvPr id="9" name="Conector recto 8"/>
          <p:cNvCxnSpPr/>
          <p:nvPr/>
        </p:nvCxnSpPr>
        <p:spPr>
          <a:xfrm>
            <a:off x="996382" y="781418"/>
            <a:ext cx="1021334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7E288DB8-8A5E-42E2-BB4E-445C44E79A0F}" type="slidenum">
              <a:rPr lang="es-PY" smtClean="0"/>
              <a:t>45</a:t>
            </a:fld>
            <a:endParaRPr lang="es-PY"/>
          </a:p>
        </p:txBody>
      </p:sp>
      <p:graphicFrame>
        <p:nvGraphicFramePr>
          <p:cNvPr id="8" name="Gráfico 7"/>
          <p:cNvGraphicFramePr>
            <a:graphicFrameLocks/>
          </p:cNvGraphicFramePr>
          <p:nvPr>
            <p:extLst/>
          </p:nvPr>
        </p:nvGraphicFramePr>
        <p:xfrm>
          <a:off x="996382" y="2307119"/>
          <a:ext cx="10411460" cy="3848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89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735" y="3565633"/>
            <a:ext cx="1514247" cy="458850"/>
          </a:xfrm>
          <a:prstGeom prst="rect">
            <a:avLst/>
          </a:prstGeom>
        </p:spPr>
      </p:pic>
      <p:pic>
        <p:nvPicPr>
          <p:cNvPr id="76"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055" y="3532465"/>
            <a:ext cx="2005278" cy="607643"/>
          </a:xfrm>
          <a:prstGeom prst="rect">
            <a:avLst/>
          </a:prstGeom>
        </p:spPr>
      </p:pic>
      <p:pic>
        <p:nvPicPr>
          <p:cNvPr id="77"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9384" y="3565633"/>
            <a:ext cx="1050370" cy="525186"/>
          </a:xfrm>
          <a:prstGeom prst="rect">
            <a:avLst/>
          </a:prstGeom>
        </p:spPr>
      </p:pic>
      <p:grpSp>
        <p:nvGrpSpPr>
          <p:cNvPr id="13" name="9 Grupo">
            <a:extLst>
              <a:ext uri="{FF2B5EF4-FFF2-40B4-BE49-F238E27FC236}">
                <a16:creationId xmlns:a16="http://schemas.microsoft.com/office/drawing/2014/main" id="{B97A28B0-BC67-46C3-9121-A360B575D861}"/>
              </a:ext>
            </a:extLst>
          </p:cNvPr>
          <p:cNvGrpSpPr/>
          <p:nvPr/>
        </p:nvGrpSpPr>
        <p:grpSpPr>
          <a:xfrm>
            <a:off x="11982451" y="2603190"/>
            <a:ext cx="209550" cy="705038"/>
            <a:chOff x="8702040" y="2321858"/>
            <a:chExt cx="159347" cy="497427"/>
          </a:xfrm>
        </p:grpSpPr>
        <p:sp>
          <p:nvSpPr>
            <p:cNvPr id="14" name="6 Rectángulo">
              <a:extLst>
                <a:ext uri="{FF2B5EF4-FFF2-40B4-BE49-F238E27FC236}">
                  <a16:creationId xmlns:a16="http://schemas.microsoft.com/office/drawing/2014/main" id="{EE1877E4-5700-4C92-B930-73F662DBA304}"/>
                </a:ext>
              </a:extLst>
            </p:cNvPr>
            <p:cNvSpPr/>
            <p:nvPr/>
          </p:nvSpPr>
          <p:spPr>
            <a:xfrm>
              <a:off x="8702040" y="2321858"/>
              <a:ext cx="159347" cy="1660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5" name="7 Rectángulo">
              <a:extLst>
                <a:ext uri="{FF2B5EF4-FFF2-40B4-BE49-F238E27FC236}">
                  <a16:creationId xmlns:a16="http://schemas.microsoft.com/office/drawing/2014/main" id="{9007817D-3CDE-4C46-AC14-7AEA3B04C098}"/>
                </a:ext>
              </a:extLst>
            </p:cNvPr>
            <p:cNvSpPr/>
            <p:nvPr/>
          </p:nvSpPr>
          <p:spPr>
            <a:xfrm>
              <a:off x="8702040" y="2487929"/>
              <a:ext cx="159347" cy="16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sp>
          <p:nvSpPr>
            <p:cNvPr id="16" name="8 Rectángulo">
              <a:extLst>
                <a:ext uri="{FF2B5EF4-FFF2-40B4-BE49-F238E27FC236}">
                  <a16:creationId xmlns:a16="http://schemas.microsoft.com/office/drawing/2014/main" id="{A475E49E-5F37-41F3-BD35-8C8E02EDBF8D}"/>
                </a:ext>
              </a:extLst>
            </p:cNvPr>
            <p:cNvSpPr/>
            <p:nvPr/>
          </p:nvSpPr>
          <p:spPr>
            <a:xfrm>
              <a:off x="8702040" y="2653214"/>
              <a:ext cx="159347" cy="1660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463"/>
            </a:p>
          </p:txBody>
        </p:sp>
      </p:grpSp>
      <p:sp>
        <p:nvSpPr>
          <p:cNvPr id="17" name="10 Rectángulo">
            <a:extLst>
              <a:ext uri="{FF2B5EF4-FFF2-40B4-BE49-F238E27FC236}">
                <a16:creationId xmlns:a16="http://schemas.microsoft.com/office/drawing/2014/main" id="{422FE6DC-89C0-48A1-93EA-8F990CF13508}"/>
              </a:ext>
            </a:extLst>
          </p:cNvPr>
          <p:cNvSpPr/>
          <p:nvPr/>
        </p:nvSpPr>
        <p:spPr>
          <a:xfrm>
            <a:off x="2749349" y="2496282"/>
            <a:ext cx="6826654" cy="830997"/>
          </a:xfrm>
          <a:prstGeom prst="rect">
            <a:avLst/>
          </a:prstGeom>
        </p:spPr>
        <p:txBody>
          <a:bodyPr wrap="square">
            <a:spAutoFit/>
          </a:bodyPr>
          <a:lstStyle/>
          <a:p>
            <a:pPr algn="ctr"/>
            <a:r>
              <a:rPr lang="pt-BR" sz="4800" b="1" spc="488" dirty="0">
                <a:solidFill>
                  <a:srgbClr val="002060"/>
                </a:solidFill>
                <a:cs typeface="Calibri"/>
              </a:rPr>
              <a:t>MUCHAS GRACIAS</a:t>
            </a:r>
            <a:endParaRPr lang="pt-BR" sz="3600" spc="488" dirty="0">
              <a:solidFill>
                <a:srgbClr val="002060"/>
              </a:solidFill>
              <a:cs typeface="Calibri"/>
            </a:endParaRPr>
          </a:p>
        </p:txBody>
      </p:sp>
      <p:sp>
        <p:nvSpPr>
          <p:cNvPr id="2" name="Marcador de número de diapositiva 1"/>
          <p:cNvSpPr>
            <a:spLocks noGrp="1"/>
          </p:cNvSpPr>
          <p:nvPr>
            <p:ph type="sldNum" sz="quarter" idx="12"/>
          </p:nvPr>
        </p:nvSpPr>
        <p:spPr/>
        <p:txBody>
          <a:bodyPr/>
          <a:lstStyle/>
          <a:p>
            <a:fld id="{B72D3F87-C99B-417D-84AD-077CB0842372}" type="slidenum">
              <a:rPr lang="en-US" smtClean="0"/>
              <a:pPr/>
              <a:t>46</a:t>
            </a:fld>
            <a:endParaRPr lang="en-US"/>
          </a:p>
        </p:txBody>
      </p:sp>
    </p:spTree>
    <p:extLst>
      <p:ext uri="{BB962C8B-B14F-4D97-AF65-F5344CB8AC3E}">
        <p14:creationId xmlns:p14="http://schemas.microsoft.com/office/powerpoint/2010/main" val="199858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1018883" y="2070488"/>
            <a:ext cx="4016640" cy="318100"/>
          </a:xfrm>
          <a:prstGeom prst="rect">
            <a:avLst/>
          </a:prstGeom>
          <a:solidFill>
            <a:schemeClr val="bg1">
              <a:lumMod val="95000"/>
            </a:schemeClr>
          </a:solidFill>
        </p:spPr>
        <p:txBody>
          <a:bodyPr wrap="square">
            <a:spAutoFit/>
          </a:bodyPr>
          <a:lstStyle/>
          <a:p>
            <a:pPr>
              <a:buClr>
                <a:srgbClr val="002060"/>
              </a:buClr>
              <a:buSzPct val="106000"/>
            </a:pPr>
            <a:r>
              <a:rPr lang="es-MX" sz="1467" b="1" dirty="0">
                <a:solidFill>
                  <a:srgbClr val="002060"/>
                </a:solidFill>
              </a:rPr>
              <a:t>1. Pago por suspensión de contratos laborales</a:t>
            </a:r>
            <a:endParaRPr lang="es-PY" sz="1467" dirty="0">
              <a:solidFill>
                <a:srgbClr val="002060"/>
              </a:solidFill>
            </a:endParaRPr>
          </a:p>
        </p:txBody>
      </p:sp>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20"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22"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50"/>
            <a:ext cx="963957" cy="292100"/>
          </a:xfrm>
          <a:prstGeom prst="rect">
            <a:avLst/>
          </a:prstGeom>
        </p:spPr>
      </p:pic>
      <p:pic>
        <p:nvPicPr>
          <p:cNvPr id="2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7"/>
            <a:ext cx="1276543" cy="386820"/>
          </a:xfrm>
          <a:prstGeom prst="rect">
            <a:avLst/>
          </a:prstGeom>
        </p:spPr>
      </p:pic>
      <p:cxnSp>
        <p:nvCxnSpPr>
          <p:cNvPr id="25" name="2 Conector recto">
            <a:extLst>
              <a:ext uri="{FF2B5EF4-FFF2-40B4-BE49-F238E27FC236}">
                <a16:creationId xmlns:a16="http://schemas.microsoft.com/office/drawing/2014/main" id="{C2E375C1-A099-4B20-9246-376EC4314EB9}"/>
              </a:ext>
            </a:extLst>
          </p:cNvPr>
          <p:cNvCxnSpPr>
            <a:cxnSpLocks/>
          </p:cNvCxnSpPr>
          <p:nvPr/>
        </p:nvCxnSpPr>
        <p:spPr>
          <a:xfrm flipV="1">
            <a:off x="553575" y="6508600"/>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2"/>
            <a:ext cx="782797" cy="430105"/>
          </a:xfrm>
          <a:prstGeom prst="rect">
            <a:avLst/>
          </a:prstGeom>
        </p:spPr>
      </p:pic>
      <p:cxnSp>
        <p:nvCxnSpPr>
          <p:cNvPr id="28"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7"/>
            <a:ext cx="323788" cy="326443"/>
          </a:xfrm>
          <a:prstGeom prst="rect">
            <a:avLst/>
          </a:prstGeom>
        </p:spPr>
      </p:pic>
      <p:sp>
        <p:nvSpPr>
          <p:cNvPr id="31" name="Rectángulo redondeado 30"/>
          <p:cNvSpPr/>
          <p:nvPr/>
        </p:nvSpPr>
        <p:spPr>
          <a:xfrm>
            <a:off x="1018883" y="830512"/>
            <a:ext cx="9994064" cy="400865"/>
          </a:xfrm>
          <a:prstGeom prst="roundRect">
            <a:avLst>
              <a:gd name="adj" fmla="val 0"/>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PLAN DE PROTECCIÓN A TRABAJADORES</a:t>
            </a:r>
            <a:endParaRPr lang="es-PY" sz="2800" b="1" dirty="0">
              <a:solidFill>
                <a:schemeClr val="bg1"/>
              </a:solidFill>
            </a:endParaRPr>
          </a:p>
        </p:txBody>
      </p:sp>
      <p:sp>
        <p:nvSpPr>
          <p:cNvPr id="33" name="Rectángulo 32">
            <a:extLst>
              <a:ext uri="{FF2B5EF4-FFF2-40B4-BE49-F238E27FC236}">
                <a16:creationId xmlns:a16="http://schemas.microsoft.com/office/drawing/2014/main" id="{BC83E14A-9588-4594-BDA5-944363DA974F}"/>
              </a:ext>
            </a:extLst>
          </p:cNvPr>
          <p:cNvSpPr/>
          <p:nvPr/>
        </p:nvSpPr>
        <p:spPr>
          <a:xfrm>
            <a:off x="990845" y="2803629"/>
            <a:ext cx="4016640" cy="318100"/>
          </a:xfrm>
          <a:prstGeom prst="rect">
            <a:avLst/>
          </a:prstGeom>
          <a:solidFill>
            <a:schemeClr val="bg1">
              <a:lumMod val="95000"/>
            </a:schemeClr>
          </a:solidFill>
        </p:spPr>
        <p:txBody>
          <a:bodyPr wrap="square">
            <a:spAutoFit/>
          </a:bodyPr>
          <a:lstStyle/>
          <a:p>
            <a:pPr>
              <a:buClr>
                <a:srgbClr val="002060"/>
              </a:buClr>
              <a:buSzPct val="106000"/>
            </a:pPr>
            <a:r>
              <a:rPr lang="es-PY" sz="1467" b="1" dirty="0">
                <a:solidFill>
                  <a:srgbClr val="002060"/>
                </a:solidFill>
              </a:rPr>
              <a:t>2. Pago por aislamiento preventivo</a:t>
            </a:r>
            <a:endParaRPr lang="es-PY" sz="1467" dirty="0">
              <a:solidFill>
                <a:srgbClr val="002060"/>
              </a:solidFill>
            </a:endParaRPr>
          </a:p>
        </p:txBody>
      </p:sp>
      <p:sp>
        <p:nvSpPr>
          <p:cNvPr id="34" name="Rectángulo 33">
            <a:extLst>
              <a:ext uri="{FF2B5EF4-FFF2-40B4-BE49-F238E27FC236}">
                <a16:creationId xmlns:a16="http://schemas.microsoft.com/office/drawing/2014/main" id="{404CCA75-B661-43D5-8CEE-63CE85D1ACC2}"/>
              </a:ext>
            </a:extLst>
          </p:cNvPr>
          <p:cNvSpPr/>
          <p:nvPr/>
        </p:nvSpPr>
        <p:spPr>
          <a:xfrm>
            <a:off x="1018883" y="4161345"/>
            <a:ext cx="4016640" cy="318100"/>
          </a:xfrm>
          <a:prstGeom prst="rect">
            <a:avLst/>
          </a:prstGeom>
          <a:solidFill>
            <a:schemeClr val="bg1">
              <a:lumMod val="95000"/>
            </a:schemeClr>
          </a:solidFill>
        </p:spPr>
        <p:txBody>
          <a:bodyPr wrap="square">
            <a:spAutoFit/>
          </a:bodyPr>
          <a:lstStyle/>
          <a:p>
            <a:pPr>
              <a:buClr>
                <a:srgbClr val="002060"/>
              </a:buClr>
              <a:buSzPct val="106000"/>
            </a:pPr>
            <a:r>
              <a:rPr lang="es-PY" sz="1467" b="1" dirty="0">
                <a:solidFill>
                  <a:srgbClr val="002060"/>
                </a:solidFill>
              </a:rPr>
              <a:t>4. Pago por reposo por COVID-19</a:t>
            </a:r>
          </a:p>
        </p:txBody>
      </p:sp>
      <p:sp>
        <p:nvSpPr>
          <p:cNvPr id="36" name="CuadroTexto 35">
            <a:extLst>
              <a:ext uri="{FF2B5EF4-FFF2-40B4-BE49-F238E27FC236}">
                <a16:creationId xmlns:a16="http://schemas.microsoft.com/office/drawing/2014/main" id="{9E6E72AB-74E0-4D0E-9799-E63C055A46A7}"/>
              </a:ext>
            </a:extLst>
          </p:cNvPr>
          <p:cNvSpPr txBox="1"/>
          <p:nvPr/>
        </p:nvSpPr>
        <p:spPr>
          <a:xfrm>
            <a:off x="5736941" y="1981889"/>
            <a:ext cx="5685170" cy="338554"/>
          </a:xfrm>
          <a:prstGeom prst="rect">
            <a:avLst/>
          </a:prstGeom>
          <a:noFill/>
        </p:spPr>
        <p:txBody>
          <a:bodyPr wrap="square">
            <a:spAutoFit/>
          </a:bodyPr>
          <a:lstStyle/>
          <a:p>
            <a:pPr marL="742932" lvl="1" indent="-285744">
              <a:buClr>
                <a:srgbClr val="002060"/>
              </a:buClr>
              <a:buSzPct val="106000"/>
              <a:buFont typeface="Wingdings" panose="05000000000000000000" pitchFamily="2" charset="2"/>
              <a:buChar char="§"/>
            </a:pPr>
            <a:r>
              <a:rPr lang="es-PY" sz="1600" dirty="0" smtClean="0">
                <a:solidFill>
                  <a:srgbClr val="002060"/>
                </a:solidFill>
              </a:rPr>
              <a:t>102.417 </a:t>
            </a:r>
            <a:r>
              <a:rPr lang="es-PY" sz="1600" dirty="0">
                <a:solidFill>
                  <a:srgbClr val="002060"/>
                </a:solidFill>
              </a:rPr>
              <a:t>trabajadores </a:t>
            </a:r>
          </a:p>
        </p:txBody>
      </p:sp>
      <p:sp>
        <p:nvSpPr>
          <p:cNvPr id="37" name="CuadroTexto 36">
            <a:extLst>
              <a:ext uri="{FF2B5EF4-FFF2-40B4-BE49-F238E27FC236}">
                <a16:creationId xmlns:a16="http://schemas.microsoft.com/office/drawing/2014/main" id="{89D3A1E3-E300-44E4-87E9-B808FFEF98FC}"/>
              </a:ext>
            </a:extLst>
          </p:cNvPr>
          <p:cNvSpPr txBox="1"/>
          <p:nvPr/>
        </p:nvSpPr>
        <p:spPr>
          <a:xfrm>
            <a:off x="5740499" y="2692135"/>
            <a:ext cx="6094520" cy="338554"/>
          </a:xfrm>
          <a:prstGeom prst="rect">
            <a:avLst/>
          </a:prstGeom>
          <a:noFill/>
        </p:spPr>
        <p:txBody>
          <a:bodyPr wrap="square">
            <a:spAutoFit/>
          </a:bodyPr>
          <a:lstStyle/>
          <a:p>
            <a:pPr marL="742932" lvl="1" indent="-285744">
              <a:buClr>
                <a:srgbClr val="002060"/>
              </a:buClr>
              <a:buSzPct val="106000"/>
              <a:buFont typeface="Wingdings" panose="05000000000000000000" pitchFamily="2" charset="2"/>
              <a:buChar char="§"/>
            </a:pPr>
            <a:r>
              <a:rPr lang="es-PY" sz="1600" dirty="0" smtClean="0">
                <a:solidFill>
                  <a:srgbClr val="002060"/>
                </a:solidFill>
              </a:rPr>
              <a:t>83.479 </a:t>
            </a:r>
            <a:r>
              <a:rPr lang="es-PY" sz="1600" dirty="0">
                <a:solidFill>
                  <a:srgbClr val="002060"/>
                </a:solidFill>
              </a:rPr>
              <a:t>trabajadores  </a:t>
            </a:r>
          </a:p>
        </p:txBody>
      </p:sp>
      <p:sp>
        <p:nvSpPr>
          <p:cNvPr id="38" name="CuadroTexto 37">
            <a:extLst>
              <a:ext uri="{FF2B5EF4-FFF2-40B4-BE49-F238E27FC236}">
                <a16:creationId xmlns:a16="http://schemas.microsoft.com/office/drawing/2014/main" id="{FBBF8E1A-9AB2-48B3-A178-1E219262FB50}"/>
              </a:ext>
            </a:extLst>
          </p:cNvPr>
          <p:cNvSpPr txBox="1"/>
          <p:nvPr/>
        </p:nvSpPr>
        <p:spPr>
          <a:xfrm>
            <a:off x="5771055" y="3341517"/>
            <a:ext cx="6094519" cy="338554"/>
          </a:xfrm>
          <a:prstGeom prst="rect">
            <a:avLst/>
          </a:prstGeom>
          <a:noFill/>
        </p:spPr>
        <p:txBody>
          <a:bodyPr wrap="square">
            <a:spAutoFit/>
          </a:bodyPr>
          <a:lstStyle/>
          <a:p>
            <a:pPr marL="742932" lvl="1" indent="-285744">
              <a:buClr>
                <a:srgbClr val="002060"/>
              </a:buClr>
              <a:buSzPct val="106000"/>
              <a:buFont typeface="Wingdings" panose="05000000000000000000" pitchFamily="2" charset="2"/>
              <a:buChar char="§"/>
            </a:pPr>
            <a:r>
              <a:rPr lang="es-PY" sz="1600" dirty="0" smtClean="0">
                <a:solidFill>
                  <a:srgbClr val="002060"/>
                </a:solidFill>
              </a:rPr>
              <a:t>1.815 </a:t>
            </a:r>
            <a:r>
              <a:rPr lang="es-PY" sz="1600" dirty="0">
                <a:solidFill>
                  <a:srgbClr val="002060"/>
                </a:solidFill>
              </a:rPr>
              <a:t>trabajadores </a:t>
            </a:r>
          </a:p>
        </p:txBody>
      </p:sp>
      <p:sp>
        <p:nvSpPr>
          <p:cNvPr id="39" name="CuadroTexto 38">
            <a:extLst>
              <a:ext uri="{FF2B5EF4-FFF2-40B4-BE49-F238E27FC236}">
                <a16:creationId xmlns:a16="http://schemas.microsoft.com/office/drawing/2014/main" id="{F055DEBD-3B3B-44E0-B176-BF56AEF4D8AD}"/>
              </a:ext>
            </a:extLst>
          </p:cNvPr>
          <p:cNvSpPr txBox="1"/>
          <p:nvPr/>
        </p:nvSpPr>
        <p:spPr>
          <a:xfrm>
            <a:off x="5771055" y="4100709"/>
            <a:ext cx="6066241" cy="338554"/>
          </a:xfrm>
          <a:prstGeom prst="rect">
            <a:avLst/>
          </a:prstGeom>
          <a:noFill/>
        </p:spPr>
        <p:txBody>
          <a:bodyPr wrap="square">
            <a:spAutoFit/>
          </a:bodyPr>
          <a:lstStyle/>
          <a:p>
            <a:pPr marL="742932" lvl="1" indent="-285744">
              <a:buClr>
                <a:srgbClr val="002060"/>
              </a:buClr>
              <a:buSzPct val="106000"/>
              <a:buFont typeface="Wingdings" panose="05000000000000000000" pitchFamily="2" charset="2"/>
              <a:buChar char="§"/>
            </a:pPr>
            <a:r>
              <a:rPr lang="es-PY" sz="1600" dirty="0" smtClean="0">
                <a:solidFill>
                  <a:srgbClr val="002060"/>
                </a:solidFill>
              </a:rPr>
              <a:t>23.220 </a:t>
            </a:r>
            <a:r>
              <a:rPr lang="es-PY" sz="1600" dirty="0">
                <a:solidFill>
                  <a:srgbClr val="002060"/>
                </a:solidFill>
              </a:rPr>
              <a:t>trabajadores </a:t>
            </a:r>
          </a:p>
        </p:txBody>
      </p:sp>
      <p:sp>
        <p:nvSpPr>
          <p:cNvPr id="8" name="Abrir llave 7">
            <a:extLst>
              <a:ext uri="{FF2B5EF4-FFF2-40B4-BE49-F238E27FC236}">
                <a16:creationId xmlns:a16="http://schemas.microsoft.com/office/drawing/2014/main" id="{F9055291-EA74-428F-B451-EF87DBB5DF31}"/>
              </a:ext>
            </a:extLst>
          </p:cNvPr>
          <p:cNvSpPr/>
          <p:nvPr/>
        </p:nvSpPr>
        <p:spPr>
          <a:xfrm>
            <a:off x="5753554" y="1985308"/>
            <a:ext cx="231203" cy="581356"/>
          </a:xfrm>
          <a:prstGeom prst="leftBrace">
            <a:avLst/>
          </a:prstGeom>
          <a:noFill/>
          <a:ln>
            <a:solidFill>
              <a:srgbClr val="FF99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9" name="Abrir llave 8">
            <a:extLst>
              <a:ext uri="{FF2B5EF4-FFF2-40B4-BE49-F238E27FC236}">
                <a16:creationId xmlns:a16="http://schemas.microsoft.com/office/drawing/2014/main" id="{479C934C-A17F-4EF3-AAAF-03170BCB3904}"/>
              </a:ext>
            </a:extLst>
          </p:cNvPr>
          <p:cNvSpPr/>
          <p:nvPr/>
        </p:nvSpPr>
        <p:spPr>
          <a:xfrm>
            <a:off x="5770091" y="2706298"/>
            <a:ext cx="212389" cy="506804"/>
          </a:xfrm>
          <a:prstGeom prst="leftBrace">
            <a:avLst/>
          </a:prstGeom>
          <a:ln>
            <a:solidFill>
              <a:srgbClr val="FF99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0" name="Abrir llave 39">
            <a:extLst>
              <a:ext uri="{FF2B5EF4-FFF2-40B4-BE49-F238E27FC236}">
                <a16:creationId xmlns:a16="http://schemas.microsoft.com/office/drawing/2014/main" id="{FAC6E043-6346-49FC-82E6-51B5DA70A363}"/>
              </a:ext>
            </a:extLst>
          </p:cNvPr>
          <p:cNvSpPr/>
          <p:nvPr/>
        </p:nvSpPr>
        <p:spPr>
          <a:xfrm>
            <a:off x="5772593" y="3391163"/>
            <a:ext cx="212389" cy="506804"/>
          </a:xfrm>
          <a:prstGeom prst="leftBrace">
            <a:avLst/>
          </a:prstGeom>
          <a:ln>
            <a:solidFill>
              <a:srgbClr val="FF99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1" name="Abrir llave 40">
            <a:extLst>
              <a:ext uri="{FF2B5EF4-FFF2-40B4-BE49-F238E27FC236}">
                <a16:creationId xmlns:a16="http://schemas.microsoft.com/office/drawing/2014/main" id="{CA9F5551-37D7-4440-82D7-10EA387ED03C}"/>
              </a:ext>
            </a:extLst>
          </p:cNvPr>
          <p:cNvSpPr/>
          <p:nvPr/>
        </p:nvSpPr>
        <p:spPr>
          <a:xfrm>
            <a:off x="5772593" y="4129034"/>
            <a:ext cx="212389" cy="506804"/>
          </a:xfrm>
          <a:prstGeom prst="leftBrace">
            <a:avLst/>
          </a:prstGeom>
          <a:ln>
            <a:solidFill>
              <a:srgbClr val="FF99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11" name="Conector recto 10">
            <a:extLst>
              <a:ext uri="{FF2B5EF4-FFF2-40B4-BE49-F238E27FC236}">
                <a16:creationId xmlns:a16="http://schemas.microsoft.com/office/drawing/2014/main" id="{B0908950-43CD-453C-9753-97B97A1F6D38}"/>
              </a:ext>
            </a:extLst>
          </p:cNvPr>
          <p:cNvCxnSpPr/>
          <p:nvPr/>
        </p:nvCxnSpPr>
        <p:spPr>
          <a:xfrm>
            <a:off x="5848970" y="5008920"/>
            <a:ext cx="5052734" cy="0"/>
          </a:xfrm>
          <a:prstGeom prst="line">
            <a:avLst/>
          </a:prstGeom>
        </p:spPr>
        <p:style>
          <a:lnRef idx="3">
            <a:schemeClr val="dk1"/>
          </a:lnRef>
          <a:fillRef idx="0">
            <a:schemeClr val="dk1"/>
          </a:fillRef>
          <a:effectRef idx="2">
            <a:schemeClr val="dk1"/>
          </a:effectRef>
          <a:fontRef idx="minor">
            <a:schemeClr val="tx1"/>
          </a:fontRef>
        </p:style>
      </p:cxnSp>
      <p:sp>
        <p:nvSpPr>
          <p:cNvPr id="42" name="CuadroTexto 41">
            <a:extLst>
              <a:ext uri="{FF2B5EF4-FFF2-40B4-BE49-F238E27FC236}">
                <a16:creationId xmlns:a16="http://schemas.microsoft.com/office/drawing/2014/main" id="{F833D4B1-0424-4B5A-9F2F-2FA3CBDBD0B9}"/>
              </a:ext>
            </a:extLst>
          </p:cNvPr>
          <p:cNvSpPr txBox="1"/>
          <p:nvPr/>
        </p:nvSpPr>
        <p:spPr>
          <a:xfrm>
            <a:off x="5338545" y="5095043"/>
            <a:ext cx="5341361" cy="584775"/>
          </a:xfrm>
          <a:prstGeom prst="rect">
            <a:avLst/>
          </a:prstGeom>
          <a:noFill/>
        </p:spPr>
        <p:txBody>
          <a:bodyPr wrap="square">
            <a:spAutoFit/>
          </a:bodyPr>
          <a:lstStyle/>
          <a:p>
            <a:pPr marL="742932" lvl="1" indent="-285744">
              <a:buClr>
                <a:srgbClr val="002060"/>
              </a:buClr>
              <a:buSzPct val="106000"/>
              <a:buFont typeface="Wingdings" panose="05000000000000000000" pitchFamily="2" charset="2"/>
              <a:buChar char="§"/>
            </a:pPr>
            <a:r>
              <a:rPr lang="es-PY" sz="1600" b="1" dirty="0" smtClean="0">
                <a:solidFill>
                  <a:srgbClr val="002060"/>
                </a:solidFill>
              </a:rPr>
              <a:t>210.931</a:t>
            </a:r>
            <a:r>
              <a:rPr lang="es-PY" sz="1600" dirty="0" smtClean="0">
                <a:solidFill>
                  <a:srgbClr val="002060"/>
                </a:solidFill>
              </a:rPr>
              <a:t> </a:t>
            </a:r>
            <a:r>
              <a:rPr lang="es-PY" sz="1600" dirty="0">
                <a:solidFill>
                  <a:srgbClr val="002060"/>
                </a:solidFill>
              </a:rPr>
              <a:t>trabajadores beneficiados </a:t>
            </a:r>
          </a:p>
          <a:p>
            <a:pPr marL="742932" lvl="1" indent="-285744">
              <a:buClr>
                <a:srgbClr val="002060"/>
              </a:buClr>
              <a:buSzPct val="106000"/>
              <a:buFont typeface="Wingdings" panose="05000000000000000000" pitchFamily="2" charset="2"/>
              <a:buChar char="§"/>
            </a:pPr>
            <a:r>
              <a:rPr lang="es-PY" sz="1600" b="1" dirty="0" smtClean="0">
                <a:solidFill>
                  <a:srgbClr val="002060"/>
                </a:solidFill>
              </a:rPr>
              <a:t>738.241</a:t>
            </a:r>
            <a:r>
              <a:rPr lang="es-PY" sz="1600" dirty="0" smtClean="0">
                <a:solidFill>
                  <a:srgbClr val="002060"/>
                </a:solidFill>
              </a:rPr>
              <a:t> </a:t>
            </a:r>
            <a:r>
              <a:rPr lang="es-PY" sz="1600" dirty="0">
                <a:solidFill>
                  <a:srgbClr val="002060"/>
                </a:solidFill>
              </a:rPr>
              <a:t>pagos por el valor de </a:t>
            </a:r>
            <a:r>
              <a:rPr lang="es-PY" sz="1600" b="1" dirty="0">
                <a:solidFill>
                  <a:srgbClr val="002060"/>
                </a:solidFill>
              </a:rPr>
              <a:t>Gs. </a:t>
            </a:r>
            <a:r>
              <a:rPr lang="es-PY" sz="1600" b="1" dirty="0" smtClean="0">
                <a:solidFill>
                  <a:srgbClr val="002060"/>
                </a:solidFill>
              </a:rPr>
              <a:t>589.729.764.553</a:t>
            </a:r>
            <a:endParaRPr lang="es-PY" sz="1600" b="1" dirty="0">
              <a:solidFill>
                <a:srgbClr val="002060"/>
              </a:solidFill>
            </a:endParaRPr>
          </a:p>
        </p:txBody>
      </p:sp>
      <p:sp>
        <p:nvSpPr>
          <p:cNvPr id="32" name="Marcador de número de diapositiva 4">
            <a:extLst>
              <a:ext uri="{FF2B5EF4-FFF2-40B4-BE49-F238E27FC236}">
                <a16:creationId xmlns:a16="http://schemas.microsoft.com/office/drawing/2014/main" id="{47DC84F3-1011-4E3D-A113-E9D1BFB04912}"/>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5</a:t>
            </a:fld>
            <a:endParaRPr lang="es-PY"/>
          </a:p>
        </p:txBody>
      </p:sp>
      <p:sp>
        <p:nvSpPr>
          <p:cNvPr id="2" name="Rectángulo 1"/>
          <p:cNvSpPr/>
          <p:nvPr/>
        </p:nvSpPr>
        <p:spPr>
          <a:xfrm>
            <a:off x="2612420" y="1258387"/>
            <a:ext cx="2917081" cy="369332"/>
          </a:xfrm>
          <a:prstGeom prst="rect">
            <a:avLst/>
          </a:prstGeom>
        </p:spPr>
        <p:txBody>
          <a:bodyPr wrap="none">
            <a:spAutoFit/>
          </a:bodyPr>
          <a:lstStyle/>
          <a:p>
            <a:pPr>
              <a:buClr>
                <a:srgbClr val="002060"/>
              </a:buClr>
              <a:buSzPct val="106000"/>
            </a:pPr>
            <a:r>
              <a:rPr lang="es-MX" b="1" dirty="0">
                <a:solidFill>
                  <a:srgbClr val="002060"/>
                </a:solidFill>
              </a:rPr>
              <a:t>TRABAJADORES FORMALES:</a:t>
            </a:r>
          </a:p>
        </p:txBody>
      </p:sp>
      <p:sp>
        <p:nvSpPr>
          <p:cNvPr id="6" name="Rectángulo 5"/>
          <p:cNvSpPr/>
          <p:nvPr/>
        </p:nvSpPr>
        <p:spPr>
          <a:xfrm>
            <a:off x="712946" y="6250301"/>
            <a:ext cx="3118161" cy="273473"/>
          </a:xfrm>
          <a:prstGeom prst="rect">
            <a:avLst/>
          </a:prstGeom>
        </p:spPr>
        <p:txBody>
          <a:bodyPr wrap="none">
            <a:spAutoFit/>
          </a:bodyPr>
          <a:lstStyle/>
          <a:p>
            <a:pPr>
              <a:lnSpc>
                <a:spcPct val="107000"/>
              </a:lnSpc>
              <a:spcAft>
                <a:spcPts val="800"/>
              </a:spcAft>
              <a:tabLst>
                <a:tab pos="657225" algn="l"/>
              </a:tabLst>
            </a:pPr>
            <a:r>
              <a:rPr lang="es-PY" sz="11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Nota</a:t>
            </a:r>
            <a:r>
              <a:rPr lang="es-PY" sz="11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Datos proveídos por el IPS. Corte al  </a:t>
            </a:r>
            <a:r>
              <a:rPr lang="es-PY" sz="1100" dirty="0" smtClean="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31.08.21</a:t>
            </a:r>
            <a:endParaRPr lang="es-PY" sz="11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ángulo 42">
            <a:extLst>
              <a:ext uri="{FF2B5EF4-FFF2-40B4-BE49-F238E27FC236}">
                <a16:creationId xmlns:a16="http://schemas.microsoft.com/office/drawing/2014/main" id="{BC83E14A-9588-4594-BDA5-944363DA974F}"/>
              </a:ext>
            </a:extLst>
          </p:cNvPr>
          <p:cNvSpPr/>
          <p:nvPr/>
        </p:nvSpPr>
        <p:spPr>
          <a:xfrm>
            <a:off x="1071499" y="3422648"/>
            <a:ext cx="4016640" cy="318100"/>
          </a:xfrm>
          <a:prstGeom prst="rect">
            <a:avLst/>
          </a:prstGeom>
          <a:solidFill>
            <a:schemeClr val="bg1">
              <a:lumMod val="95000"/>
            </a:schemeClr>
          </a:solidFill>
        </p:spPr>
        <p:txBody>
          <a:bodyPr wrap="square">
            <a:spAutoFit/>
          </a:bodyPr>
          <a:lstStyle/>
          <a:p>
            <a:pPr>
              <a:buClr>
                <a:srgbClr val="002060"/>
              </a:buClr>
              <a:buSzPct val="106000"/>
            </a:pPr>
            <a:r>
              <a:rPr lang="es-PY" sz="1467" b="1" dirty="0">
                <a:solidFill>
                  <a:srgbClr val="002060"/>
                </a:solidFill>
              </a:rPr>
              <a:t>3. Pago por grupo de riesgo</a:t>
            </a:r>
            <a:endParaRPr lang="es-PY" sz="1467" dirty="0">
              <a:solidFill>
                <a:srgbClr val="002060"/>
              </a:solidFill>
            </a:endParaRPr>
          </a:p>
        </p:txBody>
      </p:sp>
    </p:spTree>
    <p:extLst>
      <p:ext uri="{BB962C8B-B14F-4D97-AF65-F5344CB8AC3E}">
        <p14:creationId xmlns:p14="http://schemas.microsoft.com/office/powerpoint/2010/main" val="94298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20"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22"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50"/>
            <a:ext cx="963957" cy="292100"/>
          </a:xfrm>
          <a:prstGeom prst="rect">
            <a:avLst/>
          </a:prstGeom>
        </p:spPr>
      </p:pic>
      <p:pic>
        <p:nvPicPr>
          <p:cNvPr id="2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7"/>
            <a:ext cx="1276543" cy="386820"/>
          </a:xfrm>
          <a:prstGeom prst="rect">
            <a:avLst/>
          </a:prstGeom>
        </p:spPr>
      </p:pic>
      <p:cxnSp>
        <p:nvCxnSpPr>
          <p:cNvPr id="25" name="2 Conector recto">
            <a:extLst>
              <a:ext uri="{FF2B5EF4-FFF2-40B4-BE49-F238E27FC236}">
                <a16:creationId xmlns:a16="http://schemas.microsoft.com/office/drawing/2014/main" id="{C2E375C1-A099-4B20-9246-376EC4314EB9}"/>
              </a:ext>
            </a:extLst>
          </p:cNvPr>
          <p:cNvCxnSpPr>
            <a:cxnSpLocks/>
          </p:cNvCxnSpPr>
          <p:nvPr/>
        </p:nvCxnSpPr>
        <p:spPr>
          <a:xfrm flipV="1">
            <a:off x="553575" y="6508600"/>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2"/>
            <a:ext cx="782797" cy="430105"/>
          </a:xfrm>
          <a:prstGeom prst="rect">
            <a:avLst/>
          </a:prstGeom>
        </p:spPr>
      </p:pic>
      <p:cxnSp>
        <p:nvCxnSpPr>
          <p:cNvPr id="28"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7"/>
            <a:ext cx="323788" cy="326443"/>
          </a:xfrm>
          <a:prstGeom prst="rect">
            <a:avLst/>
          </a:prstGeom>
        </p:spPr>
      </p:pic>
      <p:sp>
        <p:nvSpPr>
          <p:cNvPr id="31" name="Rectángulo redondeado 30"/>
          <p:cNvSpPr/>
          <p:nvPr/>
        </p:nvSpPr>
        <p:spPr>
          <a:xfrm>
            <a:off x="1018883" y="830512"/>
            <a:ext cx="9994064" cy="400865"/>
          </a:xfrm>
          <a:prstGeom prst="roundRect">
            <a:avLst>
              <a:gd name="adj" fmla="val 0"/>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PLAN DE PROTECCIÓN A TRABAJADORES</a:t>
            </a:r>
            <a:endParaRPr lang="es-PY" sz="2800" b="1" dirty="0">
              <a:solidFill>
                <a:schemeClr val="bg1"/>
              </a:solidFill>
            </a:endParaRPr>
          </a:p>
        </p:txBody>
      </p:sp>
      <p:sp>
        <p:nvSpPr>
          <p:cNvPr id="32" name="Marcador de número de diapositiva 4">
            <a:extLst>
              <a:ext uri="{FF2B5EF4-FFF2-40B4-BE49-F238E27FC236}">
                <a16:creationId xmlns:a16="http://schemas.microsoft.com/office/drawing/2014/main" id="{47DC84F3-1011-4E3D-A113-E9D1BFB04912}"/>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6</a:t>
            </a:fld>
            <a:endParaRPr lang="es-PY"/>
          </a:p>
        </p:txBody>
      </p:sp>
      <p:sp>
        <p:nvSpPr>
          <p:cNvPr id="2" name="Rectángulo 1"/>
          <p:cNvSpPr/>
          <p:nvPr/>
        </p:nvSpPr>
        <p:spPr>
          <a:xfrm>
            <a:off x="4719042" y="1587972"/>
            <a:ext cx="2800062" cy="369332"/>
          </a:xfrm>
          <a:prstGeom prst="rect">
            <a:avLst/>
          </a:prstGeom>
        </p:spPr>
        <p:txBody>
          <a:bodyPr wrap="none">
            <a:spAutoFit/>
          </a:bodyPr>
          <a:lstStyle/>
          <a:p>
            <a:pPr>
              <a:buClr>
                <a:srgbClr val="002060"/>
              </a:buClr>
              <a:buSzPct val="106000"/>
            </a:pPr>
            <a:r>
              <a:rPr lang="es-MX" b="1" dirty="0">
                <a:solidFill>
                  <a:srgbClr val="002060"/>
                </a:solidFill>
              </a:rPr>
              <a:t>TRABAJADORES FORMALES</a:t>
            </a:r>
          </a:p>
        </p:txBody>
      </p:sp>
      <p:sp>
        <p:nvSpPr>
          <p:cNvPr id="33" name="CuadroTexto 32">
            <a:extLst>
              <a:ext uri="{FF2B5EF4-FFF2-40B4-BE49-F238E27FC236}">
                <a16:creationId xmlns:a16="http://schemas.microsoft.com/office/drawing/2014/main" id="{F1778AE7-DEE4-4B1F-875F-C9D696902079}"/>
              </a:ext>
            </a:extLst>
          </p:cNvPr>
          <p:cNvSpPr txBox="1"/>
          <p:nvPr/>
        </p:nvSpPr>
        <p:spPr>
          <a:xfrm>
            <a:off x="553575" y="6277350"/>
            <a:ext cx="6635432"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 Datos del Viceministerio de Trabajo del MTESS. Corte al </a:t>
            </a:r>
            <a:r>
              <a:rPr lang="es-ES" altLang="en-US" sz="1200" dirty="0">
                <a:solidFill>
                  <a:srgbClr val="002060"/>
                </a:solidFill>
                <a:ea typeface="Calibri" panose="020F0502020204030204" pitchFamily="34" charset="0"/>
                <a:cs typeface="Calibri" panose="020F0502020204030204" pitchFamily="34" charset="0"/>
              </a:rPr>
              <a:t>13.03.20 al </a:t>
            </a:r>
            <a:r>
              <a:rPr lang="es-ES" altLang="en-US" sz="1200" dirty="0" smtClean="0">
                <a:solidFill>
                  <a:srgbClr val="002060"/>
                </a:solidFill>
                <a:ea typeface="Calibri" panose="020F0502020204030204" pitchFamily="34" charset="0"/>
                <a:cs typeface="Calibri" panose="020F0502020204030204" pitchFamily="34" charset="0"/>
              </a:rPr>
              <a:t>29.09.21</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a:t>
            </a:r>
          </a:p>
        </p:txBody>
      </p:sp>
      <p:sp>
        <p:nvSpPr>
          <p:cNvPr id="34" name="CuadroTexto 33">
            <a:extLst>
              <a:ext uri="{FF2B5EF4-FFF2-40B4-BE49-F238E27FC236}">
                <a16:creationId xmlns:a16="http://schemas.microsoft.com/office/drawing/2014/main" id="{AA7D585A-85C2-4DA3-9109-B6B66FD66E8F}"/>
              </a:ext>
            </a:extLst>
          </p:cNvPr>
          <p:cNvSpPr txBox="1"/>
          <p:nvPr/>
        </p:nvSpPr>
        <p:spPr>
          <a:xfrm>
            <a:off x="1907178" y="3782643"/>
            <a:ext cx="5946479"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*Nota: </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Datos</a:t>
            </a:r>
            <a:r>
              <a:rPr kumimoji="0" lang="es-ES" altLang="en-US" sz="1200" i="0" u="none" strike="noStrike" cap="none" normalizeH="0" dirty="0">
                <a:ln>
                  <a:noFill/>
                </a:ln>
                <a:solidFill>
                  <a:srgbClr val="002060"/>
                </a:solidFill>
                <a:effectLst/>
                <a:ea typeface="Calibri" panose="020F0502020204030204" pitchFamily="34" charset="0"/>
                <a:cs typeface="Calibri" panose="020F0502020204030204" pitchFamily="34" charset="0"/>
              </a:rPr>
              <a:t> del 2021 corresponden al periodo de enero al </a:t>
            </a:r>
            <a:r>
              <a:rPr lang="es-ES" altLang="en-US" sz="1200" dirty="0" smtClean="0">
                <a:solidFill>
                  <a:srgbClr val="002060"/>
                </a:solidFill>
                <a:ea typeface="Calibri" panose="020F0502020204030204" pitchFamily="34" charset="0"/>
                <a:cs typeface="Calibri" panose="020F0502020204030204" pitchFamily="34" charset="0"/>
              </a:rPr>
              <a:t>29</a:t>
            </a:r>
            <a:r>
              <a:rPr kumimoji="0" lang="es-ES" altLang="en-US" sz="1200" i="0" u="none" strike="noStrike" cap="none" normalizeH="0" dirty="0" smtClean="0">
                <a:ln>
                  <a:noFill/>
                </a:ln>
                <a:solidFill>
                  <a:srgbClr val="002060"/>
                </a:solidFill>
                <a:effectLst/>
                <a:ea typeface="Calibri" panose="020F0502020204030204" pitchFamily="34" charset="0"/>
                <a:cs typeface="Calibri" panose="020F0502020204030204" pitchFamily="34" charset="0"/>
              </a:rPr>
              <a:t> </a:t>
            </a:r>
            <a:r>
              <a:rPr kumimoji="0" lang="es-ES" altLang="en-US" sz="1200" i="0" u="none" strike="noStrike" cap="none" normalizeH="0" dirty="0">
                <a:ln>
                  <a:noFill/>
                </a:ln>
                <a:solidFill>
                  <a:srgbClr val="002060"/>
                </a:solidFill>
                <a:effectLst/>
                <a:ea typeface="Calibri" panose="020F0502020204030204" pitchFamily="34" charset="0"/>
                <a:cs typeface="Calibri" panose="020F0502020204030204" pitchFamily="34" charset="0"/>
              </a:rPr>
              <a:t>de </a:t>
            </a:r>
            <a:r>
              <a:rPr kumimoji="0" lang="es-ES" altLang="en-US" sz="1200" i="0" u="none" strike="noStrike" cap="none" normalizeH="0" dirty="0" smtClean="0">
                <a:ln>
                  <a:noFill/>
                </a:ln>
                <a:solidFill>
                  <a:srgbClr val="002060"/>
                </a:solidFill>
                <a:effectLst/>
                <a:ea typeface="Calibri" panose="020F0502020204030204" pitchFamily="34" charset="0"/>
                <a:cs typeface="Calibri" panose="020F0502020204030204" pitchFamily="34" charset="0"/>
              </a:rPr>
              <a:t>septiembre 2021</a:t>
            </a:r>
            <a:r>
              <a:rPr kumimoji="0" lang="es-ES" altLang="en-US" sz="120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a:t>
            </a:r>
            <a:endPar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12979473"/>
              </p:ext>
            </p:extLst>
          </p:nvPr>
        </p:nvGraphicFramePr>
        <p:xfrm>
          <a:off x="1907179" y="2090343"/>
          <a:ext cx="8582294" cy="1692299"/>
        </p:xfrm>
        <a:graphic>
          <a:graphicData uri="http://schemas.openxmlformats.org/drawingml/2006/table">
            <a:tbl>
              <a:tblPr>
                <a:tableStyleId>{5C22544A-7EE6-4342-B048-85BDC9FD1C3A}</a:tableStyleId>
              </a:tblPr>
              <a:tblGrid>
                <a:gridCol w="1450455">
                  <a:extLst>
                    <a:ext uri="{9D8B030D-6E8A-4147-A177-3AD203B41FA5}">
                      <a16:colId xmlns:a16="http://schemas.microsoft.com/office/drawing/2014/main" val="1112971288"/>
                    </a:ext>
                  </a:extLst>
                </a:gridCol>
                <a:gridCol w="2607677">
                  <a:extLst>
                    <a:ext uri="{9D8B030D-6E8A-4147-A177-3AD203B41FA5}">
                      <a16:colId xmlns:a16="http://schemas.microsoft.com/office/drawing/2014/main" val="3084405462"/>
                    </a:ext>
                  </a:extLst>
                </a:gridCol>
                <a:gridCol w="2262081">
                  <a:extLst>
                    <a:ext uri="{9D8B030D-6E8A-4147-A177-3AD203B41FA5}">
                      <a16:colId xmlns:a16="http://schemas.microsoft.com/office/drawing/2014/main" val="2792880687"/>
                    </a:ext>
                  </a:extLst>
                </a:gridCol>
                <a:gridCol w="2262081">
                  <a:extLst>
                    <a:ext uri="{9D8B030D-6E8A-4147-A177-3AD203B41FA5}">
                      <a16:colId xmlns:a16="http://schemas.microsoft.com/office/drawing/2014/main" val="4129143458"/>
                    </a:ext>
                  </a:extLst>
                </a:gridCol>
              </a:tblGrid>
              <a:tr h="1005787">
                <a:tc>
                  <a:txBody>
                    <a:bodyPr/>
                    <a:lstStyle/>
                    <a:p>
                      <a:pPr algn="ctr">
                        <a:lnSpc>
                          <a:spcPct val="107000"/>
                        </a:lnSpc>
                        <a:spcAft>
                          <a:spcPts val="800"/>
                        </a:spcAft>
                      </a:pPr>
                      <a:r>
                        <a:rPr lang="es-PY" sz="1800" b="1" noProof="0" dirty="0">
                          <a:solidFill>
                            <a:schemeClr val="bg1"/>
                          </a:solidFill>
                          <a:effectLst/>
                        </a:rPr>
                        <a:t>Año</a:t>
                      </a:r>
                      <a:r>
                        <a:rPr lang="en-US" sz="1800" b="1" dirty="0">
                          <a:solidFill>
                            <a:schemeClr val="bg1"/>
                          </a:solidFill>
                          <a:effectLst/>
                        </a:rPr>
                        <a:t>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50000"/>
                      </a:schemeClr>
                    </a:solidFill>
                  </a:tcPr>
                </a:tc>
                <a:tc>
                  <a:txBody>
                    <a:bodyPr/>
                    <a:lstStyle/>
                    <a:p>
                      <a:pPr algn="ctr">
                        <a:lnSpc>
                          <a:spcPct val="107000"/>
                        </a:lnSpc>
                        <a:spcAft>
                          <a:spcPts val="800"/>
                        </a:spcAft>
                      </a:pPr>
                      <a:r>
                        <a:rPr lang="es-PY" sz="1800" b="1" dirty="0">
                          <a:solidFill>
                            <a:schemeClr val="bg1"/>
                          </a:solidFill>
                          <a:effectLst/>
                        </a:rPr>
                        <a:t>Solicitudes de suspensión presentadas ante el MTESS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50000"/>
                      </a:schemeClr>
                    </a:solidFill>
                  </a:tcPr>
                </a:tc>
                <a:tc>
                  <a:txBody>
                    <a:bodyPr/>
                    <a:lstStyle/>
                    <a:p>
                      <a:pPr algn="ctr">
                        <a:lnSpc>
                          <a:spcPct val="107000"/>
                        </a:lnSpc>
                        <a:spcAft>
                          <a:spcPts val="800"/>
                        </a:spcAft>
                      </a:pPr>
                      <a:r>
                        <a:rPr lang="es-PY" sz="1800" b="1" noProof="0" dirty="0">
                          <a:solidFill>
                            <a:schemeClr val="bg1"/>
                          </a:solidFill>
                          <a:effectLst/>
                        </a:rPr>
                        <a:t>Trabajadores</a:t>
                      </a:r>
                      <a:r>
                        <a:rPr lang="en-US" sz="1800" b="1" dirty="0">
                          <a:solidFill>
                            <a:schemeClr val="bg1"/>
                          </a:solidFill>
                          <a:effectLst/>
                        </a:rPr>
                        <a:t>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50000"/>
                      </a:schemeClr>
                    </a:solidFill>
                  </a:tcPr>
                </a:tc>
                <a:tc>
                  <a:txBody>
                    <a:bodyPr/>
                    <a:lstStyle/>
                    <a:p>
                      <a:pPr algn="ctr">
                        <a:lnSpc>
                          <a:spcPct val="107000"/>
                        </a:lnSpc>
                        <a:spcAft>
                          <a:spcPts val="800"/>
                        </a:spcAft>
                      </a:pPr>
                      <a:r>
                        <a:rPr lang="en-US" sz="1800" b="1" dirty="0">
                          <a:solidFill>
                            <a:schemeClr val="bg1"/>
                          </a:solidFill>
                          <a:effectLst/>
                        </a:rPr>
                        <a:t> </a:t>
                      </a:r>
                    </a:p>
                    <a:p>
                      <a:pPr algn="ctr">
                        <a:lnSpc>
                          <a:spcPct val="107000"/>
                        </a:lnSpc>
                        <a:spcAft>
                          <a:spcPts val="800"/>
                        </a:spcAft>
                      </a:pPr>
                      <a:r>
                        <a:rPr lang="es-PY" sz="1800" b="1" noProof="0" dirty="0">
                          <a:solidFill>
                            <a:schemeClr val="bg1"/>
                          </a:solidFill>
                          <a:effectLst/>
                        </a:rPr>
                        <a:t>Empresas</a:t>
                      </a:r>
                      <a:endParaRPr lang="es-PY" sz="18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6">
                        <a:lumMod val="50000"/>
                      </a:schemeClr>
                    </a:solidFill>
                  </a:tcPr>
                </a:tc>
                <a:extLst>
                  <a:ext uri="{0D108BD9-81ED-4DB2-BD59-A6C34878D82A}">
                    <a16:rowId xmlns:a16="http://schemas.microsoft.com/office/drawing/2014/main" val="1224236773"/>
                  </a:ext>
                </a:extLst>
              </a:tr>
              <a:tr h="343256">
                <a:tc>
                  <a:txBody>
                    <a:bodyPr/>
                    <a:lstStyle/>
                    <a:p>
                      <a:pPr algn="ctr">
                        <a:lnSpc>
                          <a:spcPct val="107000"/>
                        </a:lnSpc>
                        <a:spcAft>
                          <a:spcPts val="800"/>
                        </a:spcAft>
                      </a:pPr>
                      <a:r>
                        <a:rPr lang="en-US" sz="1800">
                          <a:effectLst/>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rPr>
                        <a:t>26.079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rPr>
                        <a:t>111.487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a:effectLst/>
                        </a:rPr>
                        <a:t>7.633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96951037"/>
                  </a:ext>
                </a:extLst>
              </a:tr>
              <a:tr h="343256">
                <a:tc>
                  <a:txBody>
                    <a:bodyPr/>
                    <a:lstStyle/>
                    <a:p>
                      <a:pPr algn="ctr">
                        <a:lnSpc>
                          <a:spcPct val="107000"/>
                        </a:lnSpc>
                        <a:spcAft>
                          <a:spcPts val="800"/>
                        </a:spcAft>
                      </a:pPr>
                      <a:r>
                        <a:rPr lang="en-US" sz="1800">
                          <a:effectLst/>
                        </a:rPr>
                        <a:t>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s-PY" sz="1800" dirty="0" smtClean="0">
                          <a:effectLst/>
                          <a:latin typeface="Calibri" panose="020F0502020204030204" pitchFamily="34" charset="0"/>
                          <a:ea typeface="Calibri" panose="020F0502020204030204" pitchFamily="34" charset="0"/>
                          <a:cs typeface="Times New Roman" panose="02020603050405020304" pitchFamily="18" charset="0"/>
                        </a:rPr>
                        <a:t>8.512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s-PY" sz="1800" dirty="0" smtClean="0">
                          <a:effectLst/>
                          <a:latin typeface="Calibri" panose="020F0502020204030204" pitchFamily="34" charset="0"/>
                          <a:ea typeface="Calibri" panose="020F0502020204030204" pitchFamily="34" charset="0"/>
                          <a:cs typeface="Times New Roman" panose="02020603050405020304" pitchFamily="18" charset="0"/>
                        </a:rPr>
                        <a:t>20.944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s-PY" sz="1800" dirty="0" smtClean="0">
                          <a:effectLst/>
                          <a:latin typeface="Calibri" panose="020F0502020204030204" pitchFamily="34" charset="0"/>
                          <a:ea typeface="Calibri" panose="020F0502020204030204" pitchFamily="34" charset="0"/>
                          <a:cs typeface="Times New Roman" panose="02020603050405020304" pitchFamily="18" charset="0"/>
                        </a:rPr>
                        <a:t>2.294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06624589"/>
                  </a:ext>
                </a:extLst>
              </a:tr>
            </a:tbl>
          </a:graphicData>
        </a:graphic>
      </p:graphicFrame>
      <p:sp>
        <p:nvSpPr>
          <p:cNvPr id="4" name="3 Rectángulo"/>
          <p:cNvSpPr/>
          <p:nvPr/>
        </p:nvSpPr>
        <p:spPr>
          <a:xfrm>
            <a:off x="2391499" y="4540078"/>
            <a:ext cx="7723163" cy="400110"/>
          </a:xfrm>
          <a:prstGeom prst="rect">
            <a:avLst/>
          </a:prstGeom>
          <a:solidFill>
            <a:schemeClr val="bg1">
              <a:lumMod val="95000"/>
            </a:schemeClr>
          </a:solidFill>
        </p:spPr>
        <p:txBody>
          <a:bodyPr wrap="square">
            <a:spAutoFit/>
          </a:bodyPr>
          <a:lstStyle/>
          <a:p>
            <a:pPr algn="ctr"/>
            <a:r>
              <a:rPr lang="es-419" sz="2000" b="1" dirty="0" smtClean="0">
                <a:solidFill>
                  <a:srgbClr val="002060"/>
                </a:solidFill>
              </a:rPr>
              <a:t>4</a:t>
            </a:r>
            <a:r>
              <a:rPr lang="es-419" sz="2000" b="1" dirty="0" smtClean="0">
                <a:solidFill>
                  <a:srgbClr val="002060"/>
                </a:solidFill>
              </a:rPr>
              <a:t>.456 </a:t>
            </a:r>
            <a:r>
              <a:rPr lang="es-419" sz="2000" b="1" dirty="0">
                <a:solidFill>
                  <a:srgbClr val="002060"/>
                </a:solidFill>
              </a:rPr>
              <a:t>trabajadores se encuentran en estado de </a:t>
            </a:r>
            <a:r>
              <a:rPr lang="es-419" sz="2000" b="1" dirty="0" smtClean="0">
                <a:solidFill>
                  <a:srgbClr val="002060"/>
                </a:solidFill>
              </a:rPr>
              <a:t>Suspensión</a:t>
            </a:r>
            <a:endParaRPr lang="es-ES" sz="2000" dirty="0">
              <a:solidFill>
                <a:srgbClr val="002060"/>
              </a:solidFill>
            </a:endParaRPr>
          </a:p>
        </p:txBody>
      </p:sp>
    </p:spTree>
    <p:extLst>
      <p:ext uri="{BB962C8B-B14F-4D97-AF65-F5344CB8AC3E}">
        <p14:creationId xmlns:p14="http://schemas.microsoft.com/office/powerpoint/2010/main" val="258891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1375026" y="1506795"/>
            <a:ext cx="1483759" cy="646331"/>
          </a:xfrm>
          <a:prstGeom prst="rect">
            <a:avLst/>
          </a:prstGeom>
        </p:spPr>
        <p:txBody>
          <a:bodyPr wrap="square">
            <a:spAutoFit/>
          </a:bodyPr>
          <a:lstStyle/>
          <a:p>
            <a:pPr>
              <a:buClr>
                <a:srgbClr val="002060"/>
              </a:buClr>
              <a:buSzPct val="106000"/>
            </a:pPr>
            <a:r>
              <a:rPr lang="es-MX" b="1" dirty="0">
                <a:solidFill>
                  <a:srgbClr val="002060"/>
                </a:solidFill>
              </a:rPr>
              <a:t>Atenciones laborales</a:t>
            </a:r>
          </a:p>
        </p:txBody>
      </p:sp>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20"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22"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50"/>
            <a:ext cx="963957" cy="292100"/>
          </a:xfrm>
          <a:prstGeom prst="rect">
            <a:avLst/>
          </a:prstGeom>
        </p:spPr>
      </p:pic>
      <p:pic>
        <p:nvPicPr>
          <p:cNvPr id="2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7"/>
            <a:ext cx="1276543" cy="386820"/>
          </a:xfrm>
          <a:prstGeom prst="rect">
            <a:avLst/>
          </a:prstGeom>
        </p:spPr>
      </p:pic>
      <p:cxnSp>
        <p:nvCxnSpPr>
          <p:cNvPr id="25" name="2 Conector recto">
            <a:extLst>
              <a:ext uri="{FF2B5EF4-FFF2-40B4-BE49-F238E27FC236}">
                <a16:creationId xmlns:a16="http://schemas.microsoft.com/office/drawing/2014/main" id="{C2E375C1-A099-4B20-9246-376EC4314EB9}"/>
              </a:ext>
            </a:extLst>
          </p:cNvPr>
          <p:cNvCxnSpPr>
            <a:cxnSpLocks/>
          </p:cNvCxnSpPr>
          <p:nvPr/>
        </p:nvCxnSpPr>
        <p:spPr>
          <a:xfrm flipV="1">
            <a:off x="553575" y="6508600"/>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2"/>
            <a:ext cx="782797" cy="430105"/>
          </a:xfrm>
          <a:prstGeom prst="rect">
            <a:avLst/>
          </a:prstGeom>
        </p:spPr>
      </p:pic>
      <p:cxnSp>
        <p:nvCxnSpPr>
          <p:cNvPr id="28"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7"/>
            <a:ext cx="323788" cy="326443"/>
          </a:xfrm>
          <a:prstGeom prst="rect">
            <a:avLst/>
          </a:prstGeom>
        </p:spPr>
      </p:pic>
      <p:sp>
        <p:nvSpPr>
          <p:cNvPr id="31" name="Rectángulo redondeado 30"/>
          <p:cNvSpPr/>
          <p:nvPr/>
        </p:nvSpPr>
        <p:spPr>
          <a:xfrm>
            <a:off x="1018883" y="830512"/>
            <a:ext cx="9994064" cy="400865"/>
          </a:xfrm>
          <a:prstGeom prst="roundRect">
            <a:avLst>
              <a:gd name="adj" fmla="val 0"/>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SERVICIO DE ATENCIÓN AL TRABAJO</a:t>
            </a:r>
            <a:endParaRPr lang="es-PY" sz="2800" b="1" dirty="0">
              <a:solidFill>
                <a:schemeClr val="bg1"/>
              </a:solidFill>
            </a:endParaRPr>
          </a:p>
        </p:txBody>
      </p:sp>
      <p:sp>
        <p:nvSpPr>
          <p:cNvPr id="33" name="Rectángulo 32">
            <a:extLst>
              <a:ext uri="{FF2B5EF4-FFF2-40B4-BE49-F238E27FC236}">
                <a16:creationId xmlns:a16="http://schemas.microsoft.com/office/drawing/2014/main" id="{650A7AB0-E222-4B71-9F80-498226200A6B}"/>
              </a:ext>
            </a:extLst>
          </p:cNvPr>
          <p:cNvSpPr/>
          <p:nvPr/>
        </p:nvSpPr>
        <p:spPr>
          <a:xfrm>
            <a:off x="3243632" y="3572009"/>
            <a:ext cx="1656137" cy="369332"/>
          </a:xfrm>
          <a:prstGeom prst="rect">
            <a:avLst/>
          </a:prstGeom>
        </p:spPr>
        <p:txBody>
          <a:bodyPr wrap="square">
            <a:spAutoFit/>
          </a:bodyPr>
          <a:lstStyle/>
          <a:p>
            <a:pPr algn="ctr"/>
            <a:r>
              <a:rPr lang="es-PY" b="1" dirty="0">
                <a:solidFill>
                  <a:schemeClr val="bg1"/>
                </a:solidFill>
              </a:rPr>
              <a:t>2020</a:t>
            </a:r>
          </a:p>
        </p:txBody>
      </p:sp>
      <p:sp>
        <p:nvSpPr>
          <p:cNvPr id="35" name="Rectángulo 34">
            <a:extLst>
              <a:ext uri="{FF2B5EF4-FFF2-40B4-BE49-F238E27FC236}">
                <a16:creationId xmlns:a16="http://schemas.microsoft.com/office/drawing/2014/main" id="{B6993A3F-EA80-4614-ADC2-7D600B40BE63}"/>
              </a:ext>
            </a:extLst>
          </p:cNvPr>
          <p:cNvSpPr/>
          <p:nvPr/>
        </p:nvSpPr>
        <p:spPr>
          <a:xfrm>
            <a:off x="965703" y="3169352"/>
            <a:ext cx="1913006" cy="1689309"/>
          </a:xfrm>
          <a:prstGeom prst="rect">
            <a:avLst/>
          </a:prstGeom>
        </p:spPr>
        <p:txBody>
          <a:bodyPr wrap="square">
            <a:spAutoFit/>
          </a:bodyPr>
          <a:lstStyle/>
          <a:p>
            <a:pPr algn="ctr">
              <a:spcAft>
                <a:spcPts val="975"/>
              </a:spcAft>
            </a:pPr>
            <a:r>
              <a:rPr lang="es-PY" sz="1600" b="1" dirty="0">
                <a:solidFill>
                  <a:srgbClr val="002060"/>
                </a:solidFill>
                <a:latin typeface="Segoe UI" panose="020B0502040204020203" pitchFamily="34" charset="0"/>
                <a:cs typeface="Segoe UI" panose="020B0502040204020203" pitchFamily="34" charset="0"/>
              </a:rPr>
              <a:t>195.629 </a:t>
            </a:r>
            <a:r>
              <a:rPr lang="es-PY" sz="1463" b="1" dirty="0">
                <a:solidFill>
                  <a:srgbClr val="002060"/>
                </a:solidFill>
                <a:latin typeface="Segoe UI" panose="020B0502040204020203" pitchFamily="34" charset="0"/>
                <a:cs typeface="Segoe UI" panose="020B0502040204020203" pitchFamily="34" charset="0"/>
              </a:rPr>
              <a:t>atenciones laborales vía plataforma electrónica, telefónica, e-mail y </a:t>
            </a:r>
            <a:r>
              <a:rPr lang="es-PY" sz="1463" b="1" dirty="0" err="1">
                <a:solidFill>
                  <a:srgbClr val="002060"/>
                </a:solidFill>
                <a:latin typeface="Segoe UI" panose="020B0502040204020203" pitchFamily="34" charset="0"/>
                <a:cs typeface="Segoe UI" panose="020B0502040204020203" pitchFamily="34" charset="0"/>
              </a:rPr>
              <a:t>whatsapp</a:t>
            </a:r>
            <a:r>
              <a:rPr lang="es-PY" sz="1463" b="1" dirty="0">
                <a:solidFill>
                  <a:srgbClr val="002060"/>
                </a:solidFill>
                <a:latin typeface="Segoe UI" panose="020B0502040204020203" pitchFamily="34" charset="0"/>
                <a:cs typeface="Segoe UI" panose="020B0502040204020203" pitchFamily="34" charset="0"/>
              </a:rPr>
              <a:t>.</a:t>
            </a:r>
          </a:p>
        </p:txBody>
      </p:sp>
      <p:cxnSp>
        <p:nvCxnSpPr>
          <p:cNvPr id="36" name="Conector: angular 35">
            <a:extLst>
              <a:ext uri="{FF2B5EF4-FFF2-40B4-BE49-F238E27FC236}">
                <a16:creationId xmlns:a16="http://schemas.microsoft.com/office/drawing/2014/main" id="{F6FB4C97-50A0-4A80-9B82-5278508FD2F1}"/>
              </a:ext>
            </a:extLst>
          </p:cNvPr>
          <p:cNvCxnSpPr>
            <a:cxnSpLocks/>
            <a:stCxn id="21" idx="1"/>
          </p:cNvCxnSpPr>
          <p:nvPr/>
        </p:nvCxnSpPr>
        <p:spPr>
          <a:xfrm rot="10800000" flipH="1" flipV="1">
            <a:off x="1375026" y="1829961"/>
            <a:ext cx="523600" cy="1226032"/>
          </a:xfrm>
          <a:prstGeom prst="bentConnector4">
            <a:avLst>
              <a:gd name="adj1" fmla="val -43659"/>
              <a:gd name="adj2" fmla="val 63179"/>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ángulo 88">
            <a:extLst>
              <a:ext uri="{FF2B5EF4-FFF2-40B4-BE49-F238E27FC236}">
                <a16:creationId xmlns:a16="http://schemas.microsoft.com/office/drawing/2014/main" id="{801BB099-432B-454C-B1FA-AABDEF3FD5E5}"/>
              </a:ext>
            </a:extLst>
          </p:cNvPr>
          <p:cNvSpPr/>
          <p:nvPr/>
        </p:nvSpPr>
        <p:spPr>
          <a:xfrm>
            <a:off x="3643570" y="3210396"/>
            <a:ext cx="1913006" cy="1668214"/>
          </a:xfrm>
          <a:prstGeom prst="rect">
            <a:avLst/>
          </a:prstGeom>
        </p:spPr>
        <p:txBody>
          <a:bodyPr wrap="square">
            <a:spAutoFit/>
          </a:bodyPr>
          <a:lstStyle/>
          <a:p>
            <a:pPr algn="ctr">
              <a:spcAft>
                <a:spcPts val="975"/>
              </a:spcAft>
            </a:pPr>
            <a:r>
              <a:rPr lang="es-PY" sz="1463" b="1" dirty="0">
                <a:solidFill>
                  <a:srgbClr val="002060"/>
                </a:solidFill>
                <a:latin typeface="Segoe UI" panose="020B0502040204020203" pitchFamily="34" charset="0"/>
                <a:cs typeface="Segoe UI" panose="020B0502040204020203" pitchFamily="34" charset="0"/>
              </a:rPr>
              <a:t>Herramientas de negociación entre trabajadores y empleadores, teletrabajo, modalidades contractuales.</a:t>
            </a:r>
            <a:endParaRPr lang="en-US" sz="1138" dirty="0">
              <a:solidFill>
                <a:srgbClr val="002060"/>
              </a:solidFill>
              <a:latin typeface="Segoe UI" panose="020B0502040204020203" pitchFamily="34" charset="0"/>
              <a:cs typeface="Segoe UI" panose="020B0502040204020203" pitchFamily="34" charset="0"/>
            </a:endParaRPr>
          </a:p>
        </p:txBody>
      </p:sp>
      <p:sp>
        <p:nvSpPr>
          <p:cNvPr id="90" name="Rectángulo 89">
            <a:extLst>
              <a:ext uri="{FF2B5EF4-FFF2-40B4-BE49-F238E27FC236}">
                <a16:creationId xmlns:a16="http://schemas.microsoft.com/office/drawing/2014/main" id="{E6AAD4FF-2C09-4EFB-8977-96A0ABC25E2A}"/>
              </a:ext>
            </a:extLst>
          </p:cNvPr>
          <p:cNvSpPr/>
          <p:nvPr/>
        </p:nvSpPr>
        <p:spPr>
          <a:xfrm>
            <a:off x="3643570" y="1519641"/>
            <a:ext cx="1483759" cy="369332"/>
          </a:xfrm>
          <a:prstGeom prst="rect">
            <a:avLst/>
          </a:prstGeom>
        </p:spPr>
        <p:txBody>
          <a:bodyPr wrap="square">
            <a:spAutoFit/>
          </a:bodyPr>
          <a:lstStyle/>
          <a:p>
            <a:pPr>
              <a:buClr>
                <a:srgbClr val="002060"/>
              </a:buClr>
              <a:buSzPct val="106000"/>
            </a:pPr>
            <a:r>
              <a:rPr lang="es-MX" b="1" dirty="0">
                <a:solidFill>
                  <a:srgbClr val="002060"/>
                </a:solidFill>
              </a:rPr>
              <a:t>Herramientas</a:t>
            </a:r>
          </a:p>
        </p:txBody>
      </p:sp>
      <p:sp>
        <p:nvSpPr>
          <p:cNvPr id="91" name="Rectángulo 90">
            <a:extLst>
              <a:ext uri="{FF2B5EF4-FFF2-40B4-BE49-F238E27FC236}">
                <a16:creationId xmlns:a16="http://schemas.microsoft.com/office/drawing/2014/main" id="{DB95B4D8-525D-46A5-B705-3C4B310C303D}"/>
              </a:ext>
            </a:extLst>
          </p:cNvPr>
          <p:cNvSpPr/>
          <p:nvPr/>
        </p:nvSpPr>
        <p:spPr>
          <a:xfrm>
            <a:off x="6453229" y="1577298"/>
            <a:ext cx="1483759" cy="646331"/>
          </a:xfrm>
          <a:prstGeom prst="rect">
            <a:avLst/>
          </a:prstGeom>
        </p:spPr>
        <p:txBody>
          <a:bodyPr wrap="square">
            <a:spAutoFit/>
          </a:bodyPr>
          <a:lstStyle/>
          <a:p>
            <a:pPr>
              <a:buClr>
                <a:srgbClr val="002060"/>
              </a:buClr>
              <a:buSzPct val="106000"/>
            </a:pPr>
            <a:r>
              <a:rPr lang="es-MX" b="1" dirty="0">
                <a:solidFill>
                  <a:srgbClr val="002060"/>
                </a:solidFill>
              </a:rPr>
              <a:t>Audiencias laborales</a:t>
            </a:r>
          </a:p>
        </p:txBody>
      </p:sp>
      <p:sp>
        <p:nvSpPr>
          <p:cNvPr id="92" name="Rectángulo 91">
            <a:extLst>
              <a:ext uri="{FF2B5EF4-FFF2-40B4-BE49-F238E27FC236}">
                <a16:creationId xmlns:a16="http://schemas.microsoft.com/office/drawing/2014/main" id="{40DA59ED-FA33-4AC7-A99F-2A0997D9DFA2}"/>
              </a:ext>
            </a:extLst>
          </p:cNvPr>
          <p:cNvSpPr/>
          <p:nvPr/>
        </p:nvSpPr>
        <p:spPr>
          <a:xfrm>
            <a:off x="7652127" y="3500843"/>
            <a:ext cx="1656137" cy="369332"/>
          </a:xfrm>
          <a:prstGeom prst="rect">
            <a:avLst/>
          </a:prstGeom>
        </p:spPr>
        <p:txBody>
          <a:bodyPr wrap="square">
            <a:spAutoFit/>
          </a:bodyPr>
          <a:lstStyle/>
          <a:p>
            <a:pPr algn="ctr"/>
            <a:r>
              <a:rPr lang="es-PY" b="1" dirty="0">
                <a:solidFill>
                  <a:schemeClr val="bg1"/>
                </a:solidFill>
              </a:rPr>
              <a:t>2020</a:t>
            </a:r>
          </a:p>
        </p:txBody>
      </p:sp>
      <p:sp>
        <p:nvSpPr>
          <p:cNvPr id="93" name="Rectángulo 92">
            <a:extLst>
              <a:ext uri="{FF2B5EF4-FFF2-40B4-BE49-F238E27FC236}">
                <a16:creationId xmlns:a16="http://schemas.microsoft.com/office/drawing/2014/main" id="{ED222CB7-F22D-4E90-BDB5-9929D4DBFD9E}"/>
              </a:ext>
            </a:extLst>
          </p:cNvPr>
          <p:cNvSpPr/>
          <p:nvPr/>
        </p:nvSpPr>
        <p:spPr>
          <a:xfrm>
            <a:off x="6041170" y="3238296"/>
            <a:ext cx="1913006" cy="1142172"/>
          </a:xfrm>
          <a:prstGeom prst="rect">
            <a:avLst/>
          </a:prstGeom>
        </p:spPr>
        <p:txBody>
          <a:bodyPr wrap="square">
            <a:spAutoFit/>
          </a:bodyPr>
          <a:lstStyle/>
          <a:p>
            <a:pPr algn="ctr">
              <a:spcAft>
                <a:spcPts val="975"/>
              </a:spcAft>
            </a:pPr>
            <a:r>
              <a:rPr lang="es-PY" sz="1600" b="1" dirty="0">
                <a:solidFill>
                  <a:srgbClr val="002060"/>
                </a:solidFill>
                <a:latin typeface="Segoe UI" panose="020B0502040204020203" pitchFamily="34" charset="0"/>
                <a:cs typeface="Segoe UI" panose="020B0502040204020203" pitchFamily="34" charset="0"/>
              </a:rPr>
              <a:t>10.407</a:t>
            </a:r>
          </a:p>
          <a:p>
            <a:pPr algn="ctr">
              <a:spcAft>
                <a:spcPts val="975"/>
              </a:spcAft>
            </a:pPr>
            <a:r>
              <a:rPr lang="es-PY" sz="1463" b="1" dirty="0">
                <a:solidFill>
                  <a:srgbClr val="002060"/>
                </a:solidFill>
                <a:latin typeface="Segoe UI" panose="020B0502040204020203" pitchFamily="34" charset="0"/>
                <a:cs typeface="Segoe UI" panose="020B0502040204020203" pitchFamily="34" charset="0"/>
              </a:rPr>
              <a:t>Audiencias de mediación de conflictos virtuales.</a:t>
            </a:r>
            <a:endParaRPr lang="en-US" sz="1138" dirty="0">
              <a:solidFill>
                <a:srgbClr val="FF0000"/>
              </a:solidFill>
              <a:latin typeface="Segoe UI" panose="020B0502040204020203" pitchFamily="34" charset="0"/>
              <a:cs typeface="Segoe UI" panose="020B0502040204020203" pitchFamily="34" charset="0"/>
            </a:endParaRPr>
          </a:p>
        </p:txBody>
      </p:sp>
      <p:cxnSp>
        <p:nvCxnSpPr>
          <p:cNvPr id="94" name="Conector: angular 93">
            <a:extLst>
              <a:ext uri="{FF2B5EF4-FFF2-40B4-BE49-F238E27FC236}">
                <a16:creationId xmlns:a16="http://schemas.microsoft.com/office/drawing/2014/main" id="{3416476D-BD3A-4A7B-ADD8-AE09E26DDFB2}"/>
              </a:ext>
            </a:extLst>
          </p:cNvPr>
          <p:cNvCxnSpPr>
            <a:cxnSpLocks/>
            <a:stCxn id="91" idx="1"/>
          </p:cNvCxnSpPr>
          <p:nvPr/>
        </p:nvCxnSpPr>
        <p:spPr>
          <a:xfrm rot="10800000" flipH="1" flipV="1">
            <a:off x="6453229" y="1900464"/>
            <a:ext cx="523600" cy="1226032"/>
          </a:xfrm>
          <a:prstGeom prst="bentConnector4">
            <a:avLst>
              <a:gd name="adj1" fmla="val -43659"/>
              <a:gd name="adj2" fmla="val 63179"/>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cxnSp>
        <p:nvCxnSpPr>
          <p:cNvPr id="101" name="Conector: angular 100">
            <a:extLst>
              <a:ext uri="{FF2B5EF4-FFF2-40B4-BE49-F238E27FC236}">
                <a16:creationId xmlns:a16="http://schemas.microsoft.com/office/drawing/2014/main" id="{29A48512-31F4-4C12-9857-8A85A5175476}"/>
              </a:ext>
            </a:extLst>
          </p:cNvPr>
          <p:cNvCxnSpPr>
            <a:cxnSpLocks/>
          </p:cNvCxnSpPr>
          <p:nvPr/>
        </p:nvCxnSpPr>
        <p:spPr>
          <a:xfrm rot="10800000" flipH="1" flipV="1">
            <a:off x="4039546" y="1865111"/>
            <a:ext cx="523600" cy="1226032"/>
          </a:xfrm>
          <a:prstGeom prst="bentConnector4">
            <a:avLst>
              <a:gd name="adj1" fmla="val -43659"/>
              <a:gd name="adj2" fmla="val 63179"/>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37" name="Marcador de número de diapositiva 4">
            <a:extLst>
              <a:ext uri="{FF2B5EF4-FFF2-40B4-BE49-F238E27FC236}">
                <a16:creationId xmlns:a16="http://schemas.microsoft.com/office/drawing/2014/main" id="{78AD63D6-3C1E-4ED6-944E-ADF70E9827DF}"/>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7</a:t>
            </a:fld>
            <a:endParaRPr lang="es-PY"/>
          </a:p>
        </p:txBody>
      </p:sp>
      <p:sp>
        <p:nvSpPr>
          <p:cNvPr id="34" name="Rectángulo 33">
            <a:extLst>
              <a:ext uri="{FF2B5EF4-FFF2-40B4-BE49-F238E27FC236}">
                <a16:creationId xmlns:a16="http://schemas.microsoft.com/office/drawing/2014/main" id="{801BB099-432B-454C-B1FA-AABDEF3FD5E5}"/>
              </a:ext>
            </a:extLst>
          </p:cNvPr>
          <p:cNvSpPr/>
          <p:nvPr/>
        </p:nvSpPr>
        <p:spPr>
          <a:xfrm>
            <a:off x="8717327" y="3730338"/>
            <a:ext cx="2280734" cy="767711"/>
          </a:xfrm>
          <a:prstGeom prst="rect">
            <a:avLst/>
          </a:prstGeom>
        </p:spPr>
        <p:txBody>
          <a:bodyPr wrap="square">
            <a:spAutoFit/>
          </a:bodyPr>
          <a:lstStyle/>
          <a:p>
            <a:pPr algn="ctr">
              <a:spcAft>
                <a:spcPts val="975"/>
              </a:spcAft>
            </a:pPr>
            <a:r>
              <a:rPr lang="es-PY" sz="1463" b="1" dirty="0" smtClean="0">
                <a:solidFill>
                  <a:srgbClr val="002060"/>
                </a:solidFill>
                <a:latin typeface="Segoe UI" panose="020B0502040204020203" pitchFamily="34" charset="0"/>
                <a:cs typeface="Segoe UI" panose="020B0502040204020203" pitchFamily="34" charset="0"/>
              </a:rPr>
              <a:t>96.335 </a:t>
            </a:r>
            <a:r>
              <a:rPr lang="es-PY" sz="1463" b="1" dirty="0">
                <a:solidFill>
                  <a:srgbClr val="002060"/>
                </a:solidFill>
                <a:latin typeface="Segoe UI" panose="020B0502040204020203" pitchFamily="34" charset="0"/>
                <a:cs typeface="Segoe UI" panose="020B0502040204020203" pitchFamily="34" charset="0"/>
              </a:rPr>
              <a:t>cálculos de haberes y beneficios sociales.</a:t>
            </a:r>
            <a:endParaRPr lang="en-US" sz="1138" dirty="0">
              <a:solidFill>
                <a:srgbClr val="002060"/>
              </a:solidFill>
              <a:latin typeface="Segoe UI" panose="020B0502040204020203" pitchFamily="34" charset="0"/>
              <a:cs typeface="Segoe UI" panose="020B0502040204020203" pitchFamily="34" charset="0"/>
            </a:endParaRPr>
          </a:p>
        </p:txBody>
      </p:sp>
      <p:sp>
        <p:nvSpPr>
          <p:cNvPr id="38" name="Rectángulo 37">
            <a:extLst>
              <a:ext uri="{FF2B5EF4-FFF2-40B4-BE49-F238E27FC236}">
                <a16:creationId xmlns:a16="http://schemas.microsoft.com/office/drawing/2014/main" id="{E6AAD4FF-2C09-4EFB-8977-96A0ABC25E2A}"/>
              </a:ext>
            </a:extLst>
          </p:cNvPr>
          <p:cNvSpPr/>
          <p:nvPr/>
        </p:nvSpPr>
        <p:spPr>
          <a:xfrm>
            <a:off x="8675099" y="1541945"/>
            <a:ext cx="2112104" cy="646331"/>
          </a:xfrm>
          <a:prstGeom prst="rect">
            <a:avLst/>
          </a:prstGeom>
        </p:spPr>
        <p:txBody>
          <a:bodyPr wrap="square">
            <a:spAutoFit/>
          </a:bodyPr>
          <a:lstStyle/>
          <a:p>
            <a:pPr algn="ctr">
              <a:buClr>
                <a:srgbClr val="002060"/>
              </a:buClr>
              <a:buSzPct val="106000"/>
            </a:pPr>
            <a:r>
              <a:rPr lang="es-MX" b="1" dirty="0">
                <a:solidFill>
                  <a:srgbClr val="002060"/>
                </a:solidFill>
              </a:rPr>
              <a:t>Servicio de cálculo de haberes</a:t>
            </a:r>
          </a:p>
        </p:txBody>
      </p:sp>
      <p:cxnSp>
        <p:nvCxnSpPr>
          <p:cNvPr id="39" name="Conector: angular 100">
            <a:extLst>
              <a:ext uri="{FF2B5EF4-FFF2-40B4-BE49-F238E27FC236}">
                <a16:creationId xmlns:a16="http://schemas.microsoft.com/office/drawing/2014/main" id="{29A48512-31F4-4C12-9857-8A85A5175476}"/>
              </a:ext>
            </a:extLst>
          </p:cNvPr>
          <p:cNvCxnSpPr>
            <a:cxnSpLocks/>
          </p:cNvCxnSpPr>
          <p:nvPr/>
        </p:nvCxnSpPr>
        <p:spPr>
          <a:xfrm rot="16200000" flipH="1">
            <a:off x="9248637" y="2444254"/>
            <a:ext cx="1312566" cy="800610"/>
          </a:xfrm>
          <a:prstGeom prst="bentConnector3">
            <a:avLst>
              <a:gd name="adj1" fmla="val 50000"/>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40" name="CuadroTexto 39">
            <a:extLst>
              <a:ext uri="{FF2B5EF4-FFF2-40B4-BE49-F238E27FC236}">
                <a16:creationId xmlns:a16="http://schemas.microsoft.com/office/drawing/2014/main" id="{7ED00C0F-6F4B-4F11-9B6E-7163DE40A05A}"/>
              </a:ext>
            </a:extLst>
          </p:cNvPr>
          <p:cNvSpPr txBox="1"/>
          <p:nvPr/>
        </p:nvSpPr>
        <p:spPr>
          <a:xfrm>
            <a:off x="553575" y="6277350"/>
            <a:ext cx="6635432"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 Datos de la Dirección de Trabajo del MTESS. Corte al </a:t>
            </a:r>
            <a:r>
              <a:rPr lang="es-ES" altLang="en-US" sz="1200" dirty="0">
                <a:solidFill>
                  <a:srgbClr val="002060"/>
                </a:solidFill>
                <a:ea typeface="Calibri" panose="020F0502020204030204" pitchFamily="34" charset="0"/>
                <a:cs typeface="Calibri" panose="020F0502020204030204" pitchFamily="34" charset="0"/>
              </a:rPr>
              <a:t>13.03.20 al  </a:t>
            </a:r>
            <a:r>
              <a:rPr lang="es-ES" altLang="en-US" sz="1200" dirty="0" smtClean="0">
                <a:solidFill>
                  <a:srgbClr val="002060"/>
                </a:solidFill>
                <a:ea typeface="Calibri" panose="020F0502020204030204" pitchFamily="34" charset="0"/>
                <a:cs typeface="Calibri" panose="020F0502020204030204" pitchFamily="34" charset="0"/>
              </a:rPr>
              <a:t>29</a:t>
            </a:r>
            <a:r>
              <a:rPr lang="es-ES" altLang="en-US" sz="1200" dirty="0" smtClean="0">
                <a:solidFill>
                  <a:srgbClr val="002060"/>
                </a:solidFill>
                <a:ea typeface="Calibri" panose="020F0502020204030204" pitchFamily="34" charset="0"/>
                <a:cs typeface="Calibri" panose="020F0502020204030204" pitchFamily="34" charset="0"/>
              </a:rPr>
              <a:t>.09.21</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a:t>
            </a:r>
            <a:endParaRPr lang="es-PY" altLang="en-US" sz="1200" dirty="0">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358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7618972" y="1747003"/>
            <a:ext cx="1806060" cy="646331"/>
          </a:xfrm>
          <a:prstGeom prst="rect">
            <a:avLst/>
          </a:prstGeom>
        </p:spPr>
        <p:txBody>
          <a:bodyPr wrap="square">
            <a:spAutoFit/>
          </a:bodyPr>
          <a:lstStyle/>
          <a:p>
            <a:pPr>
              <a:buClr>
                <a:srgbClr val="002060"/>
              </a:buClr>
              <a:buSzPct val="106000"/>
            </a:pPr>
            <a:r>
              <a:rPr lang="es-MX" b="1" dirty="0" smtClean="0">
                <a:solidFill>
                  <a:srgbClr val="002060"/>
                </a:solidFill>
              </a:rPr>
              <a:t>Modalidades Contractuales </a:t>
            </a:r>
            <a:endParaRPr lang="es-MX" b="1" dirty="0">
              <a:solidFill>
                <a:srgbClr val="002060"/>
              </a:solidFill>
            </a:endParaRPr>
          </a:p>
        </p:txBody>
      </p:sp>
      <p:grpSp>
        <p:nvGrpSpPr>
          <p:cNvPr id="16" name="object 4"/>
          <p:cNvGrpSpPr/>
          <p:nvPr/>
        </p:nvGrpSpPr>
        <p:grpSpPr>
          <a:xfrm>
            <a:off x="12026405" y="546797"/>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20"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22"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2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396" y="6362550"/>
            <a:ext cx="963957" cy="292100"/>
          </a:xfrm>
          <a:prstGeom prst="rect">
            <a:avLst/>
          </a:prstGeom>
        </p:spPr>
      </p:pic>
      <p:pic>
        <p:nvPicPr>
          <p:cNvPr id="2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658" y="6329507"/>
            <a:ext cx="1276543" cy="386820"/>
          </a:xfrm>
          <a:prstGeom prst="rect">
            <a:avLst/>
          </a:prstGeom>
        </p:spPr>
      </p:pic>
      <p:cxnSp>
        <p:nvCxnSpPr>
          <p:cNvPr id="25" name="2 Conector recto">
            <a:extLst>
              <a:ext uri="{FF2B5EF4-FFF2-40B4-BE49-F238E27FC236}">
                <a16:creationId xmlns:a16="http://schemas.microsoft.com/office/drawing/2014/main" id="{C2E375C1-A099-4B20-9246-376EC4314EB9}"/>
              </a:ext>
            </a:extLst>
          </p:cNvPr>
          <p:cNvCxnSpPr>
            <a:cxnSpLocks/>
          </p:cNvCxnSpPr>
          <p:nvPr/>
        </p:nvCxnSpPr>
        <p:spPr>
          <a:xfrm flipV="1">
            <a:off x="553575" y="6508600"/>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47601A-E044-400E-8AE9-F63BF6400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2947" y="6286222"/>
            <a:ext cx="782797" cy="430105"/>
          </a:xfrm>
          <a:prstGeom prst="rect">
            <a:avLst/>
          </a:prstGeom>
        </p:spPr>
      </p:pic>
      <p:cxnSp>
        <p:nvCxnSpPr>
          <p:cNvPr id="28"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13 Imagen">
            <a:extLst>
              <a:ext uri="{FF2B5EF4-FFF2-40B4-BE49-F238E27FC236}">
                <a16:creationId xmlns:a16="http://schemas.microsoft.com/office/drawing/2014/main" id="{D4596E45-62C6-4C9A-A05B-E54F9E1B2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019" y="383577"/>
            <a:ext cx="323788" cy="326443"/>
          </a:xfrm>
          <a:prstGeom prst="rect">
            <a:avLst/>
          </a:prstGeom>
        </p:spPr>
      </p:pic>
      <p:sp>
        <p:nvSpPr>
          <p:cNvPr id="31" name="Rectángulo redondeado 30"/>
          <p:cNvSpPr/>
          <p:nvPr/>
        </p:nvSpPr>
        <p:spPr>
          <a:xfrm>
            <a:off x="1018883" y="830512"/>
            <a:ext cx="9994064" cy="400865"/>
          </a:xfrm>
          <a:prstGeom prst="roundRect">
            <a:avLst>
              <a:gd name="adj" fmla="val 0"/>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SERVICIO DE ATENCIÓN AL TRABAJO</a:t>
            </a:r>
            <a:endParaRPr lang="es-PY" sz="2800" b="1" dirty="0">
              <a:solidFill>
                <a:schemeClr val="bg1"/>
              </a:solidFill>
            </a:endParaRPr>
          </a:p>
        </p:txBody>
      </p:sp>
      <p:sp>
        <p:nvSpPr>
          <p:cNvPr id="33" name="Rectángulo 32">
            <a:extLst>
              <a:ext uri="{FF2B5EF4-FFF2-40B4-BE49-F238E27FC236}">
                <a16:creationId xmlns:a16="http://schemas.microsoft.com/office/drawing/2014/main" id="{650A7AB0-E222-4B71-9F80-498226200A6B}"/>
              </a:ext>
            </a:extLst>
          </p:cNvPr>
          <p:cNvSpPr/>
          <p:nvPr/>
        </p:nvSpPr>
        <p:spPr>
          <a:xfrm>
            <a:off x="3243632" y="3572009"/>
            <a:ext cx="1656137" cy="369332"/>
          </a:xfrm>
          <a:prstGeom prst="rect">
            <a:avLst/>
          </a:prstGeom>
        </p:spPr>
        <p:txBody>
          <a:bodyPr wrap="square">
            <a:spAutoFit/>
          </a:bodyPr>
          <a:lstStyle/>
          <a:p>
            <a:pPr algn="ctr"/>
            <a:r>
              <a:rPr lang="es-PY" b="1" dirty="0">
                <a:solidFill>
                  <a:schemeClr val="bg1"/>
                </a:solidFill>
              </a:rPr>
              <a:t>2020</a:t>
            </a:r>
          </a:p>
        </p:txBody>
      </p:sp>
      <p:sp>
        <p:nvSpPr>
          <p:cNvPr id="35" name="Rectángulo 34">
            <a:extLst>
              <a:ext uri="{FF2B5EF4-FFF2-40B4-BE49-F238E27FC236}">
                <a16:creationId xmlns:a16="http://schemas.microsoft.com/office/drawing/2014/main" id="{B6993A3F-EA80-4614-ADC2-7D600B40BE63}"/>
              </a:ext>
            </a:extLst>
          </p:cNvPr>
          <p:cNvSpPr/>
          <p:nvPr/>
        </p:nvSpPr>
        <p:spPr>
          <a:xfrm>
            <a:off x="7209648" y="3409560"/>
            <a:ext cx="3786605" cy="1836400"/>
          </a:xfrm>
          <a:prstGeom prst="rect">
            <a:avLst/>
          </a:prstGeom>
        </p:spPr>
        <p:txBody>
          <a:bodyPr wrap="square">
            <a:spAutoFit/>
          </a:bodyPr>
          <a:lstStyle/>
          <a:p>
            <a:pPr marL="285750" indent="-285750">
              <a:spcAft>
                <a:spcPts val="975"/>
              </a:spcAft>
              <a:buFontTx/>
              <a:buChar char="-"/>
            </a:pPr>
            <a:r>
              <a:rPr lang="es-PY" sz="1600" dirty="0" smtClean="0">
                <a:solidFill>
                  <a:srgbClr val="002060"/>
                </a:solidFill>
                <a:latin typeface="Segoe UI" panose="020B0502040204020203" pitchFamily="34" charset="0"/>
                <a:cs typeface="Segoe UI" panose="020B0502040204020203" pitchFamily="34" charset="0"/>
              </a:rPr>
              <a:t>Practica Laboral </a:t>
            </a:r>
          </a:p>
          <a:p>
            <a:pPr marL="285750" indent="-285750">
              <a:spcAft>
                <a:spcPts val="975"/>
              </a:spcAft>
              <a:buFontTx/>
              <a:buChar char="-"/>
            </a:pPr>
            <a:r>
              <a:rPr lang="es-PY" sz="1600" dirty="0" smtClean="0">
                <a:solidFill>
                  <a:srgbClr val="002060"/>
                </a:solidFill>
                <a:latin typeface="Segoe UI" panose="020B0502040204020203" pitchFamily="34" charset="0"/>
                <a:cs typeface="Segoe UI" panose="020B0502040204020203" pitchFamily="34" charset="0"/>
              </a:rPr>
              <a:t>Aprendiz</a:t>
            </a:r>
          </a:p>
          <a:p>
            <a:pPr marL="285750" indent="-285750">
              <a:spcAft>
                <a:spcPts val="975"/>
              </a:spcAft>
              <a:buFontTx/>
              <a:buChar char="-"/>
            </a:pPr>
            <a:r>
              <a:rPr lang="es-PY" sz="1600" dirty="0" smtClean="0">
                <a:solidFill>
                  <a:srgbClr val="002060"/>
                </a:solidFill>
                <a:latin typeface="Segoe UI" panose="020B0502040204020203" pitchFamily="34" charset="0"/>
                <a:cs typeface="Segoe UI" panose="020B0502040204020203" pitchFamily="34" charset="0"/>
              </a:rPr>
              <a:t>Contrato a tiempo determinado </a:t>
            </a:r>
          </a:p>
          <a:p>
            <a:pPr marL="285750" indent="-285750">
              <a:spcAft>
                <a:spcPts val="975"/>
              </a:spcAft>
              <a:buFontTx/>
              <a:buChar char="-"/>
            </a:pPr>
            <a:r>
              <a:rPr lang="es-PY" sz="1600" dirty="0" smtClean="0">
                <a:solidFill>
                  <a:srgbClr val="002060"/>
                </a:solidFill>
                <a:latin typeface="Segoe UI" panose="020B0502040204020203" pitchFamily="34" charset="0"/>
                <a:cs typeface="Segoe UI" panose="020B0502040204020203" pitchFamily="34" charset="0"/>
              </a:rPr>
              <a:t>Contrato a Tiempo Parcial </a:t>
            </a:r>
          </a:p>
          <a:p>
            <a:pPr marL="285750" indent="-285750">
              <a:spcAft>
                <a:spcPts val="975"/>
              </a:spcAft>
              <a:buFontTx/>
              <a:buChar char="-"/>
            </a:pPr>
            <a:r>
              <a:rPr lang="es-PY" sz="1600" dirty="0" smtClean="0">
                <a:solidFill>
                  <a:srgbClr val="002060"/>
                </a:solidFill>
                <a:latin typeface="Segoe UI" panose="020B0502040204020203" pitchFamily="34" charset="0"/>
                <a:cs typeface="Segoe UI" panose="020B0502040204020203" pitchFamily="34" charset="0"/>
              </a:rPr>
              <a:t>Pasantía </a:t>
            </a:r>
            <a:endParaRPr lang="es-PY" sz="1463" dirty="0">
              <a:solidFill>
                <a:srgbClr val="002060"/>
              </a:solidFill>
              <a:latin typeface="Segoe UI" panose="020B0502040204020203" pitchFamily="34" charset="0"/>
              <a:cs typeface="Segoe UI" panose="020B0502040204020203" pitchFamily="34" charset="0"/>
            </a:endParaRPr>
          </a:p>
        </p:txBody>
      </p:sp>
      <p:cxnSp>
        <p:nvCxnSpPr>
          <p:cNvPr id="36" name="Conector: angular 35">
            <a:extLst>
              <a:ext uri="{FF2B5EF4-FFF2-40B4-BE49-F238E27FC236}">
                <a16:creationId xmlns:a16="http://schemas.microsoft.com/office/drawing/2014/main" id="{F6FB4C97-50A0-4A80-9B82-5278508FD2F1}"/>
              </a:ext>
            </a:extLst>
          </p:cNvPr>
          <p:cNvCxnSpPr>
            <a:cxnSpLocks/>
            <a:stCxn id="21" idx="1"/>
          </p:cNvCxnSpPr>
          <p:nvPr/>
        </p:nvCxnSpPr>
        <p:spPr>
          <a:xfrm rot="10800000" flipH="1" flipV="1">
            <a:off x="7618972" y="2070168"/>
            <a:ext cx="523600" cy="1226031"/>
          </a:xfrm>
          <a:prstGeom prst="bentConnector4">
            <a:avLst>
              <a:gd name="adj1" fmla="val -43659"/>
              <a:gd name="adj2" fmla="val 63179"/>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6" name="Rectángulo 95">
            <a:extLst>
              <a:ext uri="{FF2B5EF4-FFF2-40B4-BE49-F238E27FC236}">
                <a16:creationId xmlns:a16="http://schemas.microsoft.com/office/drawing/2014/main" id="{328BD09F-4707-4864-8069-3C84A868B827}"/>
              </a:ext>
            </a:extLst>
          </p:cNvPr>
          <p:cNvSpPr/>
          <p:nvPr/>
        </p:nvSpPr>
        <p:spPr>
          <a:xfrm>
            <a:off x="1717524" y="3385900"/>
            <a:ext cx="1913006" cy="1142172"/>
          </a:xfrm>
          <a:prstGeom prst="rect">
            <a:avLst/>
          </a:prstGeom>
        </p:spPr>
        <p:txBody>
          <a:bodyPr wrap="square">
            <a:spAutoFit/>
          </a:bodyPr>
          <a:lstStyle/>
          <a:p>
            <a:pPr algn="ctr">
              <a:spcAft>
                <a:spcPts val="975"/>
              </a:spcAft>
            </a:pPr>
            <a:r>
              <a:rPr lang="es-PY" sz="1600" b="1" dirty="0">
                <a:solidFill>
                  <a:srgbClr val="002060"/>
                </a:solidFill>
                <a:latin typeface="Segoe UI" panose="020B0502040204020203" pitchFamily="34" charset="0"/>
                <a:cs typeface="Segoe UI" panose="020B0502040204020203" pitchFamily="34" charset="0"/>
              </a:rPr>
              <a:t>4.917</a:t>
            </a:r>
          </a:p>
          <a:p>
            <a:pPr algn="ctr">
              <a:spcAft>
                <a:spcPts val="975"/>
              </a:spcAft>
            </a:pPr>
            <a:r>
              <a:rPr lang="es-PY" sz="1463" b="1" dirty="0">
                <a:solidFill>
                  <a:srgbClr val="002060"/>
                </a:solidFill>
                <a:latin typeface="Segoe UI" panose="020B0502040204020203" pitchFamily="34" charset="0"/>
                <a:cs typeface="Segoe UI" panose="020B0502040204020203" pitchFamily="34" charset="0"/>
              </a:rPr>
              <a:t>Acuerdos de pago o reposición de trabajo.</a:t>
            </a:r>
            <a:endParaRPr lang="en-US" sz="1138" dirty="0">
              <a:solidFill>
                <a:srgbClr val="002060"/>
              </a:solidFill>
              <a:latin typeface="Segoe UI" panose="020B0502040204020203" pitchFamily="34" charset="0"/>
              <a:cs typeface="Segoe UI" panose="020B0502040204020203" pitchFamily="34" charset="0"/>
            </a:endParaRPr>
          </a:p>
        </p:txBody>
      </p:sp>
      <p:sp>
        <p:nvSpPr>
          <p:cNvPr id="97" name="Rectángulo 96">
            <a:extLst>
              <a:ext uri="{FF2B5EF4-FFF2-40B4-BE49-F238E27FC236}">
                <a16:creationId xmlns:a16="http://schemas.microsoft.com/office/drawing/2014/main" id="{AC2D92C1-CA28-4574-B0B8-4AB7A76E7D47}"/>
              </a:ext>
            </a:extLst>
          </p:cNvPr>
          <p:cNvSpPr/>
          <p:nvPr/>
        </p:nvSpPr>
        <p:spPr>
          <a:xfrm>
            <a:off x="2193555" y="1557560"/>
            <a:ext cx="1483759" cy="923330"/>
          </a:xfrm>
          <a:prstGeom prst="rect">
            <a:avLst/>
          </a:prstGeom>
        </p:spPr>
        <p:txBody>
          <a:bodyPr wrap="square">
            <a:spAutoFit/>
          </a:bodyPr>
          <a:lstStyle/>
          <a:p>
            <a:pPr>
              <a:buClr>
                <a:srgbClr val="002060"/>
              </a:buClr>
              <a:buSzPct val="106000"/>
            </a:pPr>
            <a:r>
              <a:rPr lang="es-MX" b="1" dirty="0">
                <a:solidFill>
                  <a:srgbClr val="002060"/>
                </a:solidFill>
              </a:rPr>
              <a:t>Acuerdos entre las partes</a:t>
            </a:r>
          </a:p>
        </p:txBody>
      </p:sp>
      <p:sp>
        <p:nvSpPr>
          <p:cNvPr id="98" name="Rectángulo 97">
            <a:extLst>
              <a:ext uri="{FF2B5EF4-FFF2-40B4-BE49-F238E27FC236}">
                <a16:creationId xmlns:a16="http://schemas.microsoft.com/office/drawing/2014/main" id="{6E396022-ABFD-40D1-BCFC-C8F21455FD08}"/>
              </a:ext>
            </a:extLst>
          </p:cNvPr>
          <p:cNvSpPr/>
          <p:nvPr/>
        </p:nvSpPr>
        <p:spPr>
          <a:xfrm>
            <a:off x="4543733" y="1637413"/>
            <a:ext cx="1483759" cy="646331"/>
          </a:xfrm>
          <a:prstGeom prst="rect">
            <a:avLst/>
          </a:prstGeom>
        </p:spPr>
        <p:txBody>
          <a:bodyPr wrap="square">
            <a:spAutoFit/>
          </a:bodyPr>
          <a:lstStyle/>
          <a:p>
            <a:pPr>
              <a:buClr>
                <a:srgbClr val="002060"/>
              </a:buClr>
              <a:buSzPct val="106000"/>
            </a:pPr>
            <a:r>
              <a:rPr lang="es-MX" b="1" dirty="0">
                <a:solidFill>
                  <a:srgbClr val="002060"/>
                </a:solidFill>
              </a:rPr>
              <a:t>Reuniones tripartitas</a:t>
            </a:r>
          </a:p>
        </p:txBody>
      </p:sp>
      <p:sp>
        <p:nvSpPr>
          <p:cNvPr id="99" name="Rectángulo 98">
            <a:extLst>
              <a:ext uri="{FF2B5EF4-FFF2-40B4-BE49-F238E27FC236}">
                <a16:creationId xmlns:a16="http://schemas.microsoft.com/office/drawing/2014/main" id="{63839277-A04F-43C0-873C-C356913B0AB3}"/>
              </a:ext>
            </a:extLst>
          </p:cNvPr>
          <p:cNvSpPr/>
          <p:nvPr/>
        </p:nvSpPr>
        <p:spPr>
          <a:xfrm>
            <a:off x="4137096" y="3299089"/>
            <a:ext cx="2038404" cy="1142172"/>
          </a:xfrm>
          <a:prstGeom prst="rect">
            <a:avLst/>
          </a:prstGeom>
        </p:spPr>
        <p:txBody>
          <a:bodyPr wrap="square">
            <a:spAutoFit/>
          </a:bodyPr>
          <a:lstStyle/>
          <a:p>
            <a:pPr algn="ctr">
              <a:spcAft>
                <a:spcPts val="975"/>
              </a:spcAft>
            </a:pPr>
            <a:r>
              <a:rPr lang="es-PY" sz="1600" b="1" dirty="0" smtClean="0">
                <a:solidFill>
                  <a:srgbClr val="002060"/>
                </a:solidFill>
                <a:latin typeface="Segoe UI" panose="020B0502040204020203" pitchFamily="34" charset="0"/>
                <a:cs typeface="Segoe UI" panose="020B0502040204020203" pitchFamily="34" charset="0"/>
              </a:rPr>
              <a:t>122</a:t>
            </a:r>
            <a:endParaRPr lang="es-PY" sz="1600" b="1" dirty="0">
              <a:solidFill>
                <a:srgbClr val="002060"/>
              </a:solidFill>
              <a:latin typeface="Segoe UI" panose="020B0502040204020203" pitchFamily="34" charset="0"/>
              <a:cs typeface="Segoe UI" panose="020B0502040204020203" pitchFamily="34" charset="0"/>
            </a:endParaRPr>
          </a:p>
          <a:p>
            <a:pPr algn="ctr">
              <a:spcAft>
                <a:spcPts val="975"/>
              </a:spcAft>
            </a:pPr>
            <a:r>
              <a:rPr lang="es-PY" sz="1463" b="1" dirty="0">
                <a:solidFill>
                  <a:srgbClr val="002060"/>
                </a:solidFill>
                <a:latin typeface="Segoe UI" panose="020B0502040204020203" pitchFamily="34" charset="0"/>
                <a:cs typeface="Segoe UI" panose="020B0502040204020203" pitchFamily="34" charset="0"/>
              </a:rPr>
              <a:t>Reuniones tripartitas para la mediación de conflictos colectivos.</a:t>
            </a:r>
            <a:endParaRPr lang="en-US" sz="1138" dirty="0">
              <a:solidFill>
                <a:srgbClr val="002060"/>
              </a:solidFill>
              <a:latin typeface="Segoe UI" panose="020B0502040204020203" pitchFamily="34" charset="0"/>
              <a:cs typeface="Segoe UI" panose="020B0502040204020203" pitchFamily="34" charset="0"/>
            </a:endParaRPr>
          </a:p>
        </p:txBody>
      </p:sp>
      <p:cxnSp>
        <p:nvCxnSpPr>
          <p:cNvPr id="100" name="Conector: angular 99">
            <a:extLst>
              <a:ext uri="{FF2B5EF4-FFF2-40B4-BE49-F238E27FC236}">
                <a16:creationId xmlns:a16="http://schemas.microsoft.com/office/drawing/2014/main" id="{09763A83-1FE0-4A68-96AA-DD0FB0F396D6}"/>
              </a:ext>
            </a:extLst>
          </p:cNvPr>
          <p:cNvCxnSpPr>
            <a:cxnSpLocks/>
            <a:stCxn id="98" idx="1"/>
          </p:cNvCxnSpPr>
          <p:nvPr/>
        </p:nvCxnSpPr>
        <p:spPr>
          <a:xfrm rot="10800000" flipH="1" flipV="1">
            <a:off x="4543733" y="1960579"/>
            <a:ext cx="523600" cy="1226032"/>
          </a:xfrm>
          <a:prstGeom prst="bentConnector4">
            <a:avLst>
              <a:gd name="adj1" fmla="val -43659"/>
              <a:gd name="adj2" fmla="val 63179"/>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102" name="Conector: angular 101">
            <a:extLst>
              <a:ext uri="{FF2B5EF4-FFF2-40B4-BE49-F238E27FC236}">
                <a16:creationId xmlns:a16="http://schemas.microsoft.com/office/drawing/2014/main" id="{13F607B7-2BCC-452A-9392-02CF0BE6E057}"/>
              </a:ext>
            </a:extLst>
          </p:cNvPr>
          <p:cNvCxnSpPr>
            <a:cxnSpLocks/>
          </p:cNvCxnSpPr>
          <p:nvPr/>
        </p:nvCxnSpPr>
        <p:spPr>
          <a:xfrm rot="10800000" flipH="1" flipV="1">
            <a:off x="2150427" y="1918245"/>
            <a:ext cx="523600" cy="1226032"/>
          </a:xfrm>
          <a:prstGeom prst="bentConnector4">
            <a:avLst>
              <a:gd name="adj1" fmla="val -43659"/>
              <a:gd name="adj2" fmla="val 63179"/>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03" name="Rectángulo 102">
            <a:extLst>
              <a:ext uri="{FF2B5EF4-FFF2-40B4-BE49-F238E27FC236}">
                <a16:creationId xmlns:a16="http://schemas.microsoft.com/office/drawing/2014/main" id="{A608B696-92AD-48CE-B84E-22A91C661750}"/>
              </a:ext>
            </a:extLst>
          </p:cNvPr>
          <p:cNvSpPr/>
          <p:nvPr/>
        </p:nvSpPr>
        <p:spPr>
          <a:xfrm>
            <a:off x="4194749" y="4695539"/>
            <a:ext cx="2554804" cy="954107"/>
          </a:xfrm>
          <a:prstGeom prst="rect">
            <a:avLst/>
          </a:prstGeom>
          <a:solidFill>
            <a:schemeClr val="bg1">
              <a:lumMod val="95000"/>
            </a:schemeClr>
          </a:solidFill>
        </p:spPr>
        <p:txBody>
          <a:bodyPr wrap="square">
            <a:spAutoFit/>
          </a:bodyPr>
          <a:lstStyle/>
          <a:p>
            <a:pPr algn="ctr">
              <a:spcAft>
                <a:spcPts val="975"/>
              </a:spcAft>
            </a:pPr>
            <a:r>
              <a:rPr lang="es-PY" sz="1400" b="1" dirty="0">
                <a:solidFill>
                  <a:srgbClr val="002060"/>
                </a:solidFill>
                <a:latin typeface="Segoe UI" panose="020B0502040204020203" pitchFamily="34" charset="0"/>
                <a:cs typeface="Segoe UI" panose="020B0502040204020203" pitchFamily="34" charset="0"/>
              </a:rPr>
              <a:t>Gs. 37.239.639.566 Recibieron los trabajadores en concepto de pagos en beneficios sociales.</a:t>
            </a:r>
            <a:endParaRPr lang="en-US" sz="1100" dirty="0">
              <a:solidFill>
                <a:srgbClr val="002060"/>
              </a:solidFill>
              <a:latin typeface="Segoe UI" panose="020B0502040204020203" pitchFamily="34" charset="0"/>
              <a:cs typeface="Segoe UI" panose="020B0502040204020203" pitchFamily="34" charset="0"/>
            </a:endParaRPr>
          </a:p>
        </p:txBody>
      </p:sp>
      <p:cxnSp>
        <p:nvCxnSpPr>
          <p:cNvPr id="3" name="Conector: angular 2">
            <a:extLst>
              <a:ext uri="{FF2B5EF4-FFF2-40B4-BE49-F238E27FC236}">
                <a16:creationId xmlns:a16="http://schemas.microsoft.com/office/drawing/2014/main" id="{BFE5BCBF-2CDF-470F-B90C-7C7251D49BA1}"/>
              </a:ext>
            </a:extLst>
          </p:cNvPr>
          <p:cNvCxnSpPr>
            <a:cxnSpLocks/>
            <a:stCxn id="96" idx="2"/>
            <a:endCxn id="103" idx="1"/>
          </p:cNvCxnSpPr>
          <p:nvPr/>
        </p:nvCxnSpPr>
        <p:spPr>
          <a:xfrm rot="16200000" flipH="1">
            <a:off x="3112128" y="4089971"/>
            <a:ext cx="644521" cy="1520722"/>
          </a:xfrm>
          <a:prstGeom prst="bentConnector2">
            <a:avLst/>
          </a:prstGeom>
        </p:spPr>
        <p:style>
          <a:lnRef idx="3">
            <a:schemeClr val="dk1"/>
          </a:lnRef>
          <a:fillRef idx="0">
            <a:schemeClr val="dk1"/>
          </a:fillRef>
          <a:effectRef idx="2">
            <a:schemeClr val="dk1"/>
          </a:effectRef>
          <a:fontRef idx="minor">
            <a:schemeClr val="tx1"/>
          </a:fontRef>
        </p:style>
      </p:cxnSp>
      <p:sp>
        <p:nvSpPr>
          <p:cNvPr id="37" name="Marcador de número de diapositiva 4">
            <a:extLst>
              <a:ext uri="{FF2B5EF4-FFF2-40B4-BE49-F238E27FC236}">
                <a16:creationId xmlns:a16="http://schemas.microsoft.com/office/drawing/2014/main" id="{78AD63D6-3C1E-4ED6-944E-ADF70E9827DF}"/>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8</a:t>
            </a:fld>
            <a:endParaRPr lang="es-PY"/>
          </a:p>
        </p:txBody>
      </p:sp>
      <p:sp>
        <p:nvSpPr>
          <p:cNvPr id="40" name="CuadroTexto 39">
            <a:extLst>
              <a:ext uri="{FF2B5EF4-FFF2-40B4-BE49-F238E27FC236}">
                <a16:creationId xmlns:a16="http://schemas.microsoft.com/office/drawing/2014/main" id="{7ED00C0F-6F4B-4F11-9B6E-7163DE40A05A}"/>
              </a:ext>
            </a:extLst>
          </p:cNvPr>
          <p:cNvSpPr txBox="1"/>
          <p:nvPr/>
        </p:nvSpPr>
        <p:spPr>
          <a:xfrm>
            <a:off x="553575" y="6277350"/>
            <a:ext cx="6635432"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 Datos de la Dirección de Trabajo del MTESS. Corte al </a:t>
            </a:r>
            <a:r>
              <a:rPr lang="es-ES" altLang="en-US" sz="1200" dirty="0">
                <a:solidFill>
                  <a:srgbClr val="002060"/>
                </a:solidFill>
                <a:ea typeface="Calibri" panose="020F0502020204030204" pitchFamily="34" charset="0"/>
                <a:cs typeface="Calibri" panose="020F0502020204030204" pitchFamily="34" charset="0"/>
              </a:rPr>
              <a:t>13.03.20 al  </a:t>
            </a:r>
            <a:r>
              <a:rPr lang="es-ES" altLang="en-US" sz="1200" dirty="0" smtClean="0">
                <a:solidFill>
                  <a:srgbClr val="002060"/>
                </a:solidFill>
                <a:ea typeface="Calibri" panose="020F0502020204030204" pitchFamily="34" charset="0"/>
                <a:cs typeface="Calibri" panose="020F0502020204030204" pitchFamily="34" charset="0"/>
              </a:rPr>
              <a:t>29</a:t>
            </a:r>
            <a:r>
              <a:rPr lang="es-ES" altLang="en-US" sz="1200" dirty="0" smtClean="0">
                <a:solidFill>
                  <a:srgbClr val="002060"/>
                </a:solidFill>
                <a:ea typeface="Calibri" panose="020F0502020204030204" pitchFamily="34" charset="0"/>
                <a:cs typeface="Calibri" panose="020F0502020204030204" pitchFamily="34" charset="0"/>
              </a:rPr>
              <a:t>.09.21</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a:t>
            </a:r>
            <a:endParaRPr lang="es-PY" altLang="en-US" sz="1200" dirty="0">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62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0;p27"/>
          <p:cNvSpPr/>
          <p:nvPr/>
        </p:nvSpPr>
        <p:spPr>
          <a:xfrm>
            <a:off x="1016383" y="845810"/>
            <a:ext cx="9996563" cy="465450"/>
          </a:xfrm>
          <a:prstGeom prst="rect">
            <a:avLst/>
          </a:prstGeom>
          <a:solidFill>
            <a:srgbClr val="002060"/>
          </a:solidFill>
          <a:ln>
            <a:noFill/>
          </a:ln>
        </p:spPr>
        <p:txBody>
          <a:bodyPr spcFirstLastPara="1" wrap="square" lIns="121891" tIns="121891" rIns="121891" bIns="121891" anchor="ctr" anchorCtr="0">
            <a:noAutofit/>
          </a:bodyPr>
          <a:lstStyle/>
          <a:p>
            <a:pPr algn="ctr"/>
            <a:r>
              <a:rPr lang="es-ES" sz="2800" b="1" dirty="0">
                <a:solidFill>
                  <a:schemeClr val="bg1"/>
                </a:solidFill>
              </a:rPr>
              <a:t>POLÍTICA DE SALUD Y SEGURIDAD OCUPACIONAL</a:t>
            </a:r>
            <a:endParaRPr sz="2800" b="1" dirty="0">
              <a:solidFill>
                <a:schemeClr val="bg1"/>
              </a:solidFill>
            </a:endParaRPr>
          </a:p>
        </p:txBody>
      </p:sp>
      <p:grpSp>
        <p:nvGrpSpPr>
          <p:cNvPr id="16" name="object 4"/>
          <p:cNvGrpSpPr/>
          <p:nvPr/>
        </p:nvGrpSpPr>
        <p:grpSpPr>
          <a:xfrm>
            <a:off x="12026405" y="546799"/>
            <a:ext cx="165595" cy="596203"/>
            <a:chOff x="19762519" y="1922873"/>
            <a:chExt cx="341630" cy="1229995"/>
          </a:xfrm>
        </p:grpSpPr>
        <p:sp>
          <p:nvSpPr>
            <p:cNvPr id="17" name="object 5"/>
            <p:cNvSpPr/>
            <p:nvPr/>
          </p:nvSpPr>
          <p:spPr>
            <a:xfrm>
              <a:off x="19762519" y="1922873"/>
              <a:ext cx="341630" cy="411480"/>
            </a:xfrm>
            <a:custGeom>
              <a:avLst/>
              <a:gdLst/>
              <a:ahLst/>
              <a:cxnLst/>
              <a:rect l="l" t="t" r="r" b="b"/>
              <a:pathLst>
                <a:path w="341630" h="411480">
                  <a:moveTo>
                    <a:pt x="0" y="411264"/>
                  </a:moveTo>
                  <a:lnTo>
                    <a:pt x="341581" y="411264"/>
                  </a:lnTo>
                  <a:lnTo>
                    <a:pt x="341581" y="0"/>
                  </a:lnTo>
                  <a:lnTo>
                    <a:pt x="0" y="0"/>
                  </a:lnTo>
                  <a:lnTo>
                    <a:pt x="0" y="411264"/>
                  </a:lnTo>
                  <a:close/>
                </a:path>
              </a:pathLst>
            </a:custGeom>
            <a:solidFill>
              <a:srgbClr val="FF0000"/>
            </a:solidFill>
          </p:spPr>
          <p:txBody>
            <a:bodyPr wrap="square" lIns="0" tIns="0" rIns="0" bIns="0" rtlCol="0"/>
            <a:lstStyle/>
            <a:p>
              <a:endParaRPr sz="1092"/>
            </a:p>
          </p:txBody>
        </p:sp>
        <p:sp>
          <p:nvSpPr>
            <p:cNvPr id="18" name="object 6"/>
            <p:cNvSpPr/>
            <p:nvPr/>
          </p:nvSpPr>
          <p:spPr>
            <a:xfrm>
              <a:off x="19762519" y="2332023"/>
              <a:ext cx="341630" cy="411480"/>
            </a:xfrm>
            <a:custGeom>
              <a:avLst/>
              <a:gdLst/>
              <a:ahLst/>
              <a:cxnLst/>
              <a:rect l="l" t="t" r="r" b="b"/>
              <a:pathLst>
                <a:path w="341630" h="411480">
                  <a:moveTo>
                    <a:pt x="0" y="411128"/>
                  </a:moveTo>
                  <a:lnTo>
                    <a:pt x="341581" y="411128"/>
                  </a:lnTo>
                  <a:lnTo>
                    <a:pt x="341581" y="0"/>
                  </a:lnTo>
                  <a:lnTo>
                    <a:pt x="0" y="0"/>
                  </a:lnTo>
                  <a:lnTo>
                    <a:pt x="0" y="411128"/>
                  </a:lnTo>
                  <a:close/>
                </a:path>
              </a:pathLst>
            </a:custGeom>
            <a:solidFill>
              <a:srgbClr val="FFFFFF"/>
            </a:solidFill>
          </p:spPr>
          <p:txBody>
            <a:bodyPr wrap="square" lIns="0" tIns="0" rIns="0" bIns="0" rtlCol="0"/>
            <a:lstStyle/>
            <a:p>
              <a:endParaRPr sz="1092"/>
            </a:p>
          </p:txBody>
        </p:sp>
        <p:sp>
          <p:nvSpPr>
            <p:cNvPr id="30" name="object 7"/>
            <p:cNvSpPr/>
            <p:nvPr/>
          </p:nvSpPr>
          <p:spPr>
            <a:xfrm>
              <a:off x="19762519" y="2741120"/>
              <a:ext cx="341630" cy="411480"/>
            </a:xfrm>
            <a:custGeom>
              <a:avLst/>
              <a:gdLst/>
              <a:ahLst/>
              <a:cxnLst/>
              <a:rect l="l" t="t" r="r" b="b"/>
              <a:pathLst>
                <a:path w="341630" h="411480">
                  <a:moveTo>
                    <a:pt x="0" y="411181"/>
                  </a:moveTo>
                  <a:lnTo>
                    <a:pt x="341581" y="411181"/>
                  </a:lnTo>
                  <a:lnTo>
                    <a:pt x="341581" y="0"/>
                  </a:lnTo>
                  <a:lnTo>
                    <a:pt x="0" y="0"/>
                  </a:lnTo>
                  <a:lnTo>
                    <a:pt x="0" y="411181"/>
                  </a:lnTo>
                  <a:close/>
                </a:path>
              </a:pathLst>
            </a:custGeom>
            <a:solidFill>
              <a:srgbClr val="15579D"/>
            </a:solidFill>
          </p:spPr>
          <p:txBody>
            <a:bodyPr wrap="square" lIns="0" tIns="0" rIns="0" bIns="0" rtlCol="0"/>
            <a:lstStyle/>
            <a:p>
              <a:endParaRPr sz="1092"/>
            </a:p>
          </p:txBody>
        </p:sp>
      </p:grpSp>
      <p:pic>
        <p:nvPicPr>
          <p:cNvPr id="3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396" y="6362549"/>
            <a:ext cx="963957" cy="292100"/>
          </a:xfrm>
          <a:prstGeom prst="rect">
            <a:avLst/>
          </a:prstGeom>
        </p:spPr>
      </p:pic>
      <p:pic>
        <p:nvPicPr>
          <p:cNvPr id="32"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58" y="6329506"/>
            <a:ext cx="1276542" cy="386820"/>
          </a:xfrm>
          <a:prstGeom prst="rect">
            <a:avLst/>
          </a:prstGeom>
        </p:spPr>
      </p:pic>
      <p:cxnSp>
        <p:nvCxnSpPr>
          <p:cNvPr id="33" name="2 Conector recto">
            <a:extLst>
              <a:ext uri="{FF2B5EF4-FFF2-40B4-BE49-F238E27FC236}">
                <a16:creationId xmlns:a16="http://schemas.microsoft.com/office/drawing/2014/main" id="{C2E375C1-A099-4B20-9246-376EC4314EB9}"/>
              </a:ext>
            </a:extLst>
          </p:cNvPr>
          <p:cNvCxnSpPr>
            <a:cxnSpLocks/>
          </p:cNvCxnSpPr>
          <p:nvPr/>
        </p:nvCxnSpPr>
        <p:spPr>
          <a:xfrm flipV="1">
            <a:off x="553574" y="6508601"/>
            <a:ext cx="7034772" cy="143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D447601A-E044-400E-8AE9-F63BF6400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947" y="6286223"/>
            <a:ext cx="782798" cy="430105"/>
          </a:xfrm>
          <a:prstGeom prst="rect">
            <a:avLst/>
          </a:prstGeom>
        </p:spPr>
      </p:pic>
      <p:cxnSp>
        <p:nvCxnSpPr>
          <p:cNvPr id="35" name="14 Conector recto">
            <a:extLst>
              <a:ext uri="{FF2B5EF4-FFF2-40B4-BE49-F238E27FC236}">
                <a16:creationId xmlns:a16="http://schemas.microsoft.com/office/drawing/2014/main" id="{E9DC9FB7-7D41-4CED-9B39-FF8AC846827C}"/>
              </a:ext>
            </a:extLst>
          </p:cNvPr>
          <p:cNvCxnSpPr>
            <a:cxnSpLocks/>
          </p:cNvCxnSpPr>
          <p:nvPr/>
        </p:nvCxnSpPr>
        <p:spPr>
          <a:xfrm>
            <a:off x="1018883"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14 Conector recto">
            <a:extLst>
              <a:ext uri="{FF2B5EF4-FFF2-40B4-BE49-F238E27FC236}">
                <a16:creationId xmlns:a16="http://schemas.microsoft.com/office/drawing/2014/main" id="{19513257-E59D-4561-8627-737A08423AB1}"/>
              </a:ext>
            </a:extLst>
          </p:cNvPr>
          <p:cNvCxnSpPr>
            <a:cxnSpLocks/>
          </p:cNvCxnSpPr>
          <p:nvPr/>
        </p:nvCxnSpPr>
        <p:spPr>
          <a:xfrm>
            <a:off x="6368592" y="546797"/>
            <a:ext cx="46443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37" name="13 Imagen">
            <a:extLst>
              <a:ext uri="{FF2B5EF4-FFF2-40B4-BE49-F238E27FC236}">
                <a16:creationId xmlns:a16="http://schemas.microsoft.com/office/drawing/2014/main" id="{D4596E45-62C6-4C9A-A05B-E54F9E1B2D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4019" y="383578"/>
            <a:ext cx="323788" cy="326443"/>
          </a:xfrm>
          <a:prstGeom prst="rect">
            <a:avLst/>
          </a:prstGeom>
        </p:spPr>
      </p:pic>
      <p:sp>
        <p:nvSpPr>
          <p:cNvPr id="133" name="Rectángulo 132">
            <a:extLst>
              <a:ext uri="{FF2B5EF4-FFF2-40B4-BE49-F238E27FC236}">
                <a16:creationId xmlns:a16="http://schemas.microsoft.com/office/drawing/2014/main" id="{AEBDDDE2-079C-44CE-A1DB-0CEB89D321EB}"/>
              </a:ext>
            </a:extLst>
          </p:cNvPr>
          <p:cNvSpPr/>
          <p:nvPr/>
        </p:nvSpPr>
        <p:spPr>
          <a:xfrm>
            <a:off x="2653849" y="2454207"/>
            <a:ext cx="3518147" cy="984885"/>
          </a:xfrm>
          <a:prstGeom prst="rect">
            <a:avLst/>
          </a:prstGeom>
        </p:spPr>
        <p:txBody>
          <a:bodyPr wrap="square">
            <a:spAutoFit/>
          </a:bodyPr>
          <a:lstStyle/>
          <a:p>
            <a:pPr algn="ctr">
              <a:spcAft>
                <a:spcPts val="975"/>
              </a:spcAft>
            </a:pPr>
            <a:r>
              <a:rPr lang="es-ES" sz="16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8.605 </a:t>
            </a:r>
            <a:r>
              <a:rPr lang="es-E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Agentes </a:t>
            </a:r>
            <a:r>
              <a:rPr lang="es-E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de Salud y Seguridad Ocupacional (Agentes SSO) capacitados por el MTESS. Establecimos dentro de las empresas el modo COVID de trabajar.</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CuadroTexto 27">
            <a:extLst>
              <a:ext uri="{FF2B5EF4-FFF2-40B4-BE49-F238E27FC236}">
                <a16:creationId xmlns:a16="http://schemas.microsoft.com/office/drawing/2014/main" id="{7ED00C0F-6F4B-4F11-9B6E-7163DE40A05A}"/>
              </a:ext>
            </a:extLst>
          </p:cNvPr>
          <p:cNvSpPr txBox="1"/>
          <p:nvPr/>
        </p:nvSpPr>
        <p:spPr>
          <a:xfrm>
            <a:off x="553574" y="6258335"/>
            <a:ext cx="6635432"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2060"/>
                </a:solidFill>
                <a:effectLst/>
                <a:ea typeface="Calibri" panose="020F0502020204030204" pitchFamily="34" charset="0"/>
                <a:cs typeface="Calibri" panose="020F0502020204030204" pitchFamily="34" charset="0"/>
              </a:rPr>
              <a:t>Fuente:</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 Datos de la Dirección Salud y Seguridad Ocupacional del MTESS. Corte 13.03.20 al </a:t>
            </a:r>
            <a:r>
              <a:rPr lang="es-ES" altLang="en-US" sz="1200" dirty="0">
                <a:solidFill>
                  <a:srgbClr val="002060"/>
                </a:solidFill>
                <a:ea typeface="Calibri" panose="020F0502020204030204" pitchFamily="34" charset="0"/>
                <a:cs typeface="Calibri" panose="020F0502020204030204" pitchFamily="34" charset="0"/>
              </a:rPr>
              <a:t> </a:t>
            </a:r>
            <a:r>
              <a:rPr lang="es-ES" altLang="en-US" sz="1200" dirty="0" smtClean="0">
                <a:solidFill>
                  <a:srgbClr val="002060"/>
                </a:solidFill>
                <a:ea typeface="Calibri" panose="020F0502020204030204" pitchFamily="34" charset="0"/>
                <a:cs typeface="Calibri" panose="020F0502020204030204" pitchFamily="34" charset="0"/>
              </a:rPr>
              <a:t>29</a:t>
            </a:r>
            <a:r>
              <a:rPr kumimoji="0" lang="es-ES" altLang="en-US" sz="1200" i="0" u="none" strike="noStrike" cap="none" normalizeH="0" baseline="0" dirty="0" smtClean="0">
                <a:ln>
                  <a:noFill/>
                </a:ln>
                <a:solidFill>
                  <a:srgbClr val="002060"/>
                </a:solidFill>
                <a:effectLst/>
                <a:ea typeface="Calibri" panose="020F0502020204030204" pitchFamily="34" charset="0"/>
                <a:cs typeface="Calibri" panose="020F0502020204030204" pitchFamily="34" charset="0"/>
              </a:rPr>
              <a:t>.09.21</a:t>
            </a:r>
            <a:r>
              <a:rPr kumimoji="0" lang="es-ES" altLang="en-US" sz="1200" i="0" u="none" strike="noStrike" cap="none" normalizeH="0" baseline="0" dirty="0">
                <a:ln>
                  <a:noFill/>
                </a:ln>
                <a:solidFill>
                  <a:srgbClr val="002060"/>
                </a:solidFill>
                <a:effectLst/>
                <a:ea typeface="Calibri" panose="020F0502020204030204" pitchFamily="34" charset="0"/>
                <a:cs typeface="Calibri" panose="020F0502020204030204" pitchFamily="34" charset="0"/>
              </a:rPr>
              <a:t>.</a:t>
            </a:r>
            <a:endParaRPr lang="es-PY" altLang="en-US" sz="1200" dirty="0">
              <a:solidFill>
                <a:srgbClr val="002060"/>
              </a:solidFill>
              <a:ea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3426D3A8-1D47-4FB6-B9E5-B003CAB4ABF7}"/>
              </a:ext>
            </a:extLst>
          </p:cNvPr>
          <p:cNvSpPr/>
          <p:nvPr/>
        </p:nvSpPr>
        <p:spPr>
          <a:xfrm>
            <a:off x="8830105" y="2244206"/>
            <a:ext cx="2939993" cy="830997"/>
          </a:xfrm>
          <a:prstGeom prst="rect">
            <a:avLst/>
          </a:prstGeom>
        </p:spPr>
        <p:txBody>
          <a:bodyPr wrap="square">
            <a:spAutoFit/>
          </a:bodyPr>
          <a:lstStyle/>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Lanzamos la Campaña “PODEMOS TRABAJAR SEGUROS”</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ectángulo 40">
            <a:extLst>
              <a:ext uri="{FF2B5EF4-FFF2-40B4-BE49-F238E27FC236}">
                <a16:creationId xmlns:a16="http://schemas.microsoft.com/office/drawing/2014/main" id="{32446026-96C1-4208-B101-857E6CF8FEB5}"/>
              </a:ext>
            </a:extLst>
          </p:cNvPr>
          <p:cNvSpPr/>
          <p:nvPr/>
        </p:nvSpPr>
        <p:spPr>
          <a:xfrm>
            <a:off x="6212276" y="2479897"/>
            <a:ext cx="2652148" cy="984885"/>
          </a:xfrm>
          <a:prstGeom prst="rect">
            <a:avLst/>
          </a:prstGeom>
        </p:spPr>
        <p:txBody>
          <a:bodyPr wrap="square">
            <a:spAutoFit/>
          </a:bodyPr>
          <a:lstStyle/>
          <a:p>
            <a:pPr algn="ctr">
              <a:spcAft>
                <a:spcPts val="975"/>
              </a:spcAft>
            </a:pPr>
            <a:r>
              <a:rPr lang="es-E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13.575 </a:t>
            </a:r>
            <a:r>
              <a:rPr lang="es-ES"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Agentes </a:t>
            </a:r>
            <a:r>
              <a:rPr lang="es-E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egresados de los cursos de Salud y Seguridad Ocupacional sobre COVID – 19.</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79" name="Marcador de número de diapositiva 4">
            <a:extLst>
              <a:ext uri="{FF2B5EF4-FFF2-40B4-BE49-F238E27FC236}">
                <a16:creationId xmlns:a16="http://schemas.microsoft.com/office/drawing/2014/main" id="{1DA17ED9-E4FE-4B9F-A66C-7A317E91EF7C}"/>
              </a:ext>
            </a:extLst>
          </p:cNvPr>
          <p:cNvSpPr>
            <a:spLocks noGrp="1"/>
          </p:cNvSpPr>
          <p:nvPr>
            <p:ph type="sldNum" sz="quarter" idx="12"/>
          </p:nvPr>
        </p:nvSpPr>
        <p:spPr>
          <a:xfrm>
            <a:off x="9419549" y="6421522"/>
            <a:ext cx="2743200" cy="365125"/>
          </a:xfrm>
        </p:spPr>
        <p:txBody>
          <a:bodyPr/>
          <a:lstStyle/>
          <a:p>
            <a:fld id="{7E288DB8-8A5E-42E2-BB4E-445C44E79A0F}" type="slidenum">
              <a:rPr lang="es-PY" smtClean="0"/>
              <a:t>9</a:t>
            </a:fld>
            <a:endParaRPr lang="es-PY"/>
          </a:p>
        </p:txBody>
      </p:sp>
      <p:grpSp>
        <p:nvGrpSpPr>
          <p:cNvPr id="80" name="Google Shape;11998;p79"/>
          <p:cNvGrpSpPr/>
          <p:nvPr/>
        </p:nvGrpSpPr>
        <p:grpSpPr>
          <a:xfrm>
            <a:off x="996192" y="1606532"/>
            <a:ext cx="740383" cy="529848"/>
            <a:chOff x="7541469" y="3793455"/>
            <a:chExt cx="407897" cy="328985"/>
          </a:xfrm>
        </p:grpSpPr>
        <p:sp>
          <p:nvSpPr>
            <p:cNvPr id="81" name="Google Shape;11999;p79"/>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00;p79"/>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01;p79"/>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002;p79"/>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003;p79"/>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004;p79"/>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05;p79"/>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006;p79"/>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07;p79"/>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008;p79"/>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009;p79"/>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010;p79"/>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11;p79"/>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12;p79"/>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13;p79"/>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14;p79"/>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15;p79"/>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16;p79"/>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17;p79"/>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018;p79"/>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019;p79"/>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020;p79"/>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021;p79"/>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022;p79"/>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023;p79"/>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024;p79"/>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025;p79"/>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26;p79"/>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027;p79"/>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028;p79"/>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Rectángulo 110">
            <a:extLst>
              <a:ext uri="{FF2B5EF4-FFF2-40B4-BE49-F238E27FC236}">
                <a16:creationId xmlns:a16="http://schemas.microsoft.com/office/drawing/2014/main" id="{AEBDDDE2-079C-44CE-A1DB-0CEB89D321EB}"/>
              </a:ext>
            </a:extLst>
          </p:cNvPr>
          <p:cNvSpPr/>
          <p:nvPr/>
        </p:nvSpPr>
        <p:spPr>
          <a:xfrm>
            <a:off x="236050" y="2404550"/>
            <a:ext cx="2428800" cy="984885"/>
          </a:xfrm>
          <a:prstGeom prst="rect">
            <a:avLst/>
          </a:prstGeom>
        </p:spPr>
        <p:txBody>
          <a:bodyPr wrap="square">
            <a:spAutoFit/>
          </a:bodyPr>
          <a:lstStyle/>
          <a:p>
            <a:pPr algn="ctr">
              <a:spcAft>
                <a:spcPts val="975"/>
              </a:spcAft>
            </a:pPr>
            <a:r>
              <a:rPr lang="es-ES" sz="16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8 Protocolos </a:t>
            </a:r>
            <a:r>
              <a:rPr lang="es-ES" sz="1400" dirty="0">
                <a:solidFill>
                  <a:srgbClr val="002060"/>
                </a:solidFill>
                <a:latin typeface="Segoe UI" panose="020B0502040204020203" pitchFamily="34" charset="0"/>
                <a:ea typeface="Segoe UI" panose="020B0502040204020203" pitchFamily="34" charset="0"/>
                <a:cs typeface="Segoe UI" panose="020B0502040204020203" pitchFamily="34" charset="0"/>
              </a:rPr>
              <a:t>de actuación en ambientes laborales realizados con la OIT y el MSPYBS.</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074" name="Picture 2" descr="ESCUDO PNG AGENTES SSO-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9727" y="1476630"/>
            <a:ext cx="662593" cy="938185"/>
          </a:xfrm>
          <a:prstGeom prst="rect">
            <a:avLst/>
          </a:prstGeom>
          <a:noFill/>
          <a:extLst>
            <a:ext uri="{909E8E84-426E-40DD-AFC4-6F175D3DCCD1}">
              <a14:hiddenFill xmlns:a14="http://schemas.microsoft.com/office/drawing/2010/main">
                <a:solidFill>
                  <a:srgbClr val="FFFFFF"/>
                </a:solidFill>
              </a14:hiddenFill>
            </a:ext>
          </a:extLst>
        </p:spPr>
      </p:pic>
      <p:grpSp>
        <p:nvGrpSpPr>
          <p:cNvPr id="116" name="Google Shape;11877;p80"/>
          <p:cNvGrpSpPr/>
          <p:nvPr/>
        </p:nvGrpSpPr>
        <p:grpSpPr>
          <a:xfrm>
            <a:off x="9972672" y="1497466"/>
            <a:ext cx="551117" cy="633085"/>
            <a:chOff x="7562766" y="1514864"/>
            <a:chExt cx="327059" cy="360192"/>
          </a:xfrm>
        </p:grpSpPr>
        <p:sp>
          <p:nvSpPr>
            <p:cNvPr id="117" name="Google Shape;11878;p80"/>
            <p:cNvSpPr/>
            <p:nvPr/>
          </p:nvSpPr>
          <p:spPr>
            <a:xfrm>
              <a:off x="7662418" y="1600289"/>
              <a:ext cx="127724" cy="165248"/>
            </a:xfrm>
            <a:custGeom>
              <a:avLst/>
              <a:gdLst/>
              <a:ahLst/>
              <a:cxnLst/>
              <a:rect l="l" t="t" r="r" b="b"/>
              <a:pathLst>
                <a:path w="4013" h="5192" extrusionOk="0">
                  <a:moveTo>
                    <a:pt x="2001" y="334"/>
                  </a:moveTo>
                  <a:cubicBezTo>
                    <a:pt x="2298" y="334"/>
                    <a:pt x="2548" y="513"/>
                    <a:pt x="2656" y="763"/>
                  </a:cubicBezTo>
                  <a:cubicBezTo>
                    <a:pt x="2679" y="846"/>
                    <a:pt x="2715" y="941"/>
                    <a:pt x="2715" y="1049"/>
                  </a:cubicBezTo>
                  <a:lnTo>
                    <a:pt x="2715" y="1227"/>
                  </a:lnTo>
                  <a:cubicBezTo>
                    <a:pt x="2441" y="1132"/>
                    <a:pt x="2322" y="846"/>
                    <a:pt x="2322" y="834"/>
                  </a:cubicBezTo>
                  <a:cubicBezTo>
                    <a:pt x="2298" y="775"/>
                    <a:pt x="2251" y="727"/>
                    <a:pt x="2179" y="727"/>
                  </a:cubicBezTo>
                  <a:cubicBezTo>
                    <a:pt x="2120" y="727"/>
                    <a:pt x="2060" y="763"/>
                    <a:pt x="2013" y="822"/>
                  </a:cubicBezTo>
                  <a:cubicBezTo>
                    <a:pt x="2013" y="822"/>
                    <a:pt x="1822" y="1180"/>
                    <a:pt x="1286" y="1239"/>
                  </a:cubicBezTo>
                  <a:lnTo>
                    <a:pt x="1286" y="1025"/>
                  </a:lnTo>
                  <a:cubicBezTo>
                    <a:pt x="1298" y="941"/>
                    <a:pt x="1310" y="846"/>
                    <a:pt x="1346" y="763"/>
                  </a:cubicBezTo>
                  <a:cubicBezTo>
                    <a:pt x="1453" y="513"/>
                    <a:pt x="1703" y="334"/>
                    <a:pt x="2001" y="334"/>
                  </a:cubicBezTo>
                  <a:close/>
                  <a:moveTo>
                    <a:pt x="2167" y="1180"/>
                  </a:moveTo>
                  <a:cubicBezTo>
                    <a:pt x="2263" y="1322"/>
                    <a:pt x="2465" y="1501"/>
                    <a:pt x="2727" y="1549"/>
                  </a:cubicBezTo>
                  <a:lnTo>
                    <a:pt x="2727" y="1775"/>
                  </a:lnTo>
                  <a:cubicBezTo>
                    <a:pt x="2727" y="2156"/>
                    <a:pt x="2429" y="2465"/>
                    <a:pt x="2048" y="2489"/>
                  </a:cubicBezTo>
                  <a:lnTo>
                    <a:pt x="1989" y="2489"/>
                  </a:lnTo>
                  <a:cubicBezTo>
                    <a:pt x="1596" y="2489"/>
                    <a:pt x="1298" y="2180"/>
                    <a:pt x="1298" y="1787"/>
                  </a:cubicBezTo>
                  <a:lnTo>
                    <a:pt x="1298" y="1561"/>
                  </a:lnTo>
                  <a:cubicBezTo>
                    <a:pt x="1727" y="1525"/>
                    <a:pt x="2001" y="1346"/>
                    <a:pt x="2167" y="1180"/>
                  </a:cubicBezTo>
                  <a:close/>
                  <a:moveTo>
                    <a:pt x="2215" y="2846"/>
                  </a:moveTo>
                  <a:lnTo>
                    <a:pt x="2132" y="3025"/>
                  </a:lnTo>
                  <a:lnTo>
                    <a:pt x="1906" y="3025"/>
                  </a:lnTo>
                  <a:lnTo>
                    <a:pt x="1810" y="2846"/>
                  </a:lnTo>
                  <a:close/>
                  <a:moveTo>
                    <a:pt x="2084" y="3347"/>
                  </a:moveTo>
                  <a:lnTo>
                    <a:pt x="2287" y="4180"/>
                  </a:lnTo>
                  <a:lnTo>
                    <a:pt x="2013" y="4442"/>
                  </a:lnTo>
                  <a:lnTo>
                    <a:pt x="1751" y="4180"/>
                  </a:lnTo>
                  <a:lnTo>
                    <a:pt x="1929" y="3347"/>
                  </a:lnTo>
                  <a:close/>
                  <a:moveTo>
                    <a:pt x="2572" y="2918"/>
                  </a:moveTo>
                  <a:cubicBezTo>
                    <a:pt x="2810" y="2989"/>
                    <a:pt x="3025" y="3120"/>
                    <a:pt x="3215" y="3311"/>
                  </a:cubicBezTo>
                  <a:cubicBezTo>
                    <a:pt x="3549" y="3620"/>
                    <a:pt x="3727" y="4025"/>
                    <a:pt x="3727" y="4442"/>
                  </a:cubicBezTo>
                  <a:lnTo>
                    <a:pt x="3668" y="4859"/>
                  </a:lnTo>
                  <a:lnTo>
                    <a:pt x="334" y="4859"/>
                  </a:lnTo>
                  <a:lnTo>
                    <a:pt x="334" y="4442"/>
                  </a:lnTo>
                  <a:cubicBezTo>
                    <a:pt x="334" y="4025"/>
                    <a:pt x="513" y="3620"/>
                    <a:pt x="834" y="3311"/>
                  </a:cubicBezTo>
                  <a:cubicBezTo>
                    <a:pt x="1013" y="3132"/>
                    <a:pt x="1239" y="2989"/>
                    <a:pt x="1477" y="2918"/>
                  </a:cubicBezTo>
                  <a:lnTo>
                    <a:pt x="1632" y="3204"/>
                  </a:lnTo>
                  <a:lnTo>
                    <a:pt x="1405" y="4192"/>
                  </a:lnTo>
                  <a:cubicBezTo>
                    <a:pt x="1394" y="4251"/>
                    <a:pt x="1405" y="4311"/>
                    <a:pt x="1453" y="4359"/>
                  </a:cubicBezTo>
                  <a:lnTo>
                    <a:pt x="1906" y="4775"/>
                  </a:lnTo>
                  <a:cubicBezTo>
                    <a:pt x="1941" y="4811"/>
                    <a:pt x="1989" y="4823"/>
                    <a:pt x="2025" y="4823"/>
                  </a:cubicBezTo>
                  <a:cubicBezTo>
                    <a:pt x="2072" y="4823"/>
                    <a:pt x="2096" y="4811"/>
                    <a:pt x="2144" y="4775"/>
                  </a:cubicBezTo>
                  <a:lnTo>
                    <a:pt x="2608" y="4359"/>
                  </a:lnTo>
                  <a:cubicBezTo>
                    <a:pt x="2656" y="4311"/>
                    <a:pt x="2668" y="4251"/>
                    <a:pt x="2656" y="4192"/>
                  </a:cubicBezTo>
                  <a:lnTo>
                    <a:pt x="2429" y="3204"/>
                  </a:lnTo>
                  <a:lnTo>
                    <a:pt x="2572" y="2918"/>
                  </a:lnTo>
                  <a:close/>
                  <a:moveTo>
                    <a:pt x="2001" y="1"/>
                  </a:moveTo>
                  <a:cubicBezTo>
                    <a:pt x="1417" y="1"/>
                    <a:pt x="953" y="465"/>
                    <a:pt x="953" y="1049"/>
                  </a:cubicBezTo>
                  <a:lnTo>
                    <a:pt x="953" y="1418"/>
                  </a:lnTo>
                  <a:lnTo>
                    <a:pt x="953" y="1787"/>
                  </a:lnTo>
                  <a:cubicBezTo>
                    <a:pt x="953" y="2120"/>
                    <a:pt x="1120" y="2418"/>
                    <a:pt x="1358" y="2608"/>
                  </a:cubicBezTo>
                  <a:cubicBezTo>
                    <a:pt x="572" y="2870"/>
                    <a:pt x="1" y="3608"/>
                    <a:pt x="1" y="4442"/>
                  </a:cubicBezTo>
                  <a:lnTo>
                    <a:pt x="1" y="5037"/>
                  </a:lnTo>
                  <a:cubicBezTo>
                    <a:pt x="1" y="5121"/>
                    <a:pt x="84" y="5192"/>
                    <a:pt x="167" y="5192"/>
                  </a:cubicBezTo>
                  <a:lnTo>
                    <a:pt x="3834" y="5192"/>
                  </a:lnTo>
                  <a:cubicBezTo>
                    <a:pt x="3918" y="5192"/>
                    <a:pt x="3989" y="5121"/>
                    <a:pt x="3989" y="5037"/>
                  </a:cubicBezTo>
                  <a:lnTo>
                    <a:pt x="3989" y="4442"/>
                  </a:lnTo>
                  <a:cubicBezTo>
                    <a:pt x="4013" y="3620"/>
                    <a:pt x="3430" y="2882"/>
                    <a:pt x="2644" y="2608"/>
                  </a:cubicBezTo>
                  <a:cubicBezTo>
                    <a:pt x="2882" y="2418"/>
                    <a:pt x="3037" y="2120"/>
                    <a:pt x="3037" y="1787"/>
                  </a:cubicBezTo>
                  <a:lnTo>
                    <a:pt x="3037" y="1418"/>
                  </a:lnTo>
                  <a:lnTo>
                    <a:pt x="3037" y="1049"/>
                  </a:lnTo>
                  <a:cubicBezTo>
                    <a:pt x="3037" y="465"/>
                    <a:pt x="2584" y="1"/>
                    <a:pt x="20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79;p80"/>
            <p:cNvSpPr/>
            <p:nvPr/>
          </p:nvSpPr>
          <p:spPr>
            <a:xfrm>
              <a:off x="7599527" y="1548951"/>
              <a:ext cx="258853" cy="154841"/>
            </a:xfrm>
            <a:custGeom>
              <a:avLst/>
              <a:gdLst/>
              <a:ahLst/>
              <a:cxnLst/>
              <a:rect l="l" t="t" r="r" b="b"/>
              <a:pathLst>
                <a:path w="8133" h="4865" extrusionOk="0">
                  <a:moveTo>
                    <a:pt x="3974" y="1"/>
                  </a:moveTo>
                  <a:cubicBezTo>
                    <a:pt x="3947" y="1"/>
                    <a:pt x="3923" y="7"/>
                    <a:pt x="3905" y="18"/>
                  </a:cubicBezTo>
                  <a:cubicBezTo>
                    <a:pt x="3882" y="42"/>
                    <a:pt x="1798" y="1269"/>
                    <a:pt x="238" y="1269"/>
                  </a:cubicBezTo>
                  <a:cubicBezTo>
                    <a:pt x="167" y="1269"/>
                    <a:pt x="95" y="1328"/>
                    <a:pt x="72" y="1411"/>
                  </a:cubicBezTo>
                  <a:cubicBezTo>
                    <a:pt x="72" y="1423"/>
                    <a:pt x="0" y="1912"/>
                    <a:pt x="0" y="2662"/>
                  </a:cubicBezTo>
                  <a:cubicBezTo>
                    <a:pt x="0" y="2745"/>
                    <a:pt x="72" y="2816"/>
                    <a:pt x="167" y="2816"/>
                  </a:cubicBezTo>
                  <a:cubicBezTo>
                    <a:pt x="250" y="2816"/>
                    <a:pt x="333" y="2745"/>
                    <a:pt x="333" y="2662"/>
                  </a:cubicBezTo>
                  <a:cubicBezTo>
                    <a:pt x="333" y="2162"/>
                    <a:pt x="357" y="1781"/>
                    <a:pt x="393" y="1590"/>
                  </a:cubicBezTo>
                  <a:cubicBezTo>
                    <a:pt x="1060" y="1554"/>
                    <a:pt x="1857" y="1352"/>
                    <a:pt x="2786" y="947"/>
                  </a:cubicBezTo>
                  <a:cubicBezTo>
                    <a:pt x="3346" y="697"/>
                    <a:pt x="3798" y="459"/>
                    <a:pt x="3977" y="352"/>
                  </a:cubicBezTo>
                  <a:cubicBezTo>
                    <a:pt x="4155" y="459"/>
                    <a:pt x="4596" y="697"/>
                    <a:pt x="5167" y="947"/>
                  </a:cubicBezTo>
                  <a:cubicBezTo>
                    <a:pt x="6084" y="1352"/>
                    <a:pt x="6894" y="1566"/>
                    <a:pt x="7561" y="1590"/>
                  </a:cubicBezTo>
                  <a:cubicBezTo>
                    <a:pt x="7608" y="2007"/>
                    <a:pt x="7715" y="3281"/>
                    <a:pt x="7394" y="4662"/>
                  </a:cubicBezTo>
                  <a:cubicBezTo>
                    <a:pt x="7382" y="4757"/>
                    <a:pt x="7430" y="4840"/>
                    <a:pt x="7513" y="4864"/>
                  </a:cubicBezTo>
                  <a:lnTo>
                    <a:pt x="7549" y="4864"/>
                  </a:lnTo>
                  <a:cubicBezTo>
                    <a:pt x="7620" y="4864"/>
                    <a:pt x="7692" y="4805"/>
                    <a:pt x="7715" y="4721"/>
                  </a:cubicBezTo>
                  <a:cubicBezTo>
                    <a:pt x="8132" y="3007"/>
                    <a:pt x="7894" y="1483"/>
                    <a:pt x="7894" y="1411"/>
                  </a:cubicBezTo>
                  <a:cubicBezTo>
                    <a:pt x="7870" y="1328"/>
                    <a:pt x="7799" y="1269"/>
                    <a:pt x="7727" y="1269"/>
                  </a:cubicBezTo>
                  <a:cubicBezTo>
                    <a:pt x="6168" y="1269"/>
                    <a:pt x="4096" y="42"/>
                    <a:pt x="4060" y="18"/>
                  </a:cubicBezTo>
                  <a:cubicBezTo>
                    <a:pt x="4030" y="7"/>
                    <a:pt x="4001" y="1"/>
                    <a:pt x="39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880;p80"/>
            <p:cNvSpPr/>
            <p:nvPr/>
          </p:nvSpPr>
          <p:spPr>
            <a:xfrm>
              <a:off x="7599909" y="1648380"/>
              <a:ext cx="242175" cy="190679"/>
            </a:xfrm>
            <a:custGeom>
              <a:avLst/>
              <a:gdLst/>
              <a:ahLst/>
              <a:cxnLst/>
              <a:rect l="l" t="t" r="r" b="b"/>
              <a:pathLst>
                <a:path w="7609" h="5991" extrusionOk="0">
                  <a:moveTo>
                    <a:pt x="185" y="1"/>
                  </a:moveTo>
                  <a:cubicBezTo>
                    <a:pt x="179" y="1"/>
                    <a:pt x="173" y="1"/>
                    <a:pt x="167" y="2"/>
                  </a:cubicBezTo>
                  <a:cubicBezTo>
                    <a:pt x="71" y="2"/>
                    <a:pt x="0" y="97"/>
                    <a:pt x="12" y="181"/>
                  </a:cubicBezTo>
                  <a:cubicBezTo>
                    <a:pt x="95" y="1419"/>
                    <a:pt x="369" y="2502"/>
                    <a:pt x="869" y="3419"/>
                  </a:cubicBezTo>
                  <a:cubicBezTo>
                    <a:pt x="1536" y="4669"/>
                    <a:pt x="2560" y="5526"/>
                    <a:pt x="3929" y="5979"/>
                  </a:cubicBezTo>
                  <a:cubicBezTo>
                    <a:pt x="3941" y="5979"/>
                    <a:pt x="3965" y="5991"/>
                    <a:pt x="3989" y="5991"/>
                  </a:cubicBezTo>
                  <a:cubicBezTo>
                    <a:pt x="4001" y="5991"/>
                    <a:pt x="4024" y="5991"/>
                    <a:pt x="4048" y="5979"/>
                  </a:cubicBezTo>
                  <a:cubicBezTo>
                    <a:pt x="4941" y="5681"/>
                    <a:pt x="5691" y="5217"/>
                    <a:pt x="6287" y="4574"/>
                  </a:cubicBezTo>
                  <a:cubicBezTo>
                    <a:pt x="6882" y="3931"/>
                    <a:pt x="7322" y="3133"/>
                    <a:pt x="7608" y="2181"/>
                  </a:cubicBezTo>
                  <a:cubicBezTo>
                    <a:pt x="7608" y="2097"/>
                    <a:pt x="7560" y="2002"/>
                    <a:pt x="7477" y="1966"/>
                  </a:cubicBezTo>
                  <a:cubicBezTo>
                    <a:pt x="7463" y="1963"/>
                    <a:pt x="7448" y="1961"/>
                    <a:pt x="7434" y="1961"/>
                  </a:cubicBezTo>
                  <a:cubicBezTo>
                    <a:pt x="7358" y="1961"/>
                    <a:pt x="7293" y="2013"/>
                    <a:pt x="7263" y="2074"/>
                  </a:cubicBezTo>
                  <a:cubicBezTo>
                    <a:pt x="7001" y="2990"/>
                    <a:pt x="6560" y="3741"/>
                    <a:pt x="6013" y="4336"/>
                  </a:cubicBezTo>
                  <a:cubicBezTo>
                    <a:pt x="5465" y="4919"/>
                    <a:pt x="4774" y="5348"/>
                    <a:pt x="3977" y="5634"/>
                  </a:cubicBezTo>
                  <a:cubicBezTo>
                    <a:pt x="2727" y="5205"/>
                    <a:pt x="1774" y="4395"/>
                    <a:pt x="1143" y="3252"/>
                  </a:cubicBezTo>
                  <a:cubicBezTo>
                    <a:pt x="691" y="2383"/>
                    <a:pt x="417" y="1347"/>
                    <a:pt x="345" y="157"/>
                  </a:cubicBezTo>
                  <a:cubicBezTo>
                    <a:pt x="345" y="68"/>
                    <a:pt x="263" y="1"/>
                    <a:pt x="1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881;p80"/>
            <p:cNvSpPr/>
            <p:nvPr/>
          </p:nvSpPr>
          <p:spPr>
            <a:xfrm>
              <a:off x="7562766" y="1514864"/>
              <a:ext cx="327059" cy="360192"/>
            </a:xfrm>
            <a:custGeom>
              <a:avLst/>
              <a:gdLst/>
              <a:ahLst/>
              <a:cxnLst/>
              <a:rect l="l" t="t" r="r" b="b"/>
              <a:pathLst>
                <a:path w="10276" h="11317" extrusionOk="0">
                  <a:moveTo>
                    <a:pt x="5132" y="363"/>
                  </a:moveTo>
                  <a:cubicBezTo>
                    <a:pt x="5334" y="482"/>
                    <a:pt x="5906" y="792"/>
                    <a:pt x="6644" y="1125"/>
                  </a:cubicBezTo>
                  <a:cubicBezTo>
                    <a:pt x="7823" y="1625"/>
                    <a:pt x="8835" y="1899"/>
                    <a:pt x="9668" y="1923"/>
                  </a:cubicBezTo>
                  <a:cubicBezTo>
                    <a:pt x="9728" y="2375"/>
                    <a:pt x="9882" y="3947"/>
                    <a:pt x="9501" y="5673"/>
                  </a:cubicBezTo>
                  <a:cubicBezTo>
                    <a:pt x="9251" y="6888"/>
                    <a:pt x="8823" y="7912"/>
                    <a:pt x="8192" y="8757"/>
                  </a:cubicBezTo>
                  <a:cubicBezTo>
                    <a:pt x="7442" y="9781"/>
                    <a:pt x="6406" y="10531"/>
                    <a:pt x="5132" y="10972"/>
                  </a:cubicBezTo>
                  <a:cubicBezTo>
                    <a:pt x="3846" y="10543"/>
                    <a:pt x="2822" y="9805"/>
                    <a:pt x="2060" y="8769"/>
                  </a:cubicBezTo>
                  <a:cubicBezTo>
                    <a:pt x="1453" y="7936"/>
                    <a:pt x="1012" y="6900"/>
                    <a:pt x="750" y="5709"/>
                  </a:cubicBezTo>
                  <a:cubicBezTo>
                    <a:pt x="393" y="3983"/>
                    <a:pt x="536" y="2387"/>
                    <a:pt x="596" y="1923"/>
                  </a:cubicBezTo>
                  <a:cubicBezTo>
                    <a:pt x="1429" y="1899"/>
                    <a:pt x="2453" y="1625"/>
                    <a:pt x="3608" y="1125"/>
                  </a:cubicBezTo>
                  <a:cubicBezTo>
                    <a:pt x="4346" y="816"/>
                    <a:pt x="4917" y="482"/>
                    <a:pt x="5132" y="363"/>
                  </a:cubicBezTo>
                  <a:close/>
                  <a:moveTo>
                    <a:pt x="5129" y="0"/>
                  </a:moveTo>
                  <a:cubicBezTo>
                    <a:pt x="5102" y="0"/>
                    <a:pt x="5078" y="6"/>
                    <a:pt x="5060" y="18"/>
                  </a:cubicBezTo>
                  <a:cubicBezTo>
                    <a:pt x="5025" y="42"/>
                    <a:pt x="2417" y="1589"/>
                    <a:pt x="453" y="1589"/>
                  </a:cubicBezTo>
                  <a:cubicBezTo>
                    <a:pt x="381" y="1589"/>
                    <a:pt x="310" y="1649"/>
                    <a:pt x="298" y="1720"/>
                  </a:cubicBezTo>
                  <a:cubicBezTo>
                    <a:pt x="274" y="1792"/>
                    <a:pt x="0" y="3637"/>
                    <a:pt x="441" y="5757"/>
                  </a:cubicBezTo>
                  <a:cubicBezTo>
                    <a:pt x="691" y="7007"/>
                    <a:pt x="1155" y="8078"/>
                    <a:pt x="1810" y="8948"/>
                  </a:cubicBezTo>
                  <a:cubicBezTo>
                    <a:pt x="2620" y="10055"/>
                    <a:pt x="3727" y="10841"/>
                    <a:pt x="5096" y="11305"/>
                  </a:cubicBezTo>
                  <a:cubicBezTo>
                    <a:pt x="5120" y="11305"/>
                    <a:pt x="5132" y="11317"/>
                    <a:pt x="5156" y="11317"/>
                  </a:cubicBezTo>
                  <a:cubicBezTo>
                    <a:pt x="5179" y="11317"/>
                    <a:pt x="5191" y="11317"/>
                    <a:pt x="5215" y="11305"/>
                  </a:cubicBezTo>
                  <a:cubicBezTo>
                    <a:pt x="6584" y="10841"/>
                    <a:pt x="7692" y="10055"/>
                    <a:pt x="8513" y="8948"/>
                  </a:cubicBezTo>
                  <a:cubicBezTo>
                    <a:pt x="9144" y="8078"/>
                    <a:pt x="9609" y="6983"/>
                    <a:pt x="9882" y="5757"/>
                  </a:cubicBezTo>
                  <a:cubicBezTo>
                    <a:pt x="10275" y="3637"/>
                    <a:pt x="10001" y="1792"/>
                    <a:pt x="9978" y="1720"/>
                  </a:cubicBezTo>
                  <a:cubicBezTo>
                    <a:pt x="9966" y="1649"/>
                    <a:pt x="9894" y="1589"/>
                    <a:pt x="9823" y="1589"/>
                  </a:cubicBezTo>
                  <a:cubicBezTo>
                    <a:pt x="7858" y="1589"/>
                    <a:pt x="5251" y="42"/>
                    <a:pt x="5215" y="18"/>
                  </a:cubicBezTo>
                  <a:cubicBezTo>
                    <a:pt x="5185" y="6"/>
                    <a:pt x="5156" y="0"/>
                    <a:pt x="51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094;p80"/>
          <p:cNvGrpSpPr/>
          <p:nvPr/>
        </p:nvGrpSpPr>
        <p:grpSpPr>
          <a:xfrm>
            <a:off x="7238838" y="1654210"/>
            <a:ext cx="449285" cy="624304"/>
            <a:chOff x="5388757" y="2414659"/>
            <a:chExt cx="260349" cy="362292"/>
          </a:xfrm>
        </p:grpSpPr>
        <p:sp>
          <p:nvSpPr>
            <p:cNvPr id="122" name="Google Shape;12095;p80"/>
            <p:cNvSpPr/>
            <p:nvPr/>
          </p:nvSpPr>
          <p:spPr>
            <a:xfrm>
              <a:off x="5388757" y="2414659"/>
              <a:ext cx="260349" cy="362292"/>
            </a:xfrm>
            <a:custGeom>
              <a:avLst/>
              <a:gdLst/>
              <a:ahLst/>
              <a:cxnLst/>
              <a:rect l="l" t="t" r="r" b="b"/>
              <a:pathLst>
                <a:path w="8180" h="11383" extrusionOk="0">
                  <a:moveTo>
                    <a:pt x="4096" y="322"/>
                  </a:moveTo>
                  <a:cubicBezTo>
                    <a:pt x="4286" y="322"/>
                    <a:pt x="4465" y="429"/>
                    <a:pt x="4572" y="596"/>
                  </a:cubicBezTo>
                  <a:cubicBezTo>
                    <a:pt x="4608" y="643"/>
                    <a:pt x="4655" y="679"/>
                    <a:pt x="4727" y="679"/>
                  </a:cubicBezTo>
                  <a:lnTo>
                    <a:pt x="5358" y="679"/>
                  </a:lnTo>
                  <a:cubicBezTo>
                    <a:pt x="5465" y="679"/>
                    <a:pt x="5548" y="774"/>
                    <a:pt x="5548" y="881"/>
                  </a:cubicBezTo>
                  <a:lnTo>
                    <a:pt x="5548" y="1429"/>
                  </a:lnTo>
                  <a:lnTo>
                    <a:pt x="2679" y="1429"/>
                  </a:lnTo>
                  <a:lnTo>
                    <a:pt x="2679" y="881"/>
                  </a:lnTo>
                  <a:lnTo>
                    <a:pt x="2643" y="881"/>
                  </a:lnTo>
                  <a:cubicBezTo>
                    <a:pt x="2643" y="774"/>
                    <a:pt x="2727" y="679"/>
                    <a:pt x="2834" y="679"/>
                  </a:cubicBezTo>
                  <a:lnTo>
                    <a:pt x="3465" y="679"/>
                  </a:lnTo>
                  <a:cubicBezTo>
                    <a:pt x="3536" y="679"/>
                    <a:pt x="3584" y="655"/>
                    <a:pt x="3620" y="596"/>
                  </a:cubicBezTo>
                  <a:cubicBezTo>
                    <a:pt x="3727" y="417"/>
                    <a:pt x="3905" y="322"/>
                    <a:pt x="4096" y="322"/>
                  </a:cubicBezTo>
                  <a:close/>
                  <a:moveTo>
                    <a:pt x="7477" y="1036"/>
                  </a:moveTo>
                  <a:cubicBezTo>
                    <a:pt x="7680" y="1036"/>
                    <a:pt x="7846" y="1203"/>
                    <a:pt x="7846" y="1417"/>
                  </a:cubicBezTo>
                  <a:lnTo>
                    <a:pt x="7846" y="10680"/>
                  </a:lnTo>
                  <a:lnTo>
                    <a:pt x="7834" y="10680"/>
                  </a:lnTo>
                  <a:cubicBezTo>
                    <a:pt x="7834" y="10895"/>
                    <a:pt x="7668" y="11061"/>
                    <a:pt x="7465" y="11061"/>
                  </a:cubicBezTo>
                  <a:lnTo>
                    <a:pt x="691" y="11061"/>
                  </a:lnTo>
                  <a:cubicBezTo>
                    <a:pt x="476" y="11061"/>
                    <a:pt x="322" y="10895"/>
                    <a:pt x="322" y="10680"/>
                  </a:cubicBezTo>
                  <a:lnTo>
                    <a:pt x="322" y="1417"/>
                  </a:lnTo>
                  <a:cubicBezTo>
                    <a:pt x="322" y="1203"/>
                    <a:pt x="476" y="1036"/>
                    <a:pt x="691" y="1036"/>
                  </a:cubicBezTo>
                  <a:lnTo>
                    <a:pt x="2310" y="1036"/>
                  </a:lnTo>
                  <a:lnTo>
                    <a:pt x="2310" y="1596"/>
                  </a:lnTo>
                  <a:cubicBezTo>
                    <a:pt x="2310" y="1679"/>
                    <a:pt x="2381" y="1751"/>
                    <a:pt x="2477" y="1751"/>
                  </a:cubicBezTo>
                  <a:lnTo>
                    <a:pt x="5691" y="1751"/>
                  </a:lnTo>
                  <a:cubicBezTo>
                    <a:pt x="5775" y="1751"/>
                    <a:pt x="5846" y="1679"/>
                    <a:pt x="5846" y="1596"/>
                  </a:cubicBezTo>
                  <a:lnTo>
                    <a:pt x="5846" y="1036"/>
                  </a:lnTo>
                  <a:close/>
                  <a:moveTo>
                    <a:pt x="4084" y="0"/>
                  </a:moveTo>
                  <a:cubicBezTo>
                    <a:pt x="3798" y="0"/>
                    <a:pt x="3548" y="131"/>
                    <a:pt x="3381" y="358"/>
                  </a:cubicBezTo>
                  <a:lnTo>
                    <a:pt x="2834" y="358"/>
                  </a:lnTo>
                  <a:cubicBezTo>
                    <a:pt x="2608" y="358"/>
                    <a:pt x="2393" y="500"/>
                    <a:pt x="2346" y="715"/>
                  </a:cubicBezTo>
                  <a:lnTo>
                    <a:pt x="703" y="715"/>
                  </a:lnTo>
                  <a:cubicBezTo>
                    <a:pt x="322" y="715"/>
                    <a:pt x="0" y="1024"/>
                    <a:pt x="0" y="1417"/>
                  </a:cubicBezTo>
                  <a:lnTo>
                    <a:pt x="0" y="10680"/>
                  </a:lnTo>
                  <a:cubicBezTo>
                    <a:pt x="0" y="11073"/>
                    <a:pt x="310" y="11383"/>
                    <a:pt x="703" y="11383"/>
                  </a:cubicBezTo>
                  <a:lnTo>
                    <a:pt x="7477" y="11383"/>
                  </a:lnTo>
                  <a:cubicBezTo>
                    <a:pt x="7858" y="11383"/>
                    <a:pt x="8180" y="11073"/>
                    <a:pt x="8180" y="10680"/>
                  </a:cubicBezTo>
                  <a:lnTo>
                    <a:pt x="8180" y="1417"/>
                  </a:lnTo>
                  <a:cubicBezTo>
                    <a:pt x="8156" y="1024"/>
                    <a:pt x="7846" y="715"/>
                    <a:pt x="7465" y="715"/>
                  </a:cubicBezTo>
                  <a:lnTo>
                    <a:pt x="5822" y="715"/>
                  </a:lnTo>
                  <a:cubicBezTo>
                    <a:pt x="5751" y="500"/>
                    <a:pt x="5560" y="358"/>
                    <a:pt x="5334" y="358"/>
                  </a:cubicBezTo>
                  <a:lnTo>
                    <a:pt x="4786" y="358"/>
                  </a:lnTo>
                  <a:cubicBezTo>
                    <a:pt x="4620" y="131"/>
                    <a:pt x="4346" y="0"/>
                    <a:pt x="40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096;p80"/>
            <p:cNvSpPr/>
            <p:nvPr/>
          </p:nvSpPr>
          <p:spPr>
            <a:xfrm>
              <a:off x="5513425" y="2437384"/>
              <a:ext cx="10248" cy="10280"/>
            </a:xfrm>
            <a:custGeom>
              <a:avLst/>
              <a:gdLst/>
              <a:ahLst/>
              <a:cxnLst/>
              <a:rect l="l" t="t" r="r" b="b"/>
              <a:pathLst>
                <a:path w="322" h="323" extrusionOk="0">
                  <a:moveTo>
                    <a:pt x="167" y="1"/>
                  </a:moveTo>
                  <a:cubicBezTo>
                    <a:pt x="72" y="1"/>
                    <a:pt x="0" y="72"/>
                    <a:pt x="0" y="167"/>
                  </a:cubicBezTo>
                  <a:cubicBezTo>
                    <a:pt x="0" y="251"/>
                    <a:pt x="72" y="322"/>
                    <a:pt x="167" y="322"/>
                  </a:cubicBezTo>
                  <a:cubicBezTo>
                    <a:pt x="250" y="322"/>
                    <a:pt x="322" y="251"/>
                    <a:pt x="322" y="167"/>
                  </a:cubicBezTo>
                  <a:cubicBezTo>
                    <a:pt x="322" y="72"/>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097;p80"/>
            <p:cNvSpPr/>
            <p:nvPr/>
          </p:nvSpPr>
          <p:spPr>
            <a:xfrm>
              <a:off x="5411100" y="2460140"/>
              <a:ext cx="214517" cy="283106"/>
            </a:xfrm>
            <a:custGeom>
              <a:avLst/>
              <a:gdLst/>
              <a:ahLst/>
              <a:cxnLst/>
              <a:rect l="l" t="t" r="r" b="b"/>
              <a:pathLst>
                <a:path w="6740" h="8895" extrusionOk="0">
                  <a:moveTo>
                    <a:pt x="5692" y="0"/>
                  </a:moveTo>
                  <a:cubicBezTo>
                    <a:pt x="5596" y="0"/>
                    <a:pt x="5525" y="72"/>
                    <a:pt x="5525" y="167"/>
                  </a:cubicBezTo>
                  <a:cubicBezTo>
                    <a:pt x="5525" y="250"/>
                    <a:pt x="5596" y="322"/>
                    <a:pt x="5692" y="322"/>
                  </a:cubicBezTo>
                  <a:lnTo>
                    <a:pt x="6418" y="322"/>
                  </a:lnTo>
                  <a:lnTo>
                    <a:pt x="6418" y="8561"/>
                  </a:lnTo>
                  <a:lnTo>
                    <a:pt x="334" y="8561"/>
                  </a:lnTo>
                  <a:lnTo>
                    <a:pt x="334" y="345"/>
                  </a:lnTo>
                  <a:lnTo>
                    <a:pt x="1060" y="345"/>
                  </a:lnTo>
                  <a:cubicBezTo>
                    <a:pt x="1144" y="345"/>
                    <a:pt x="1227" y="262"/>
                    <a:pt x="1227" y="179"/>
                  </a:cubicBezTo>
                  <a:cubicBezTo>
                    <a:pt x="1227" y="83"/>
                    <a:pt x="1144" y="12"/>
                    <a:pt x="1060" y="12"/>
                  </a:cubicBezTo>
                  <a:lnTo>
                    <a:pt x="167" y="12"/>
                  </a:lnTo>
                  <a:cubicBezTo>
                    <a:pt x="72" y="12"/>
                    <a:pt x="1" y="83"/>
                    <a:pt x="1" y="179"/>
                  </a:cubicBezTo>
                  <a:lnTo>
                    <a:pt x="1" y="8739"/>
                  </a:lnTo>
                  <a:cubicBezTo>
                    <a:pt x="1" y="8823"/>
                    <a:pt x="72" y="8894"/>
                    <a:pt x="167" y="8894"/>
                  </a:cubicBezTo>
                  <a:lnTo>
                    <a:pt x="6585" y="8894"/>
                  </a:lnTo>
                  <a:cubicBezTo>
                    <a:pt x="6668" y="8894"/>
                    <a:pt x="6739" y="8823"/>
                    <a:pt x="6739" y="8739"/>
                  </a:cubicBezTo>
                  <a:lnTo>
                    <a:pt x="6739" y="179"/>
                  </a:lnTo>
                  <a:cubicBezTo>
                    <a:pt x="6739" y="72"/>
                    <a:pt x="6668" y="0"/>
                    <a:pt x="65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098;p80"/>
            <p:cNvSpPr/>
            <p:nvPr/>
          </p:nvSpPr>
          <p:spPr>
            <a:xfrm>
              <a:off x="5439904" y="2488562"/>
              <a:ext cx="78837" cy="106495"/>
            </a:xfrm>
            <a:custGeom>
              <a:avLst/>
              <a:gdLst/>
              <a:ahLst/>
              <a:cxnLst/>
              <a:rect l="l" t="t" r="r" b="b"/>
              <a:pathLst>
                <a:path w="2477" h="3346" extrusionOk="0">
                  <a:moveTo>
                    <a:pt x="1405" y="322"/>
                  </a:moveTo>
                  <a:cubicBezTo>
                    <a:pt x="1608" y="322"/>
                    <a:pt x="1774" y="488"/>
                    <a:pt x="1774" y="703"/>
                  </a:cubicBezTo>
                  <a:lnTo>
                    <a:pt x="1774" y="1060"/>
                  </a:lnTo>
                  <a:cubicBezTo>
                    <a:pt x="1774" y="1357"/>
                    <a:pt x="1536" y="1607"/>
                    <a:pt x="1227" y="1607"/>
                  </a:cubicBezTo>
                  <a:cubicBezTo>
                    <a:pt x="929" y="1607"/>
                    <a:pt x="679" y="1357"/>
                    <a:pt x="679" y="1060"/>
                  </a:cubicBezTo>
                  <a:lnTo>
                    <a:pt x="679" y="703"/>
                  </a:lnTo>
                  <a:cubicBezTo>
                    <a:pt x="679" y="488"/>
                    <a:pt x="834" y="322"/>
                    <a:pt x="1048" y="322"/>
                  </a:cubicBezTo>
                  <a:close/>
                  <a:moveTo>
                    <a:pt x="1417" y="1905"/>
                  </a:moveTo>
                  <a:lnTo>
                    <a:pt x="1417" y="2012"/>
                  </a:lnTo>
                  <a:cubicBezTo>
                    <a:pt x="1417" y="2084"/>
                    <a:pt x="1429" y="2143"/>
                    <a:pt x="1465" y="2191"/>
                  </a:cubicBezTo>
                  <a:lnTo>
                    <a:pt x="1239" y="2405"/>
                  </a:lnTo>
                  <a:lnTo>
                    <a:pt x="1215" y="2405"/>
                  </a:lnTo>
                  <a:lnTo>
                    <a:pt x="989" y="2191"/>
                  </a:lnTo>
                  <a:cubicBezTo>
                    <a:pt x="1012" y="2143"/>
                    <a:pt x="1036" y="2084"/>
                    <a:pt x="1036" y="2012"/>
                  </a:cubicBezTo>
                  <a:lnTo>
                    <a:pt x="1036" y="1905"/>
                  </a:lnTo>
                  <a:cubicBezTo>
                    <a:pt x="1096" y="1917"/>
                    <a:pt x="1155" y="1917"/>
                    <a:pt x="1227" y="1917"/>
                  </a:cubicBezTo>
                  <a:cubicBezTo>
                    <a:pt x="1286" y="1917"/>
                    <a:pt x="1358" y="1917"/>
                    <a:pt x="1417" y="1905"/>
                  </a:cubicBezTo>
                  <a:close/>
                  <a:moveTo>
                    <a:pt x="1703" y="2393"/>
                  </a:moveTo>
                  <a:lnTo>
                    <a:pt x="1989" y="2548"/>
                  </a:lnTo>
                  <a:cubicBezTo>
                    <a:pt x="2048" y="2572"/>
                    <a:pt x="2084" y="2643"/>
                    <a:pt x="2084" y="2703"/>
                  </a:cubicBezTo>
                  <a:lnTo>
                    <a:pt x="2084" y="3024"/>
                  </a:lnTo>
                  <a:lnTo>
                    <a:pt x="2120" y="3024"/>
                  </a:lnTo>
                  <a:lnTo>
                    <a:pt x="322" y="3036"/>
                  </a:lnTo>
                  <a:cubicBezTo>
                    <a:pt x="322" y="3036"/>
                    <a:pt x="298" y="3036"/>
                    <a:pt x="298" y="3024"/>
                  </a:cubicBezTo>
                  <a:lnTo>
                    <a:pt x="298" y="2703"/>
                  </a:lnTo>
                  <a:cubicBezTo>
                    <a:pt x="298" y="2631"/>
                    <a:pt x="346" y="2572"/>
                    <a:pt x="405" y="2548"/>
                  </a:cubicBezTo>
                  <a:lnTo>
                    <a:pt x="691" y="2393"/>
                  </a:lnTo>
                  <a:lnTo>
                    <a:pt x="953" y="2667"/>
                  </a:lnTo>
                  <a:cubicBezTo>
                    <a:pt x="1012" y="2715"/>
                    <a:pt x="1108" y="2762"/>
                    <a:pt x="1191" y="2762"/>
                  </a:cubicBezTo>
                  <a:cubicBezTo>
                    <a:pt x="1286" y="2762"/>
                    <a:pt x="1370" y="2738"/>
                    <a:pt x="1429" y="2667"/>
                  </a:cubicBezTo>
                  <a:lnTo>
                    <a:pt x="1703" y="2393"/>
                  </a:lnTo>
                  <a:close/>
                  <a:moveTo>
                    <a:pt x="1048" y="0"/>
                  </a:moveTo>
                  <a:cubicBezTo>
                    <a:pt x="655" y="0"/>
                    <a:pt x="346" y="310"/>
                    <a:pt x="346" y="703"/>
                  </a:cubicBezTo>
                  <a:lnTo>
                    <a:pt x="346" y="1060"/>
                  </a:lnTo>
                  <a:cubicBezTo>
                    <a:pt x="346" y="1334"/>
                    <a:pt x="477" y="1607"/>
                    <a:pt x="703" y="1750"/>
                  </a:cubicBezTo>
                  <a:lnTo>
                    <a:pt x="703" y="2012"/>
                  </a:lnTo>
                  <a:lnTo>
                    <a:pt x="703" y="2024"/>
                  </a:lnTo>
                  <a:lnTo>
                    <a:pt x="286" y="2227"/>
                  </a:lnTo>
                  <a:cubicBezTo>
                    <a:pt x="108" y="2322"/>
                    <a:pt x="0" y="2500"/>
                    <a:pt x="0" y="2691"/>
                  </a:cubicBezTo>
                  <a:lnTo>
                    <a:pt x="0" y="3000"/>
                  </a:lnTo>
                  <a:cubicBezTo>
                    <a:pt x="0" y="3203"/>
                    <a:pt x="155" y="3346"/>
                    <a:pt x="346" y="3346"/>
                  </a:cubicBezTo>
                  <a:lnTo>
                    <a:pt x="2132" y="3346"/>
                  </a:lnTo>
                  <a:cubicBezTo>
                    <a:pt x="2322" y="3346"/>
                    <a:pt x="2477" y="3203"/>
                    <a:pt x="2477" y="3000"/>
                  </a:cubicBezTo>
                  <a:lnTo>
                    <a:pt x="2477" y="2691"/>
                  </a:lnTo>
                  <a:cubicBezTo>
                    <a:pt x="2465" y="2500"/>
                    <a:pt x="2334" y="2322"/>
                    <a:pt x="2167" y="2227"/>
                  </a:cubicBezTo>
                  <a:lnTo>
                    <a:pt x="1751" y="2024"/>
                  </a:lnTo>
                  <a:lnTo>
                    <a:pt x="1751" y="2012"/>
                  </a:lnTo>
                  <a:lnTo>
                    <a:pt x="1751" y="1750"/>
                  </a:lnTo>
                  <a:cubicBezTo>
                    <a:pt x="1965" y="1595"/>
                    <a:pt x="2108" y="1334"/>
                    <a:pt x="2108" y="1060"/>
                  </a:cubicBezTo>
                  <a:lnTo>
                    <a:pt x="2108" y="703"/>
                  </a:lnTo>
                  <a:cubicBezTo>
                    <a:pt x="2108" y="310"/>
                    <a:pt x="1786" y="0"/>
                    <a:pt x="14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099;p80"/>
            <p:cNvSpPr/>
            <p:nvPr/>
          </p:nvSpPr>
          <p:spPr>
            <a:xfrm>
              <a:off x="5530103" y="2494228"/>
              <a:ext cx="67856" cy="33005"/>
            </a:xfrm>
            <a:custGeom>
              <a:avLst/>
              <a:gdLst/>
              <a:ahLst/>
              <a:cxnLst/>
              <a:rect l="l" t="t" r="r" b="b"/>
              <a:pathLst>
                <a:path w="2132" h="1037" extrusionOk="0">
                  <a:moveTo>
                    <a:pt x="1786" y="346"/>
                  </a:moveTo>
                  <a:lnTo>
                    <a:pt x="1786" y="715"/>
                  </a:lnTo>
                  <a:lnTo>
                    <a:pt x="345" y="715"/>
                  </a:lnTo>
                  <a:lnTo>
                    <a:pt x="345" y="346"/>
                  </a:lnTo>
                  <a:close/>
                  <a:moveTo>
                    <a:pt x="167" y="1"/>
                  </a:moveTo>
                  <a:cubicBezTo>
                    <a:pt x="72" y="1"/>
                    <a:pt x="0" y="72"/>
                    <a:pt x="0" y="167"/>
                  </a:cubicBezTo>
                  <a:lnTo>
                    <a:pt x="0" y="882"/>
                  </a:lnTo>
                  <a:cubicBezTo>
                    <a:pt x="0" y="965"/>
                    <a:pt x="72" y="1036"/>
                    <a:pt x="167" y="1036"/>
                  </a:cubicBezTo>
                  <a:lnTo>
                    <a:pt x="1953" y="1036"/>
                  </a:lnTo>
                  <a:cubicBezTo>
                    <a:pt x="2036" y="1036"/>
                    <a:pt x="2107" y="965"/>
                    <a:pt x="2107" y="882"/>
                  </a:cubicBezTo>
                  <a:lnTo>
                    <a:pt x="2107" y="167"/>
                  </a:lnTo>
                  <a:cubicBezTo>
                    <a:pt x="2131" y="72"/>
                    <a:pt x="2048" y="1"/>
                    <a:pt x="19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100;p80"/>
            <p:cNvSpPr/>
            <p:nvPr/>
          </p:nvSpPr>
          <p:spPr>
            <a:xfrm>
              <a:off x="5530103" y="2539709"/>
              <a:ext cx="67092" cy="10248"/>
            </a:xfrm>
            <a:custGeom>
              <a:avLst/>
              <a:gdLst/>
              <a:ahLst/>
              <a:cxnLst/>
              <a:rect l="l" t="t" r="r" b="b"/>
              <a:pathLst>
                <a:path w="2108" h="322" extrusionOk="0">
                  <a:moveTo>
                    <a:pt x="167" y="0"/>
                  </a:moveTo>
                  <a:cubicBezTo>
                    <a:pt x="72" y="0"/>
                    <a:pt x="0" y="72"/>
                    <a:pt x="0" y="167"/>
                  </a:cubicBezTo>
                  <a:cubicBezTo>
                    <a:pt x="0" y="250"/>
                    <a:pt x="72" y="322"/>
                    <a:pt x="167" y="322"/>
                  </a:cubicBezTo>
                  <a:lnTo>
                    <a:pt x="1953" y="322"/>
                  </a:lnTo>
                  <a:cubicBezTo>
                    <a:pt x="2036" y="322"/>
                    <a:pt x="2107" y="250"/>
                    <a:pt x="2107" y="167"/>
                  </a:cubicBezTo>
                  <a:cubicBezTo>
                    <a:pt x="2107" y="72"/>
                    <a:pt x="2048" y="0"/>
                    <a:pt x="1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101;p80"/>
            <p:cNvSpPr/>
            <p:nvPr/>
          </p:nvSpPr>
          <p:spPr>
            <a:xfrm>
              <a:off x="5530103" y="2562434"/>
              <a:ext cx="32973" cy="10280"/>
            </a:xfrm>
            <a:custGeom>
              <a:avLst/>
              <a:gdLst/>
              <a:ahLst/>
              <a:cxnLst/>
              <a:rect l="l" t="t" r="r" b="b"/>
              <a:pathLst>
                <a:path w="1036" h="323" extrusionOk="0">
                  <a:moveTo>
                    <a:pt x="167" y="1"/>
                  </a:moveTo>
                  <a:cubicBezTo>
                    <a:pt x="72" y="1"/>
                    <a:pt x="0" y="72"/>
                    <a:pt x="0" y="167"/>
                  </a:cubicBezTo>
                  <a:cubicBezTo>
                    <a:pt x="0" y="251"/>
                    <a:pt x="72" y="322"/>
                    <a:pt x="167" y="322"/>
                  </a:cubicBezTo>
                  <a:lnTo>
                    <a:pt x="881" y="322"/>
                  </a:lnTo>
                  <a:cubicBezTo>
                    <a:pt x="964" y="322"/>
                    <a:pt x="1036" y="251"/>
                    <a:pt x="1036" y="167"/>
                  </a:cubicBezTo>
                  <a:cubicBezTo>
                    <a:pt x="1036" y="72"/>
                    <a:pt x="976" y="1"/>
                    <a:pt x="8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102;p80"/>
            <p:cNvSpPr/>
            <p:nvPr/>
          </p:nvSpPr>
          <p:spPr>
            <a:xfrm>
              <a:off x="5439522" y="2607534"/>
              <a:ext cx="158437" cy="10280"/>
            </a:xfrm>
            <a:custGeom>
              <a:avLst/>
              <a:gdLst/>
              <a:ahLst/>
              <a:cxnLst/>
              <a:rect l="l" t="t" r="r" b="b"/>
              <a:pathLst>
                <a:path w="4978" h="323" extrusionOk="0">
                  <a:moveTo>
                    <a:pt x="167" y="1"/>
                  </a:moveTo>
                  <a:cubicBezTo>
                    <a:pt x="72" y="1"/>
                    <a:pt x="0" y="72"/>
                    <a:pt x="0" y="155"/>
                  </a:cubicBezTo>
                  <a:cubicBezTo>
                    <a:pt x="0" y="251"/>
                    <a:pt x="72" y="322"/>
                    <a:pt x="167" y="322"/>
                  </a:cubicBezTo>
                  <a:lnTo>
                    <a:pt x="4799" y="322"/>
                  </a:lnTo>
                  <a:cubicBezTo>
                    <a:pt x="4882" y="322"/>
                    <a:pt x="4953" y="251"/>
                    <a:pt x="4953" y="155"/>
                  </a:cubicBezTo>
                  <a:cubicBezTo>
                    <a:pt x="4977" y="72"/>
                    <a:pt x="4894" y="1"/>
                    <a:pt x="4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103;p80"/>
            <p:cNvSpPr/>
            <p:nvPr/>
          </p:nvSpPr>
          <p:spPr>
            <a:xfrm>
              <a:off x="5439522" y="2630258"/>
              <a:ext cx="22025" cy="10280"/>
            </a:xfrm>
            <a:custGeom>
              <a:avLst/>
              <a:gdLst/>
              <a:ahLst/>
              <a:cxnLst/>
              <a:rect l="l" t="t" r="r" b="b"/>
              <a:pathLst>
                <a:path w="692" h="323" extrusionOk="0">
                  <a:moveTo>
                    <a:pt x="167" y="1"/>
                  </a:moveTo>
                  <a:cubicBezTo>
                    <a:pt x="72" y="1"/>
                    <a:pt x="0" y="72"/>
                    <a:pt x="0" y="156"/>
                  </a:cubicBezTo>
                  <a:cubicBezTo>
                    <a:pt x="0" y="251"/>
                    <a:pt x="72" y="322"/>
                    <a:pt x="167" y="322"/>
                  </a:cubicBezTo>
                  <a:lnTo>
                    <a:pt x="524" y="322"/>
                  </a:lnTo>
                  <a:cubicBezTo>
                    <a:pt x="608" y="322"/>
                    <a:pt x="679" y="251"/>
                    <a:pt x="679" y="156"/>
                  </a:cubicBezTo>
                  <a:cubicBezTo>
                    <a:pt x="691" y="72"/>
                    <a:pt x="608" y="1"/>
                    <a:pt x="5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104;p80"/>
            <p:cNvSpPr/>
            <p:nvPr/>
          </p:nvSpPr>
          <p:spPr>
            <a:xfrm>
              <a:off x="5439522" y="2698497"/>
              <a:ext cx="22025" cy="10248"/>
            </a:xfrm>
            <a:custGeom>
              <a:avLst/>
              <a:gdLst/>
              <a:ahLst/>
              <a:cxnLst/>
              <a:rect l="l" t="t" r="r" b="b"/>
              <a:pathLst>
                <a:path w="692" h="322" extrusionOk="0">
                  <a:moveTo>
                    <a:pt x="167" y="0"/>
                  </a:moveTo>
                  <a:cubicBezTo>
                    <a:pt x="72" y="0"/>
                    <a:pt x="0" y="72"/>
                    <a:pt x="0" y="155"/>
                  </a:cubicBezTo>
                  <a:cubicBezTo>
                    <a:pt x="0" y="250"/>
                    <a:pt x="72" y="322"/>
                    <a:pt x="167" y="322"/>
                  </a:cubicBezTo>
                  <a:lnTo>
                    <a:pt x="524" y="322"/>
                  </a:lnTo>
                  <a:cubicBezTo>
                    <a:pt x="608" y="322"/>
                    <a:pt x="679" y="250"/>
                    <a:pt x="679" y="155"/>
                  </a:cubicBezTo>
                  <a:cubicBezTo>
                    <a:pt x="691" y="72"/>
                    <a:pt x="608" y="0"/>
                    <a:pt x="5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105;p80"/>
            <p:cNvSpPr/>
            <p:nvPr/>
          </p:nvSpPr>
          <p:spPr>
            <a:xfrm>
              <a:off x="5439522" y="2675740"/>
              <a:ext cx="22025" cy="10280"/>
            </a:xfrm>
            <a:custGeom>
              <a:avLst/>
              <a:gdLst/>
              <a:ahLst/>
              <a:cxnLst/>
              <a:rect l="l" t="t" r="r" b="b"/>
              <a:pathLst>
                <a:path w="692" h="323" extrusionOk="0">
                  <a:moveTo>
                    <a:pt x="167" y="1"/>
                  </a:moveTo>
                  <a:cubicBezTo>
                    <a:pt x="72" y="1"/>
                    <a:pt x="0" y="72"/>
                    <a:pt x="0" y="156"/>
                  </a:cubicBezTo>
                  <a:cubicBezTo>
                    <a:pt x="0" y="251"/>
                    <a:pt x="72" y="322"/>
                    <a:pt x="167" y="322"/>
                  </a:cubicBezTo>
                  <a:lnTo>
                    <a:pt x="524" y="322"/>
                  </a:lnTo>
                  <a:cubicBezTo>
                    <a:pt x="608" y="322"/>
                    <a:pt x="679" y="251"/>
                    <a:pt x="679" y="156"/>
                  </a:cubicBezTo>
                  <a:cubicBezTo>
                    <a:pt x="691" y="72"/>
                    <a:pt x="608" y="1"/>
                    <a:pt x="5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106;p80"/>
            <p:cNvSpPr/>
            <p:nvPr/>
          </p:nvSpPr>
          <p:spPr>
            <a:xfrm>
              <a:off x="5439522" y="2653015"/>
              <a:ext cx="22025" cy="10248"/>
            </a:xfrm>
            <a:custGeom>
              <a:avLst/>
              <a:gdLst/>
              <a:ahLst/>
              <a:cxnLst/>
              <a:rect l="l" t="t" r="r" b="b"/>
              <a:pathLst>
                <a:path w="692" h="322" extrusionOk="0">
                  <a:moveTo>
                    <a:pt x="167" y="0"/>
                  </a:moveTo>
                  <a:cubicBezTo>
                    <a:pt x="72" y="0"/>
                    <a:pt x="0" y="72"/>
                    <a:pt x="0" y="155"/>
                  </a:cubicBezTo>
                  <a:cubicBezTo>
                    <a:pt x="0" y="250"/>
                    <a:pt x="72" y="322"/>
                    <a:pt x="167" y="322"/>
                  </a:cubicBezTo>
                  <a:lnTo>
                    <a:pt x="524" y="322"/>
                  </a:lnTo>
                  <a:cubicBezTo>
                    <a:pt x="608" y="322"/>
                    <a:pt x="679" y="250"/>
                    <a:pt x="679" y="155"/>
                  </a:cubicBezTo>
                  <a:cubicBezTo>
                    <a:pt x="691" y="72"/>
                    <a:pt x="608" y="0"/>
                    <a:pt x="5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107;p80"/>
            <p:cNvSpPr/>
            <p:nvPr/>
          </p:nvSpPr>
          <p:spPr>
            <a:xfrm>
              <a:off x="5473641" y="2630258"/>
              <a:ext cx="44718" cy="10280"/>
            </a:xfrm>
            <a:custGeom>
              <a:avLst/>
              <a:gdLst/>
              <a:ahLst/>
              <a:cxnLst/>
              <a:rect l="l" t="t" r="r" b="b"/>
              <a:pathLst>
                <a:path w="1405" h="323" extrusionOk="0">
                  <a:moveTo>
                    <a:pt x="167" y="1"/>
                  </a:moveTo>
                  <a:cubicBezTo>
                    <a:pt x="71" y="1"/>
                    <a:pt x="0" y="72"/>
                    <a:pt x="0" y="156"/>
                  </a:cubicBezTo>
                  <a:cubicBezTo>
                    <a:pt x="0" y="251"/>
                    <a:pt x="71" y="322"/>
                    <a:pt x="167" y="322"/>
                  </a:cubicBezTo>
                  <a:lnTo>
                    <a:pt x="1238" y="322"/>
                  </a:lnTo>
                  <a:cubicBezTo>
                    <a:pt x="1322" y="322"/>
                    <a:pt x="1393" y="251"/>
                    <a:pt x="1393" y="156"/>
                  </a:cubicBezTo>
                  <a:cubicBezTo>
                    <a:pt x="1405" y="72"/>
                    <a:pt x="1322" y="1"/>
                    <a:pt x="12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108;p80"/>
            <p:cNvSpPr/>
            <p:nvPr/>
          </p:nvSpPr>
          <p:spPr>
            <a:xfrm>
              <a:off x="5473641" y="2698497"/>
              <a:ext cx="67474" cy="10248"/>
            </a:xfrm>
            <a:custGeom>
              <a:avLst/>
              <a:gdLst/>
              <a:ahLst/>
              <a:cxnLst/>
              <a:rect l="l" t="t" r="r" b="b"/>
              <a:pathLst>
                <a:path w="2120" h="322" extrusionOk="0">
                  <a:moveTo>
                    <a:pt x="167" y="0"/>
                  </a:moveTo>
                  <a:cubicBezTo>
                    <a:pt x="71" y="0"/>
                    <a:pt x="0" y="72"/>
                    <a:pt x="0" y="155"/>
                  </a:cubicBezTo>
                  <a:cubicBezTo>
                    <a:pt x="0" y="250"/>
                    <a:pt x="71" y="322"/>
                    <a:pt x="167" y="322"/>
                  </a:cubicBezTo>
                  <a:lnTo>
                    <a:pt x="1953" y="322"/>
                  </a:lnTo>
                  <a:cubicBezTo>
                    <a:pt x="2036" y="322"/>
                    <a:pt x="2107" y="250"/>
                    <a:pt x="2107" y="155"/>
                  </a:cubicBezTo>
                  <a:cubicBezTo>
                    <a:pt x="2119" y="72"/>
                    <a:pt x="2036" y="0"/>
                    <a:pt x="1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109;p80"/>
            <p:cNvSpPr/>
            <p:nvPr/>
          </p:nvSpPr>
          <p:spPr>
            <a:xfrm>
              <a:off x="5473641" y="2675740"/>
              <a:ext cx="44718" cy="10280"/>
            </a:xfrm>
            <a:custGeom>
              <a:avLst/>
              <a:gdLst/>
              <a:ahLst/>
              <a:cxnLst/>
              <a:rect l="l" t="t" r="r" b="b"/>
              <a:pathLst>
                <a:path w="1405" h="323" extrusionOk="0">
                  <a:moveTo>
                    <a:pt x="167" y="1"/>
                  </a:moveTo>
                  <a:cubicBezTo>
                    <a:pt x="71" y="1"/>
                    <a:pt x="0" y="72"/>
                    <a:pt x="0" y="156"/>
                  </a:cubicBezTo>
                  <a:cubicBezTo>
                    <a:pt x="0" y="251"/>
                    <a:pt x="71" y="322"/>
                    <a:pt x="167" y="322"/>
                  </a:cubicBezTo>
                  <a:lnTo>
                    <a:pt x="1238" y="322"/>
                  </a:lnTo>
                  <a:cubicBezTo>
                    <a:pt x="1322" y="322"/>
                    <a:pt x="1393" y="251"/>
                    <a:pt x="1393" y="156"/>
                  </a:cubicBezTo>
                  <a:cubicBezTo>
                    <a:pt x="1405" y="72"/>
                    <a:pt x="1322" y="1"/>
                    <a:pt x="12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110;p80"/>
            <p:cNvSpPr/>
            <p:nvPr/>
          </p:nvSpPr>
          <p:spPr>
            <a:xfrm>
              <a:off x="5473641" y="2653015"/>
              <a:ext cx="67474" cy="10248"/>
            </a:xfrm>
            <a:custGeom>
              <a:avLst/>
              <a:gdLst/>
              <a:ahLst/>
              <a:cxnLst/>
              <a:rect l="l" t="t" r="r" b="b"/>
              <a:pathLst>
                <a:path w="2120" h="322" extrusionOk="0">
                  <a:moveTo>
                    <a:pt x="167" y="0"/>
                  </a:moveTo>
                  <a:cubicBezTo>
                    <a:pt x="71" y="0"/>
                    <a:pt x="0" y="72"/>
                    <a:pt x="0" y="155"/>
                  </a:cubicBezTo>
                  <a:cubicBezTo>
                    <a:pt x="0" y="250"/>
                    <a:pt x="71" y="322"/>
                    <a:pt x="167" y="322"/>
                  </a:cubicBezTo>
                  <a:lnTo>
                    <a:pt x="1953" y="322"/>
                  </a:lnTo>
                  <a:cubicBezTo>
                    <a:pt x="2036" y="322"/>
                    <a:pt x="2107" y="250"/>
                    <a:pt x="2107" y="155"/>
                  </a:cubicBezTo>
                  <a:cubicBezTo>
                    <a:pt x="2119" y="72"/>
                    <a:pt x="2036" y="0"/>
                    <a:pt x="1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111;p80"/>
            <p:cNvSpPr/>
            <p:nvPr/>
          </p:nvSpPr>
          <p:spPr>
            <a:xfrm>
              <a:off x="5558525" y="2653015"/>
              <a:ext cx="39434" cy="10248"/>
            </a:xfrm>
            <a:custGeom>
              <a:avLst/>
              <a:gdLst/>
              <a:ahLst/>
              <a:cxnLst/>
              <a:rect l="l" t="t" r="r" b="b"/>
              <a:pathLst>
                <a:path w="1239" h="322" extrusionOk="0">
                  <a:moveTo>
                    <a:pt x="167" y="0"/>
                  </a:moveTo>
                  <a:cubicBezTo>
                    <a:pt x="71" y="0"/>
                    <a:pt x="0" y="72"/>
                    <a:pt x="0" y="155"/>
                  </a:cubicBezTo>
                  <a:cubicBezTo>
                    <a:pt x="0" y="250"/>
                    <a:pt x="71" y="322"/>
                    <a:pt x="167" y="322"/>
                  </a:cubicBezTo>
                  <a:lnTo>
                    <a:pt x="1060" y="322"/>
                  </a:lnTo>
                  <a:cubicBezTo>
                    <a:pt x="1143" y="322"/>
                    <a:pt x="1214" y="250"/>
                    <a:pt x="1214" y="155"/>
                  </a:cubicBezTo>
                  <a:cubicBezTo>
                    <a:pt x="1238" y="72"/>
                    <a:pt x="1155" y="0"/>
                    <a:pt x="10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112;p80"/>
            <p:cNvSpPr/>
            <p:nvPr/>
          </p:nvSpPr>
          <p:spPr>
            <a:xfrm>
              <a:off x="5558525" y="2630258"/>
              <a:ext cx="39434" cy="10280"/>
            </a:xfrm>
            <a:custGeom>
              <a:avLst/>
              <a:gdLst/>
              <a:ahLst/>
              <a:cxnLst/>
              <a:rect l="l" t="t" r="r" b="b"/>
              <a:pathLst>
                <a:path w="1239" h="323" extrusionOk="0">
                  <a:moveTo>
                    <a:pt x="167" y="1"/>
                  </a:moveTo>
                  <a:cubicBezTo>
                    <a:pt x="71" y="1"/>
                    <a:pt x="0" y="72"/>
                    <a:pt x="0" y="156"/>
                  </a:cubicBezTo>
                  <a:cubicBezTo>
                    <a:pt x="0" y="251"/>
                    <a:pt x="71" y="322"/>
                    <a:pt x="167" y="322"/>
                  </a:cubicBezTo>
                  <a:lnTo>
                    <a:pt x="1060" y="322"/>
                  </a:lnTo>
                  <a:cubicBezTo>
                    <a:pt x="1143" y="322"/>
                    <a:pt x="1214" y="251"/>
                    <a:pt x="1214" y="156"/>
                  </a:cubicBezTo>
                  <a:cubicBezTo>
                    <a:pt x="1238" y="72"/>
                    <a:pt x="1155" y="1"/>
                    <a:pt x="10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113;p80"/>
            <p:cNvSpPr/>
            <p:nvPr/>
          </p:nvSpPr>
          <p:spPr>
            <a:xfrm>
              <a:off x="5558525" y="2675740"/>
              <a:ext cx="39434" cy="10280"/>
            </a:xfrm>
            <a:custGeom>
              <a:avLst/>
              <a:gdLst/>
              <a:ahLst/>
              <a:cxnLst/>
              <a:rect l="l" t="t" r="r" b="b"/>
              <a:pathLst>
                <a:path w="1239" h="323" extrusionOk="0">
                  <a:moveTo>
                    <a:pt x="167" y="1"/>
                  </a:moveTo>
                  <a:cubicBezTo>
                    <a:pt x="71" y="1"/>
                    <a:pt x="0" y="72"/>
                    <a:pt x="0" y="156"/>
                  </a:cubicBezTo>
                  <a:cubicBezTo>
                    <a:pt x="0" y="251"/>
                    <a:pt x="71" y="322"/>
                    <a:pt x="167" y="322"/>
                  </a:cubicBezTo>
                  <a:lnTo>
                    <a:pt x="1060" y="322"/>
                  </a:lnTo>
                  <a:cubicBezTo>
                    <a:pt x="1143" y="322"/>
                    <a:pt x="1214" y="251"/>
                    <a:pt x="1214" y="156"/>
                  </a:cubicBezTo>
                  <a:cubicBezTo>
                    <a:pt x="1238" y="72"/>
                    <a:pt x="1155" y="1"/>
                    <a:pt x="10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114;p80"/>
            <p:cNvSpPr/>
            <p:nvPr/>
          </p:nvSpPr>
          <p:spPr>
            <a:xfrm>
              <a:off x="5558525" y="2698497"/>
              <a:ext cx="39434" cy="10248"/>
            </a:xfrm>
            <a:custGeom>
              <a:avLst/>
              <a:gdLst/>
              <a:ahLst/>
              <a:cxnLst/>
              <a:rect l="l" t="t" r="r" b="b"/>
              <a:pathLst>
                <a:path w="1239" h="322" extrusionOk="0">
                  <a:moveTo>
                    <a:pt x="167" y="0"/>
                  </a:moveTo>
                  <a:cubicBezTo>
                    <a:pt x="71" y="0"/>
                    <a:pt x="0" y="72"/>
                    <a:pt x="0" y="155"/>
                  </a:cubicBezTo>
                  <a:cubicBezTo>
                    <a:pt x="0" y="250"/>
                    <a:pt x="71" y="322"/>
                    <a:pt x="167" y="322"/>
                  </a:cubicBezTo>
                  <a:lnTo>
                    <a:pt x="1060" y="322"/>
                  </a:lnTo>
                  <a:cubicBezTo>
                    <a:pt x="1143" y="322"/>
                    <a:pt x="1214" y="250"/>
                    <a:pt x="1214" y="155"/>
                  </a:cubicBezTo>
                  <a:cubicBezTo>
                    <a:pt x="1238" y="72"/>
                    <a:pt x="1155" y="0"/>
                    <a:pt x="10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ángulo 150">
            <a:extLst>
              <a:ext uri="{FF2B5EF4-FFF2-40B4-BE49-F238E27FC236}">
                <a16:creationId xmlns:a16="http://schemas.microsoft.com/office/drawing/2014/main" id="{AEBDDDE2-079C-44CE-A1DB-0CEB89D321EB}"/>
              </a:ext>
            </a:extLst>
          </p:cNvPr>
          <p:cNvSpPr/>
          <p:nvPr/>
        </p:nvSpPr>
        <p:spPr>
          <a:xfrm>
            <a:off x="268684" y="4534478"/>
            <a:ext cx="1997299" cy="1046440"/>
          </a:xfrm>
          <a:prstGeom prst="rect">
            <a:avLst/>
          </a:prstGeom>
        </p:spPr>
        <p:txBody>
          <a:bodyPr wrap="square">
            <a:spAutoFit/>
          </a:bodyPr>
          <a:lstStyle/>
          <a:p>
            <a:pPr algn="ctr">
              <a:spcAft>
                <a:spcPts val="975"/>
              </a:spcAft>
            </a:pPr>
            <a:r>
              <a:rPr lang="es-ES" sz="16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1.550</a:t>
            </a:r>
            <a:r>
              <a:rPr lang="es-E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s-PY"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Registros </a:t>
            </a:r>
            <a:r>
              <a:rPr lang="es-PY" sz="1400" dirty="0">
                <a:solidFill>
                  <a:srgbClr val="002060"/>
                </a:solidFill>
                <a:latin typeface="Segoe UI" panose="020B0502040204020203" pitchFamily="34" charset="0"/>
                <a:ea typeface="Segoe UI" panose="020B0502040204020203" pitchFamily="34" charset="0"/>
                <a:cs typeface="Segoe UI" panose="020B0502040204020203" pitchFamily="34" charset="0"/>
              </a:rPr>
              <a:t>profesionales de salud y seguridad ocupacional </a:t>
            </a:r>
            <a:r>
              <a:rPr lang="es-PY"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emitidos</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52" name="Google Shape;18334;p83"/>
          <p:cNvGrpSpPr/>
          <p:nvPr/>
        </p:nvGrpSpPr>
        <p:grpSpPr>
          <a:xfrm>
            <a:off x="831638" y="3762038"/>
            <a:ext cx="767094" cy="674766"/>
            <a:chOff x="3696205" y="3371938"/>
            <a:chExt cx="375792" cy="327373"/>
          </a:xfrm>
        </p:grpSpPr>
        <p:sp>
          <p:nvSpPr>
            <p:cNvPr id="153" name="Google Shape;18335;p83"/>
            <p:cNvSpPr/>
            <p:nvPr/>
          </p:nvSpPr>
          <p:spPr>
            <a:xfrm>
              <a:off x="3696205" y="3456718"/>
              <a:ext cx="375792" cy="242594"/>
            </a:xfrm>
            <a:custGeom>
              <a:avLst/>
              <a:gdLst/>
              <a:ahLst/>
              <a:cxnLst/>
              <a:rect l="l" t="t" r="r" b="b"/>
              <a:pathLst>
                <a:path w="14335" h="9254" extrusionOk="0">
                  <a:moveTo>
                    <a:pt x="462" y="0"/>
                  </a:moveTo>
                  <a:cubicBezTo>
                    <a:pt x="202" y="0"/>
                    <a:pt x="0" y="202"/>
                    <a:pt x="0" y="462"/>
                  </a:cubicBezTo>
                  <a:lnTo>
                    <a:pt x="0" y="8791"/>
                  </a:lnTo>
                  <a:cubicBezTo>
                    <a:pt x="0" y="9037"/>
                    <a:pt x="202" y="9253"/>
                    <a:pt x="462" y="9253"/>
                  </a:cubicBezTo>
                  <a:lnTo>
                    <a:pt x="13873" y="9253"/>
                  </a:lnTo>
                  <a:cubicBezTo>
                    <a:pt x="14118" y="9253"/>
                    <a:pt x="14335" y="9037"/>
                    <a:pt x="14335" y="8791"/>
                  </a:cubicBezTo>
                  <a:lnTo>
                    <a:pt x="14335" y="462"/>
                  </a:lnTo>
                  <a:cubicBezTo>
                    <a:pt x="14335" y="202"/>
                    <a:pt x="14118" y="0"/>
                    <a:pt x="13873"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336;p83"/>
            <p:cNvSpPr/>
            <p:nvPr/>
          </p:nvSpPr>
          <p:spPr>
            <a:xfrm>
              <a:off x="3696205" y="3456718"/>
              <a:ext cx="375792" cy="18193"/>
            </a:xfrm>
            <a:custGeom>
              <a:avLst/>
              <a:gdLst/>
              <a:ahLst/>
              <a:cxnLst/>
              <a:rect l="l" t="t" r="r" b="b"/>
              <a:pathLst>
                <a:path w="14335" h="694" extrusionOk="0">
                  <a:moveTo>
                    <a:pt x="462" y="0"/>
                  </a:moveTo>
                  <a:cubicBezTo>
                    <a:pt x="202" y="0"/>
                    <a:pt x="0" y="202"/>
                    <a:pt x="0" y="462"/>
                  </a:cubicBezTo>
                  <a:lnTo>
                    <a:pt x="0" y="693"/>
                  </a:lnTo>
                  <a:lnTo>
                    <a:pt x="14335" y="693"/>
                  </a:lnTo>
                  <a:lnTo>
                    <a:pt x="14335" y="462"/>
                  </a:lnTo>
                  <a:cubicBezTo>
                    <a:pt x="14335" y="202"/>
                    <a:pt x="14118" y="0"/>
                    <a:pt x="13873"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337;p83"/>
            <p:cNvSpPr/>
            <p:nvPr/>
          </p:nvSpPr>
          <p:spPr>
            <a:xfrm>
              <a:off x="3732539" y="3505163"/>
              <a:ext cx="121113" cy="157814"/>
            </a:xfrm>
            <a:custGeom>
              <a:avLst/>
              <a:gdLst/>
              <a:ahLst/>
              <a:cxnLst/>
              <a:rect l="l" t="t" r="r" b="b"/>
              <a:pathLst>
                <a:path w="4620" h="6020" extrusionOk="0">
                  <a:moveTo>
                    <a:pt x="231" y="0"/>
                  </a:moveTo>
                  <a:cubicBezTo>
                    <a:pt x="101" y="0"/>
                    <a:pt x="0" y="101"/>
                    <a:pt x="0" y="231"/>
                  </a:cubicBezTo>
                  <a:lnTo>
                    <a:pt x="0" y="5789"/>
                  </a:lnTo>
                  <a:cubicBezTo>
                    <a:pt x="0" y="5904"/>
                    <a:pt x="101" y="6020"/>
                    <a:pt x="231" y="6020"/>
                  </a:cubicBezTo>
                  <a:lnTo>
                    <a:pt x="4388" y="6020"/>
                  </a:lnTo>
                  <a:cubicBezTo>
                    <a:pt x="4518" y="6020"/>
                    <a:pt x="4619" y="5919"/>
                    <a:pt x="4619" y="5789"/>
                  </a:cubicBezTo>
                  <a:lnTo>
                    <a:pt x="4619" y="231"/>
                  </a:lnTo>
                  <a:cubicBezTo>
                    <a:pt x="4619" y="101"/>
                    <a:pt x="4518" y="0"/>
                    <a:pt x="4388"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338;p83"/>
            <p:cNvSpPr/>
            <p:nvPr/>
          </p:nvSpPr>
          <p:spPr>
            <a:xfrm>
              <a:off x="3883904" y="3505163"/>
              <a:ext cx="151759" cy="30278"/>
            </a:xfrm>
            <a:custGeom>
              <a:avLst/>
              <a:gdLst/>
              <a:ahLst/>
              <a:cxnLst/>
              <a:rect l="l" t="t" r="r" b="b"/>
              <a:pathLst>
                <a:path w="5789" h="1155" extrusionOk="0">
                  <a:moveTo>
                    <a:pt x="231" y="0"/>
                  </a:moveTo>
                  <a:cubicBezTo>
                    <a:pt x="101" y="0"/>
                    <a:pt x="0" y="101"/>
                    <a:pt x="0" y="231"/>
                  </a:cubicBezTo>
                  <a:lnTo>
                    <a:pt x="0" y="924"/>
                  </a:lnTo>
                  <a:cubicBezTo>
                    <a:pt x="0" y="1054"/>
                    <a:pt x="101" y="1155"/>
                    <a:pt x="231" y="1155"/>
                  </a:cubicBezTo>
                  <a:lnTo>
                    <a:pt x="5558" y="1155"/>
                  </a:lnTo>
                  <a:cubicBezTo>
                    <a:pt x="5673" y="1155"/>
                    <a:pt x="5789" y="1054"/>
                    <a:pt x="5789" y="924"/>
                  </a:cubicBezTo>
                  <a:lnTo>
                    <a:pt x="5789" y="231"/>
                  </a:lnTo>
                  <a:cubicBezTo>
                    <a:pt x="5789" y="101"/>
                    <a:pt x="5673" y="0"/>
                    <a:pt x="5558"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339;p83"/>
            <p:cNvSpPr/>
            <p:nvPr/>
          </p:nvSpPr>
          <p:spPr>
            <a:xfrm>
              <a:off x="3883904" y="3553582"/>
              <a:ext cx="115451" cy="24249"/>
            </a:xfrm>
            <a:custGeom>
              <a:avLst/>
              <a:gdLst/>
              <a:ahLst/>
              <a:cxnLst/>
              <a:rect l="l" t="t" r="r" b="b"/>
              <a:pathLst>
                <a:path w="4404" h="925" extrusionOk="0">
                  <a:moveTo>
                    <a:pt x="231" y="1"/>
                  </a:moveTo>
                  <a:cubicBezTo>
                    <a:pt x="101" y="1"/>
                    <a:pt x="0" y="102"/>
                    <a:pt x="0" y="232"/>
                  </a:cubicBezTo>
                  <a:lnTo>
                    <a:pt x="0" y="694"/>
                  </a:lnTo>
                  <a:cubicBezTo>
                    <a:pt x="0" y="824"/>
                    <a:pt x="101" y="925"/>
                    <a:pt x="231" y="925"/>
                  </a:cubicBezTo>
                  <a:lnTo>
                    <a:pt x="4172" y="925"/>
                  </a:lnTo>
                  <a:cubicBezTo>
                    <a:pt x="4288" y="925"/>
                    <a:pt x="4403" y="824"/>
                    <a:pt x="4403" y="694"/>
                  </a:cubicBezTo>
                  <a:lnTo>
                    <a:pt x="4403" y="232"/>
                  </a:lnTo>
                  <a:cubicBezTo>
                    <a:pt x="4403" y="102"/>
                    <a:pt x="4288" y="1"/>
                    <a:pt x="4172" y="1"/>
                  </a:cubicBezTo>
                  <a:close/>
                </a:path>
              </a:pathLst>
            </a:custGeom>
            <a:solidFill>
              <a:srgbClr val="8C9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340;p83"/>
            <p:cNvSpPr/>
            <p:nvPr/>
          </p:nvSpPr>
          <p:spPr>
            <a:xfrm>
              <a:off x="3882017" y="3595972"/>
              <a:ext cx="76836" cy="12138"/>
            </a:xfrm>
            <a:custGeom>
              <a:avLst/>
              <a:gdLst/>
              <a:ahLst/>
              <a:cxnLst/>
              <a:rect l="l" t="t" r="r" b="b"/>
              <a:pathLst>
                <a:path w="2931" h="463" extrusionOk="0">
                  <a:moveTo>
                    <a:pt x="303" y="0"/>
                  </a:moveTo>
                  <a:cubicBezTo>
                    <a:pt x="0" y="0"/>
                    <a:pt x="0" y="462"/>
                    <a:pt x="303" y="462"/>
                  </a:cubicBezTo>
                  <a:lnTo>
                    <a:pt x="2613" y="462"/>
                  </a:lnTo>
                  <a:cubicBezTo>
                    <a:pt x="2930" y="462"/>
                    <a:pt x="2930" y="0"/>
                    <a:pt x="2613"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341;p83"/>
            <p:cNvSpPr/>
            <p:nvPr/>
          </p:nvSpPr>
          <p:spPr>
            <a:xfrm>
              <a:off x="3966770" y="3595972"/>
              <a:ext cx="40528" cy="12138"/>
            </a:xfrm>
            <a:custGeom>
              <a:avLst/>
              <a:gdLst/>
              <a:ahLst/>
              <a:cxnLst/>
              <a:rect l="l" t="t" r="r" b="b"/>
              <a:pathLst>
                <a:path w="1546" h="463" extrusionOk="0">
                  <a:moveTo>
                    <a:pt x="318" y="0"/>
                  </a:moveTo>
                  <a:cubicBezTo>
                    <a:pt x="1" y="0"/>
                    <a:pt x="1" y="462"/>
                    <a:pt x="318" y="462"/>
                  </a:cubicBezTo>
                  <a:lnTo>
                    <a:pt x="1242" y="462"/>
                  </a:lnTo>
                  <a:cubicBezTo>
                    <a:pt x="1545" y="462"/>
                    <a:pt x="1545" y="0"/>
                    <a:pt x="124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342;p83"/>
            <p:cNvSpPr/>
            <p:nvPr/>
          </p:nvSpPr>
          <p:spPr>
            <a:xfrm>
              <a:off x="3882017" y="3632306"/>
              <a:ext cx="28391" cy="12138"/>
            </a:xfrm>
            <a:custGeom>
              <a:avLst/>
              <a:gdLst/>
              <a:ahLst/>
              <a:cxnLst/>
              <a:rect l="l" t="t" r="r" b="b"/>
              <a:pathLst>
                <a:path w="1083" h="463" extrusionOk="0">
                  <a:moveTo>
                    <a:pt x="303" y="0"/>
                  </a:moveTo>
                  <a:cubicBezTo>
                    <a:pt x="0" y="0"/>
                    <a:pt x="0" y="462"/>
                    <a:pt x="303" y="462"/>
                  </a:cubicBezTo>
                  <a:lnTo>
                    <a:pt x="765" y="462"/>
                  </a:lnTo>
                  <a:cubicBezTo>
                    <a:pt x="1083" y="462"/>
                    <a:pt x="1083" y="0"/>
                    <a:pt x="765"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343;p83"/>
            <p:cNvSpPr/>
            <p:nvPr/>
          </p:nvSpPr>
          <p:spPr>
            <a:xfrm>
              <a:off x="3918324" y="3632306"/>
              <a:ext cx="64751" cy="12138"/>
            </a:xfrm>
            <a:custGeom>
              <a:avLst/>
              <a:gdLst/>
              <a:ahLst/>
              <a:cxnLst/>
              <a:rect l="l" t="t" r="r" b="b"/>
              <a:pathLst>
                <a:path w="2470" h="463" extrusionOk="0">
                  <a:moveTo>
                    <a:pt x="304" y="0"/>
                  </a:moveTo>
                  <a:cubicBezTo>
                    <a:pt x="1" y="0"/>
                    <a:pt x="1" y="462"/>
                    <a:pt x="304" y="462"/>
                  </a:cubicBezTo>
                  <a:lnTo>
                    <a:pt x="2166" y="462"/>
                  </a:lnTo>
                  <a:cubicBezTo>
                    <a:pt x="2469" y="462"/>
                    <a:pt x="2469" y="0"/>
                    <a:pt x="2166"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44;p83"/>
            <p:cNvSpPr/>
            <p:nvPr/>
          </p:nvSpPr>
          <p:spPr>
            <a:xfrm>
              <a:off x="3882017" y="3656895"/>
              <a:ext cx="28391" cy="12138"/>
            </a:xfrm>
            <a:custGeom>
              <a:avLst/>
              <a:gdLst/>
              <a:ahLst/>
              <a:cxnLst/>
              <a:rect l="l" t="t" r="r" b="b"/>
              <a:pathLst>
                <a:path w="1083" h="463" extrusionOk="0">
                  <a:moveTo>
                    <a:pt x="303" y="1"/>
                  </a:moveTo>
                  <a:cubicBezTo>
                    <a:pt x="0" y="1"/>
                    <a:pt x="0" y="463"/>
                    <a:pt x="303" y="463"/>
                  </a:cubicBezTo>
                  <a:lnTo>
                    <a:pt x="765" y="463"/>
                  </a:lnTo>
                  <a:cubicBezTo>
                    <a:pt x="1083" y="463"/>
                    <a:pt x="1083" y="1"/>
                    <a:pt x="765"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345;p83"/>
            <p:cNvSpPr/>
            <p:nvPr/>
          </p:nvSpPr>
          <p:spPr>
            <a:xfrm>
              <a:off x="3918324" y="3656895"/>
              <a:ext cx="64751" cy="12138"/>
            </a:xfrm>
            <a:custGeom>
              <a:avLst/>
              <a:gdLst/>
              <a:ahLst/>
              <a:cxnLst/>
              <a:rect l="l" t="t" r="r" b="b"/>
              <a:pathLst>
                <a:path w="2470" h="463" extrusionOk="0">
                  <a:moveTo>
                    <a:pt x="304" y="1"/>
                  </a:moveTo>
                  <a:cubicBezTo>
                    <a:pt x="1" y="1"/>
                    <a:pt x="1" y="463"/>
                    <a:pt x="304" y="463"/>
                  </a:cubicBezTo>
                  <a:lnTo>
                    <a:pt x="2166" y="463"/>
                  </a:lnTo>
                  <a:cubicBezTo>
                    <a:pt x="2469" y="463"/>
                    <a:pt x="2469" y="1"/>
                    <a:pt x="216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346;p83"/>
            <p:cNvSpPr/>
            <p:nvPr/>
          </p:nvSpPr>
          <p:spPr>
            <a:xfrm>
              <a:off x="3853993" y="3371938"/>
              <a:ext cx="59823" cy="109028"/>
            </a:xfrm>
            <a:custGeom>
              <a:avLst/>
              <a:gdLst/>
              <a:ahLst/>
              <a:cxnLst/>
              <a:rect l="l" t="t" r="r" b="b"/>
              <a:pathLst>
                <a:path w="2282" h="4159" extrusionOk="0">
                  <a:moveTo>
                    <a:pt x="246" y="1"/>
                  </a:moveTo>
                  <a:cubicBezTo>
                    <a:pt x="116" y="1"/>
                    <a:pt x="1" y="116"/>
                    <a:pt x="15" y="261"/>
                  </a:cubicBezTo>
                  <a:lnTo>
                    <a:pt x="434" y="3956"/>
                  </a:lnTo>
                  <a:cubicBezTo>
                    <a:pt x="448" y="4072"/>
                    <a:pt x="535" y="4158"/>
                    <a:pt x="665" y="4158"/>
                  </a:cubicBezTo>
                  <a:lnTo>
                    <a:pt x="1632" y="4158"/>
                  </a:lnTo>
                  <a:cubicBezTo>
                    <a:pt x="1748" y="4158"/>
                    <a:pt x="1849" y="4072"/>
                    <a:pt x="1863" y="3956"/>
                  </a:cubicBezTo>
                  <a:lnTo>
                    <a:pt x="2267" y="261"/>
                  </a:lnTo>
                  <a:cubicBezTo>
                    <a:pt x="2282" y="116"/>
                    <a:pt x="2181" y="1"/>
                    <a:pt x="2051"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347;p83"/>
            <p:cNvSpPr/>
            <p:nvPr/>
          </p:nvSpPr>
          <p:spPr>
            <a:xfrm>
              <a:off x="3756735" y="3583860"/>
              <a:ext cx="72694" cy="78750"/>
            </a:xfrm>
            <a:custGeom>
              <a:avLst/>
              <a:gdLst/>
              <a:ahLst/>
              <a:cxnLst/>
              <a:rect l="l" t="t" r="r" b="b"/>
              <a:pathLst>
                <a:path w="2773" h="3004" extrusionOk="0">
                  <a:moveTo>
                    <a:pt x="925" y="1"/>
                  </a:moveTo>
                  <a:lnTo>
                    <a:pt x="925" y="462"/>
                  </a:lnTo>
                  <a:cubicBezTo>
                    <a:pt x="925" y="549"/>
                    <a:pt x="881" y="636"/>
                    <a:pt x="795" y="679"/>
                  </a:cubicBezTo>
                  <a:lnTo>
                    <a:pt x="261" y="939"/>
                  </a:lnTo>
                  <a:cubicBezTo>
                    <a:pt x="102" y="1025"/>
                    <a:pt x="1" y="1184"/>
                    <a:pt x="1" y="1357"/>
                  </a:cubicBezTo>
                  <a:lnTo>
                    <a:pt x="1" y="3003"/>
                  </a:lnTo>
                  <a:lnTo>
                    <a:pt x="2773" y="3003"/>
                  </a:lnTo>
                  <a:lnTo>
                    <a:pt x="2773" y="1357"/>
                  </a:lnTo>
                  <a:cubicBezTo>
                    <a:pt x="2773" y="1184"/>
                    <a:pt x="2671" y="1025"/>
                    <a:pt x="2527" y="939"/>
                  </a:cubicBezTo>
                  <a:lnTo>
                    <a:pt x="1979" y="679"/>
                  </a:lnTo>
                  <a:cubicBezTo>
                    <a:pt x="1906" y="636"/>
                    <a:pt x="1849" y="549"/>
                    <a:pt x="1849" y="462"/>
                  </a:cubicBezTo>
                  <a:lnTo>
                    <a:pt x="1849"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48;p83"/>
            <p:cNvSpPr/>
            <p:nvPr/>
          </p:nvSpPr>
          <p:spPr>
            <a:xfrm>
              <a:off x="3779831" y="3583860"/>
              <a:ext cx="26503" cy="18193"/>
            </a:xfrm>
            <a:custGeom>
              <a:avLst/>
              <a:gdLst/>
              <a:ahLst/>
              <a:cxnLst/>
              <a:rect l="l" t="t" r="r" b="b"/>
              <a:pathLst>
                <a:path w="1011" h="694" extrusionOk="0">
                  <a:moveTo>
                    <a:pt x="44" y="1"/>
                  </a:moveTo>
                  <a:lnTo>
                    <a:pt x="44" y="462"/>
                  </a:lnTo>
                  <a:cubicBezTo>
                    <a:pt x="44" y="520"/>
                    <a:pt x="29" y="564"/>
                    <a:pt x="0" y="607"/>
                  </a:cubicBezTo>
                  <a:cubicBezTo>
                    <a:pt x="159" y="665"/>
                    <a:pt x="332" y="693"/>
                    <a:pt x="506" y="693"/>
                  </a:cubicBezTo>
                  <a:cubicBezTo>
                    <a:pt x="679" y="693"/>
                    <a:pt x="852" y="665"/>
                    <a:pt x="1011" y="607"/>
                  </a:cubicBezTo>
                  <a:cubicBezTo>
                    <a:pt x="982" y="564"/>
                    <a:pt x="968" y="520"/>
                    <a:pt x="968" y="462"/>
                  </a:cubicBezTo>
                  <a:lnTo>
                    <a:pt x="968"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349;p83"/>
            <p:cNvSpPr/>
            <p:nvPr/>
          </p:nvSpPr>
          <p:spPr>
            <a:xfrm>
              <a:off x="3756735" y="3603155"/>
              <a:ext cx="72694" cy="59456"/>
            </a:xfrm>
            <a:custGeom>
              <a:avLst/>
              <a:gdLst/>
              <a:ahLst/>
              <a:cxnLst/>
              <a:rect l="l" t="t" r="r" b="b"/>
              <a:pathLst>
                <a:path w="2773" h="2268" extrusionOk="0">
                  <a:moveTo>
                    <a:pt x="679" y="1"/>
                  </a:moveTo>
                  <a:lnTo>
                    <a:pt x="261" y="203"/>
                  </a:lnTo>
                  <a:cubicBezTo>
                    <a:pt x="102" y="289"/>
                    <a:pt x="1" y="448"/>
                    <a:pt x="1" y="621"/>
                  </a:cubicBezTo>
                  <a:lnTo>
                    <a:pt x="1" y="2267"/>
                  </a:lnTo>
                  <a:lnTo>
                    <a:pt x="2773" y="2267"/>
                  </a:lnTo>
                  <a:lnTo>
                    <a:pt x="2773" y="621"/>
                  </a:lnTo>
                  <a:cubicBezTo>
                    <a:pt x="2773" y="448"/>
                    <a:pt x="2671" y="289"/>
                    <a:pt x="2527" y="203"/>
                  </a:cubicBezTo>
                  <a:lnTo>
                    <a:pt x="2094" y="1"/>
                  </a:lnTo>
                  <a:cubicBezTo>
                    <a:pt x="1914" y="225"/>
                    <a:pt x="1650" y="336"/>
                    <a:pt x="1387" y="336"/>
                  </a:cubicBezTo>
                  <a:cubicBezTo>
                    <a:pt x="1123" y="336"/>
                    <a:pt x="860" y="225"/>
                    <a:pt x="679"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350;p83"/>
            <p:cNvSpPr/>
            <p:nvPr/>
          </p:nvSpPr>
          <p:spPr>
            <a:xfrm>
              <a:off x="3756735" y="3614139"/>
              <a:ext cx="18193" cy="48839"/>
            </a:xfrm>
            <a:custGeom>
              <a:avLst/>
              <a:gdLst/>
              <a:ahLst/>
              <a:cxnLst/>
              <a:rect l="l" t="t" r="r" b="b"/>
              <a:pathLst>
                <a:path w="694" h="1863" extrusionOk="0">
                  <a:moveTo>
                    <a:pt x="59" y="0"/>
                  </a:moveTo>
                  <a:cubicBezTo>
                    <a:pt x="30" y="58"/>
                    <a:pt x="1" y="130"/>
                    <a:pt x="1" y="217"/>
                  </a:cubicBezTo>
                  <a:lnTo>
                    <a:pt x="1" y="1863"/>
                  </a:lnTo>
                  <a:lnTo>
                    <a:pt x="694" y="1863"/>
                  </a:lnTo>
                  <a:lnTo>
                    <a:pt x="694" y="708"/>
                  </a:lnTo>
                  <a:lnTo>
                    <a:pt x="694" y="693"/>
                  </a:lnTo>
                  <a:cubicBezTo>
                    <a:pt x="694" y="563"/>
                    <a:pt x="622" y="419"/>
                    <a:pt x="521" y="332"/>
                  </a:cubicBezTo>
                  <a:lnTo>
                    <a:pt x="59"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351;p83"/>
            <p:cNvSpPr/>
            <p:nvPr/>
          </p:nvSpPr>
          <p:spPr>
            <a:xfrm>
              <a:off x="3811236" y="3614139"/>
              <a:ext cx="18193" cy="48839"/>
            </a:xfrm>
            <a:custGeom>
              <a:avLst/>
              <a:gdLst/>
              <a:ahLst/>
              <a:cxnLst/>
              <a:rect l="l" t="t" r="r" b="b"/>
              <a:pathLst>
                <a:path w="694" h="1863" extrusionOk="0">
                  <a:moveTo>
                    <a:pt x="636" y="0"/>
                  </a:moveTo>
                  <a:lnTo>
                    <a:pt x="188" y="332"/>
                  </a:lnTo>
                  <a:cubicBezTo>
                    <a:pt x="73" y="419"/>
                    <a:pt x="1" y="563"/>
                    <a:pt x="1" y="693"/>
                  </a:cubicBezTo>
                  <a:lnTo>
                    <a:pt x="1" y="708"/>
                  </a:lnTo>
                  <a:lnTo>
                    <a:pt x="1" y="1863"/>
                  </a:lnTo>
                  <a:lnTo>
                    <a:pt x="694" y="1863"/>
                  </a:lnTo>
                  <a:lnTo>
                    <a:pt x="694" y="217"/>
                  </a:lnTo>
                  <a:cubicBezTo>
                    <a:pt x="694" y="130"/>
                    <a:pt x="665" y="58"/>
                    <a:pt x="636"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352;p83"/>
            <p:cNvSpPr/>
            <p:nvPr/>
          </p:nvSpPr>
          <p:spPr>
            <a:xfrm>
              <a:off x="3768847" y="3535415"/>
              <a:ext cx="48472" cy="54527"/>
            </a:xfrm>
            <a:custGeom>
              <a:avLst/>
              <a:gdLst/>
              <a:ahLst/>
              <a:cxnLst/>
              <a:rect l="l" t="t" r="r" b="b"/>
              <a:pathLst>
                <a:path w="1849" h="2080" extrusionOk="0">
                  <a:moveTo>
                    <a:pt x="694" y="1"/>
                  </a:moveTo>
                  <a:cubicBezTo>
                    <a:pt x="318" y="1"/>
                    <a:pt x="1" y="318"/>
                    <a:pt x="1" y="694"/>
                  </a:cubicBezTo>
                  <a:lnTo>
                    <a:pt x="1" y="1156"/>
                  </a:lnTo>
                  <a:cubicBezTo>
                    <a:pt x="1" y="1675"/>
                    <a:pt x="419" y="2080"/>
                    <a:pt x="925" y="2080"/>
                  </a:cubicBezTo>
                  <a:cubicBezTo>
                    <a:pt x="1430" y="2080"/>
                    <a:pt x="1849" y="1675"/>
                    <a:pt x="1849" y="1156"/>
                  </a:cubicBezTo>
                  <a:lnTo>
                    <a:pt x="1849" y="694"/>
                  </a:lnTo>
                  <a:cubicBezTo>
                    <a:pt x="1849" y="318"/>
                    <a:pt x="1545" y="1"/>
                    <a:pt x="1156"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353;p83"/>
            <p:cNvSpPr/>
            <p:nvPr/>
          </p:nvSpPr>
          <p:spPr>
            <a:xfrm>
              <a:off x="3768847" y="3535415"/>
              <a:ext cx="33345" cy="54632"/>
            </a:xfrm>
            <a:custGeom>
              <a:avLst/>
              <a:gdLst/>
              <a:ahLst/>
              <a:cxnLst/>
              <a:rect l="l" t="t" r="r" b="b"/>
              <a:pathLst>
                <a:path w="1272" h="2084" extrusionOk="0">
                  <a:moveTo>
                    <a:pt x="694" y="1"/>
                  </a:moveTo>
                  <a:cubicBezTo>
                    <a:pt x="304" y="1"/>
                    <a:pt x="1" y="318"/>
                    <a:pt x="1" y="694"/>
                  </a:cubicBezTo>
                  <a:lnTo>
                    <a:pt x="1" y="1156"/>
                  </a:lnTo>
                  <a:cubicBezTo>
                    <a:pt x="1" y="1687"/>
                    <a:pt x="436" y="2083"/>
                    <a:pt x="926" y="2083"/>
                  </a:cubicBezTo>
                  <a:cubicBezTo>
                    <a:pt x="1035" y="2083"/>
                    <a:pt x="1146" y="2064"/>
                    <a:pt x="1257" y="2022"/>
                  </a:cubicBezTo>
                  <a:cubicBezTo>
                    <a:pt x="910" y="1877"/>
                    <a:pt x="679" y="1531"/>
                    <a:pt x="694" y="1156"/>
                  </a:cubicBezTo>
                  <a:lnTo>
                    <a:pt x="694" y="694"/>
                  </a:lnTo>
                  <a:cubicBezTo>
                    <a:pt x="694" y="362"/>
                    <a:pt x="925" y="73"/>
                    <a:pt x="1271" y="15"/>
                  </a:cubicBezTo>
                  <a:cubicBezTo>
                    <a:pt x="1228" y="15"/>
                    <a:pt x="1185" y="1"/>
                    <a:pt x="115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354;p83"/>
            <p:cNvSpPr/>
            <p:nvPr/>
          </p:nvSpPr>
          <p:spPr>
            <a:xfrm>
              <a:off x="3768847" y="3535415"/>
              <a:ext cx="48472" cy="24301"/>
            </a:xfrm>
            <a:custGeom>
              <a:avLst/>
              <a:gdLst/>
              <a:ahLst/>
              <a:cxnLst/>
              <a:rect l="l" t="t" r="r" b="b"/>
              <a:pathLst>
                <a:path w="1849" h="927" extrusionOk="0">
                  <a:moveTo>
                    <a:pt x="694" y="1"/>
                  </a:moveTo>
                  <a:cubicBezTo>
                    <a:pt x="304" y="1"/>
                    <a:pt x="1" y="318"/>
                    <a:pt x="1" y="694"/>
                  </a:cubicBezTo>
                  <a:cubicBezTo>
                    <a:pt x="557" y="853"/>
                    <a:pt x="1125" y="926"/>
                    <a:pt x="1694" y="926"/>
                  </a:cubicBezTo>
                  <a:cubicBezTo>
                    <a:pt x="1746" y="926"/>
                    <a:pt x="1797" y="926"/>
                    <a:pt x="1849" y="925"/>
                  </a:cubicBezTo>
                  <a:lnTo>
                    <a:pt x="1849" y="694"/>
                  </a:lnTo>
                  <a:cubicBezTo>
                    <a:pt x="1849" y="318"/>
                    <a:pt x="1545" y="1"/>
                    <a:pt x="1156"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355;p83"/>
            <p:cNvSpPr/>
            <p:nvPr/>
          </p:nvSpPr>
          <p:spPr>
            <a:xfrm>
              <a:off x="3768847" y="3535415"/>
              <a:ext cx="33345" cy="22361"/>
            </a:xfrm>
            <a:custGeom>
              <a:avLst/>
              <a:gdLst/>
              <a:ahLst/>
              <a:cxnLst/>
              <a:rect l="l" t="t" r="r" b="b"/>
              <a:pathLst>
                <a:path w="1272" h="853" extrusionOk="0">
                  <a:moveTo>
                    <a:pt x="694" y="1"/>
                  </a:moveTo>
                  <a:cubicBezTo>
                    <a:pt x="304" y="1"/>
                    <a:pt x="1" y="318"/>
                    <a:pt x="1" y="694"/>
                  </a:cubicBezTo>
                  <a:cubicBezTo>
                    <a:pt x="217" y="766"/>
                    <a:pt x="448" y="809"/>
                    <a:pt x="694" y="853"/>
                  </a:cubicBezTo>
                  <a:lnTo>
                    <a:pt x="694" y="694"/>
                  </a:lnTo>
                  <a:cubicBezTo>
                    <a:pt x="694" y="362"/>
                    <a:pt x="925" y="73"/>
                    <a:pt x="1271" y="15"/>
                  </a:cubicBezTo>
                  <a:cubicBezTo>
                    <a:pt x="1228" y="15"/>
                    <a:pt x="1185" y="1"/>
                    <a:pt x="115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356;p83"/>
            <p:cNvSpPr/>
            <p:nvPr/>
          </p:nvSpPr>
          <p:spPr>
            <a:xfrm>
              <a:off x="3871793" y="3451029"/>
              <a:ext cx="24249" cy="12138"/>
            </a:xfrm>
            <a:custGeom>
              <a:avLst/>
              <a:gdLst/>
              <a:ahLst/>
              <a:cxnLst/>
              <a:rect l="l" t="t" r="r" b="b"/>
              <a:pathLst>
                <a:path w="925" h="463" extrusionOk="0">
                  <a:moveTo>
                    <a:pt x="231" y="1"/>
                  </a:moveTo>
                  <a:cubicBezTo>
                    <a:pt x="101" y="1"/>
                    <a:pt x="0" y="102"/>
                    <a:pt x="0" y="232"/>
                  </a:cubicBezTo>
                  <a:cubicBezTo>
                    <a:pt x="0" y="347"/>
                    <a:pt x="101" y="463"/>
                    <a:pt x="231" y="463"/>
                  </a:cubicBezTo>
                  <a:lnTo>
                    <a:pt x="693" y="463"/>
                  </a:lnTo>
                  <a:cubicBezTo>
                    <a:pt x="823" y="463"/>
                    <a:pt x="924" y="347"/>
                    <a:pt x="924" y="232"/>
                  </a:cubicBezTo>
                  <a:cubicBezTo>
                    <a:pt x="924" y="102"/>
                    <a:pt x="823" y="1"/>
                    <a:pt x="69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357;p83"/>
            <p:cNvSpPr/>
            <p:nvPr/>
          </p:nvSpPr>
          <p:spPr>
            <a:xfrm>
              <a:off x="3854386" y="3371938"/>
              <a:ext cx="59429" cy="12138"/>
            </a:xfrm>
            <a:custGeom>
              <a:avLst/>
              <a:gdLst/>
              <a:ahLst/>
              <a:cxnLst/>
              <a:rect l="l" t="t" r="r" b="b"/>
              <a:pathLst>
                <a:path w="2267" h="463" extrusionOk="0">
                  <a:moveTo>
                    <a:pt x="231" y="1"/>
                  </a:moveTo>
                  <a:cubicBezTo>
                    <a:pt x="101" y="1"/>
                    <a:pt x="0" y="102"/>
                    <a:pt x="0" y="232"/>
                  </a:cubicBezTo>
                  <a:cubicBezTo>
                    <a:pt x="0" y="362"/>
                    <a:pt x="101" y="463"/>
                    <a:pt x="231" y="463"/>
                  </a:cubicBezTo>
                  <a:lnTo>
                    <a:pt x="2021" y="463"/>
                  </a:lnTo>
                  <a:cubicBezTo>
                    <a:pt x="2151" y="463"/>
                    <a:pt x="2267" y="362"/>
                    <a:pt x="2252" y="232"/>
                  </a:cubicBezTo>
                  <a:cubicBezTo>
                    <a:pt x="2252" y="102"/>
                    <a:pt x="2151" y="1"/>
                    <a:pt x="2021"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ectángulo 150">
            <a:extLst>
              <a:ext uri="{FF2B5EF4-FFF2-40B4-BE49-F238E27FC236}">
                <a16:creationId xmlns:a16="http://schemas.microsoft.com/office/drawing/2014/main" id="{AEBDDDE2-079C-44CE-A1DB-0CEB89D321EB}"/>
              </a:ext>
            </a:extLst>
          </p:cNvPr>
          <p:cNvSpPr/>
          <p:nvPr/>
        </p:nvSpPr>
        <p:spPr>
          <a:xfrm>
            <a:off x="2406480" y="4659438"/>
            <a:ext cx="2340611" cy="954107"/>
          </a:xfrm>
          <a:prstGeom prst="rect">
            <a:avLst/>
          </a:prstGeom>
        </p:spPr>
        <p:txBody>
          <a:bodyPr wrap="square">
            <a:spAutoFit/>
          </a:bodyPr>
          <a:lstStyle/>
          <a:p>
            <a:pPr algn="ctr">
              <a:spcAft>
                <a:spcPts val="975"/>
              </a:spcAft>
            </a:pPr>
            <a:r>
              <a:rPr lang="es-PY"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Reglamentación de las fichas ocupacionales de los exámenes médicos según Decreto N° 5078/2021</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13" name="Rectángulo 150">
            <a:extLst>
              <a:ext uri="{FF2B5EF4-FFF2-40B4-BE49-F238E27FC236}">
                <a16:creationId xmlns:a16="http://schemas.microsoft.com/office/drawing/2014/main" id="{AEBDDDE2-079C-44CE-A1DB-0CEB89D321EB}"/>
              </a:ext>
            </a:extLst>
          </p:cNvPr>
          <p:cNvSpPr/>
          <p:nvPr/>
        </p:nvSpPr>
        <p:spPr>
          <a:xfrm>
            <a:off x="6895030" y="4688587"/>
            <a:ext cx="2057552" cy="954107"/>
          </a:xfrm>
          <a:prstGeom prst="rect">
            <a:avLst/>
          </a:prstGeom>
        </p:spPr>
        <p:txBody>
          <a:bodyPr wrap="square">
            <a:spAutoFit/>
          </a:bodyPr>
          <a:lstStyle/>
          <a:p>
            <a:pPr algn="ctr">
              <a:spcAft>
                <a:spcPts val="975"/>
              </a:spcAft>
            </a:pPr>
            <a:r>
              <a:rPr lang="es-PY"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Desarrollo del Registro de Información de Salud Ocupacional (RISO)</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14" name="Group 63"/>
          <p:cNvGrpSpPr/>
          <p:nvPr/>
        </p:nvGrpSpPr>
        <p:grpSpPr>
          <a:xfrm>
            <a:off x="5509882" y="4074808"/>
            <a:ext cx="591809" cy="515040"/>
            <a:chOff x="8650800" y="2377080"/>
            <a:chExt cx="458280" cy="488880"/>
          </a:xfrm>
        </p:grpSpPr>
        <p:sp>
          <p:nvSpPr>
            <p:cNvPr id="115" name="CustomShape 64"/>
            <p:cNvSpPr/>
            <p:nvPr/>
          </p:nvSpPr>
          <p:spPr>
            <a:xfrm>
              <a:off x="8823960" y="2377080"/>
              <a:ext cx="109440" cy="112680"/>
            </a:xfrm>
            <a:custGeom>
              <a:avLst/>
              <a:gdLst/>
              <a:ahLst/>
              <a:cxnLst/>
              <a:rect l="l" t="t" r="r" b="b"/>
              <a:pathLst>
                <a:path w="2837" h="2742">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3" name="CustomShape 65"/>
            <p:cNvSpPr/>
            <p:nvPr/>
          </p:nvSpPr>
          <p:spPr>
            <a:xfrm>
              <a:off x="8691120" y="2635920"/>
              <a:ext cx="106920" cy="112680"/>
            </a:xfrm>
            <a:custGeom>
              <a:avLst/>
              <a:gdLst/>
              <a:ahLst/>
              <a:cxnLst/>
              <a:rect l="l" t="t" r="r" b="b"/>
              <a:pathLst>
                <a:path w="2774" h="2741">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4" name="CustomShape 66"/>
            <p:cNvSpPr/>
            <p:nvPr/>
          </p:nvSpPr>
          <p:spPr>
            <a:xfrm>
              <a:off x="8961840" y="2637000"/>
              <a:ext cx="105840" cy="112680"/>
            </a:xfrm>
            <a:custGeom>
              <a:avLst/>
              <a:gdLst/>
              <a:ahLst/>
              <a:cxnLst/>
              <a:rect l="l" t="t" r="r" b="b"/>
              <a:pathLst>
                <a:path w="2742" h="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5" name="CustomShape 67"/>
            <p:cNvSpPr/>
            <p:nvPr/>
          </p:nvSpPr>
          <p:spPr>
            <a:xfrm>
              <a:off x="8650800" y="2747880"/>
              <a:ext cx="188640" cy="118080"/>
            </a:xfrm>
            <a:custGeom>
              <a:avLst/>
              <a:gdLst/>
              <a:ahLst/>
              <a:cxnLst/>
              <a:rect l="l" t="t" r="r" b="b"/>
              <a:pathLst>
                <a:path w="4884" h="2868">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6" name="CustomShape 68"/>
            <p:cNvSpPr/>
            <p:nvPr/>
          </p:nvSpPr>
          <p:spPr>
            <a:xfrm>
              <a:off x="8785080" y="2487600"/>
              <a:ext cx="189720" cy="119160"/>
            </a:xfrm>
            <a:custGeom>
              <a:avLst/>
              <a:gdLst/>
              <a:ahLst/>
              <a:cxnLst/>
              <a:rect l="l" t="t" r="r" b="b"/>
              <a:pathLst>
                <a:path w="4916" h="2899">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7" name="CustomShape 69"/>
            <p:cNvSpPr/>
            <p:nvPr/>
          </p:nvSpPr>
          <p:spPr>
            <a:xfrm>
              <a:off x="8920440" y="2747880"/>
              <a:ext cx="188640" cy="118080"/>
            </a:xfrm>
            <a:custGeom>
              <a:avLst/>
              <a:gdLst/>
              <a:ahLst/>
              <a:cxnLst/>
              <a:rect l="l" t="t" r="r" b="b"/>
              <a:pathLst>
                <a:path w="4885" h="2868">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48" name="CustomShape 70"/>
            <p:cNvSpPr/>
            <p:nvPr/>
          </p:nvSpPr>
          <p:spPr>
            <a:xfrm>
              <a:off x="8819280" y="2635920"/>
              <a:ext cx="119160" cy="106200"/>
            </a:xfrm>
            <a:custGeom>
              <a:avLst/>
              <a:gdLst/>
              <a:ahLst/>
              <a:cxnLst/>
              <a:rect l="l" t="t" r="r" b="b"/>
              <a:pathLst>
                <a:path w="3089" h="2584">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style>
            <a:lnRef idx="0">
              <a:scrgbClr r="0" g="0" b="0"/>
            </a:lnRef>
            <a:fillRef idx="0">
              <a:scrgbClr r="0" g="0" b="0"/>
            </a:fillRef>
            <a:effectRef idx="0">
              <a:scrgbClr r="0" g="0" b="0"/>
            </a:effectRef>
            <a:fontRef idx="minor"/>
          </p:style>
        </p:sp>
      </p:grpSp>
      <p:grpSp>
        <p:nvGrpSpPr>
          <p:cNvPr id="149" name="Google Shape;14542;p78">
            <a:extLst>
              <a:ext uri="{FF2B5EF4-FFF2-40B4-BE49-F238E27FC236}">
                <a16:creationId xmlns:a16="http://schemas.microsoft.com/office/drawing/2014/main" id="{C9512621-B79B-4631-843D-86ED233E6A34}"/>
              </a:ext>
            </a:extLst>
          </p:cNvPr>
          <p:cNvGrpSpPr/>
          <p:nvPr/>
        </p:nvGrpSpPr>
        <p:grpSpPr>
          <a:xfrm>
            <a:off x="3206314" y="3960347"/>
            <a:ext cx="646299" cy="526918"/>
            <a:chOff x="-48266125" y="1973375"/>
            <a:chExt cx="302450" cy="300125"/>
          </a:xfrm>
        </p:grpSpPr>
        <p:sp>
          <p:nvSpPr>
            <p:cNvPr id="150" name="Google Shape;14543;p78">
              <a:extLst>
                <a:ext uri="{FF2B5EF4-FFF2-40B4-BE49-F238E27FC236}">
                  <a16:creationId xmlns:a16="http://schemas.microsoft.com/office/drawing/2014/main" id="{60450413-CB34-40A4-82E0-24F119378D95}"/>
                </a:ext>
              </a:extLst>
            </p:cNvPr>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544;p78">
              <a:extLst>
                <a:ext uri="{FF2B5EF4-FFF2-40B4-BE49-F238E27FC236}">
                  <a16:creationId xmlns:a16="http://schemas.microsoft.com/office/drawing/2014/main" id="{1822E573-E527-43C7-A59A-3401E60DA3FF}"/>
                </a:ext>
              </a:extLst>
            </p:cNvPr>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545;p78">
              <a:extLst>
                <a:ext uri="{FF2B5EF4-FFF2-40B4-BE49-F238E27FC236}">
                  <a16:creationId xmlns:a16="http://schemas.microsoft.com/office/drawing/2014/main" id="{A169E269-633C-4B7A-9AF7-64B004AD6E13}"/>
                </a:ext>
              </a:extLst>
            </p:cNvPr>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546;p78">
              <a:extLst>
                <a:ext uri="{FF2B5EF4-FFF2-40B4-BE49-F238E27FC236}">
                  <a16:creationId xmlns:a16="http://schemas.microsoft.com/office/drawing/2014/main" id="{C291C80B-B508-4D07-ACE4-9002864DDBFB}"/>
                </a:ext>
              </a:extLst>
            </p:cNvPr>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4547;p78">
              <a:extLst>
                <a:ext uri="{FF2B5EF4-FFF2-40B4-BE49-F238E27FC236}">
                  <a16:creationId xmlns:a16="http://schemas.microsoft.com/office/drawing/2014/main" id="{A707B667-3F1D-4267-B637-D5AF12ABED63}"/>
                </a:ext>
              </a:extLst>
            </p:cNvPr>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4548;p78">
              <a:extLst>
                <a:ext uri="{FF2B5EF4-FFF2-40B4-BE49-F238E27FC236}">
                  <a16:creationId xmlns:a16="http://schemas.microsoft.com/office/drawing/2014/main" id="{D368D4F1-EAF2-44A6-88DF-152721A2AD3E}"/>
                </a:ext>
              </a:extLst>
            </p:cNvPr>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4542;p78">
            <a:extLst>
              <a:ext uri="{FF2B5EF4-FFF2-40B4-BE49-F238E27FC236}">
                <a16:creationId xmlns:a16="http://schemas.microsoft.com/office/drawing/2014/main" id="{C9512621-B79B-4631-843D-86ED233E6A34}"/>
              </a:ext>
            </a:extLst>
          </p:cNvPr>
          <p:cNvGrpSpPr/>
          <p:nvPr/>
        </p:nvGrpSpPr>
        <p:grpSpPr>
          <a:xfrm>
            <a:off x="9916152" y="4138694"/>
            <a:ext cx="646299" cy="526918"/>
            <a:chOff x="-48266125" y="1973375"/>
            <a:chExt cx="302450" cy="300125"/>
          </a:xfrm>
        </p:grpSpPr>
        <p:sp>
          <p:nvSpPr>
            <p:cNvPr id="182" name="Google Shape;14543;p78">
              <a:extLst>
                <a:ext uri="{FF2B5EF4-FFF2-40B4-BE49-F238E27FC236}">
                  <a16:creationId xmlns:a16="http://schemas.microsoft.com/office/drawing/2014/main" id="{60450413-CB34-40A4-82E0-24F119378D95}"/>
                </a:ext>
              </a:extLst>
            </p:cNvPr>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544;p78">
              <a:extLst>
                <a:ext uri="{FF2B5EF4-FFF2-40B4-BE49-F238E27FC236}">
                  <a16:creationId xmlns:a16="http://schemas.microsoft.com/office/drawing/2014/main" id="{1822E573-E527-43C7-A59A-3401E60DA3FF}"/>
                </a:ext>
              </a:extLst>
            </p:cNvPr>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4545;p78">
              <a:extLst>
                <a:ext uri="{FF2B5EF4-FFF2-40B4-BE49-F238E27FC236}">
                  <a16:creationId xmlns:a16="http://schemas.microsoft.com/office/drawing/2014/main" id="{A169E269-633C-4B7A-9AF7-64B004AD6E13}"/>
                </a:ext>
              </a:extLst>
            </p:cNvPr>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4546;p78">
              <a:extLst>
                <a:ext uri="{FF2B5EF4-FFF2-40B4-BE49-F238E27FC236}">
                  <a16:creationId xmlns:a16="http://schemas.microsoft.com/office/drawing/2014/main" id="{C291C80B-B508-4D07-ACE4-9002864DDBFB}"/>
                </a:ext>
              </a:extLst>
            </p:cNvPr>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4547;p78">
              <a:extLst>
                <a:ext uri="{FF2B5EF4-FFF2-40B4-BE49-F238E27FC236}">
                  <a16:creationId xmlns:a16="http://schemas.microsoft.com/office/drawing/2014/main" id="{A707B667-3F1D-4267-B637-D5AF12ABED63}"/>
                </a:ext>
              </a:extLst>
            </p:cNvPr>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4548;p78">
              <a:extLst>
                <a:ext uri="{FF2B5EF4-FFF2-40B4-BE49-F238E27FC236}">
                  <a16:creationId xmlns:a16="http://schemas.microsoft.com/office/drawing/2014/main" id="{D368D4F1-EAF2-44A6-88DF-152721A2AD3E}"/>
                </a:ext>
              </a:extLst>
            </p:cNvPr>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5F7D95"/>
            </a:solidFill>
            <a:ln>
              <a:solidFill>
                <a:schemeClr val="accent5">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Rectángulo 150">
            <a:extLst>
              <a:ext uri="{FF2B5EF4-FFF2-40B4-BE49-F238E27FC236}">
                <a16:creationId xmlns:a16="http://schemas.microsoft.com/office/drawing/2014/main" id="{AEBDDDE2-079C-44CE-A1DB-0CEB89D321EB}"/>
              </a:ext>
            </a:extLst>
          </p:cNvPr>
          <p:cNvSpPr/>
          <p:nvPr/>
        </p:nvSpPr>
        <p:spPr>
          <a:xfrm>
            <a:off x="9220031" y="4702408"/>
            <a:ext cx="1942536" cy="1015663"/>
          </a:xfrm>
          <a:prstGeom prst="rect">
            <a:avLst/>
          </a:prstGeom>
        </p:spPr>
        <p:txBody>
          <a:bodyPr wrap="square">
            <a:spAutoFit/>
          </a:bodyPr>
          <a:lstStyle/>
          <a:p>
            <a:pPr algn="ctr">
              <a:spcAft>
                <a:spcPts val="975"/>
              </a:spcAft>
            </a:pPr>
            <a:r>
              <a:rPr lang="es-PY" sz="12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Reglamentación de la Ley N° 5804/17 “Que establece el Sistema Nacional de Prevención de Riesgos Laborales”</a:t>
            </a:r>
            <a:endParaRPr lang="es-PY" sz="11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89" name="Group 63"/>
          <p:cNvGrpSpPr/>
          <p:nvPr/>
        </p:nvGrpSpPr>
        <p:grpSpPr>
          <a:xfrm>
            <a:off x="7671936" y="3986761"/>
            <a:ext cx="591809" cy="515040"/>
            <a:chOff x="8650800" y="2377080"/>
            <a:chExt cx="458280" cy="488880"/>
          </a:xfrm>
        </p:grpSpPr>
        <p:sp>
          <p:nvSpPr>
            <p:cNvPr id="190" name="CustomShape 64"/>
            <p:cNvSpPr/>
            <p:nvPr/>
          </p:nvSpPr>
          <p:spPr>
            <a:xfrm>
              <a:off x="8823960" y="2377080"/>
              <a:ext cx="109440" cy="112680"/>
            </a:xfrm>
            <a:custGeom>
              <a:avLst/>
              <a:gdLst/>
              <a:ahLst/>
              <a:cxnLst/>
              <a:rect l="l" t="t" r="r" b="b"/>
              <a:pathLst>
                <a:path w="2837" h="2742">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1" name="CustomShape 65"/>
            <p:cNvSpPr/>
            <p:nvPr/>
          </p:nvSpPr>
          <p:spPr>
            <a:xfrm>
              <a:off x="8691120" y="2635920"/>
              <a:ext cx="106920" cy="112680"/>
            </a:xfrm>
            <a:custGeom>
              <a:avLst/>
              <a:gdLst/>
              <a:ahLst/>
              <a:cxnLst/>
              <a:rect l="l" t="t" r="r" b="b"/>
              <a:pathLst>
                <a:path w="2774" h="2741">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2" name="CustomShape 66"/>
            <p:cNvSpPr/>
            <p:nvPr/>
          </p:nvSpPr>
          <p:spPr>
            <a:xfrm>
              <a:off x="8961840" y="2637000"/>
              <a:ext cx="105840" cy="112680"/>
            </a:xfrm>
            <a:custGeom>
              <a:avLst/>
              <a:gdLst/>
              <a:ahLst/>
              <a:cxnLst/>
              <a:rect l="l" t="t" r="r" b="b"/>
              <a:pathLst>
                <a:path w="2742" h="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3" name="CustomShape 67"/>
            <p:cNvSpPr/>
            <p:nvPr/>
          </p:nvSpPr>
          <p:spPr>
            <a:xfrm>
              <a:off x="8650800" y="2747880"/>
              <a:ext cx="188640" cy="118080"/>
            </a:xfrm>
            <a:custGeom>
              <a:avLst/>
              <a:gdLst/>
              <a:ahLst/>
              <a:cxnLst/>
              <a:rect l="l" t="t" r="r" b="b"/>
              <a:pathLst>
                <a:path w="4884" h="2868">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4" name="CustomShape 68"/>
            <p:cNvSpPr/>
            <p:nvPr/>
          </p:nvSpPr>
          <p:spPr>
            <a:xfrm>
              <a:off x="8785080" y="2487600"/>
              <a:ext cx="189720" cy="119160"/>
            </a:xfrm>
            <a:custGeom>
              <a:avLst/>
              <a:gdLst/>
              <a:ahLst/>
              <a:cxnLst/>
              <a:rect l="l" t="t" r="r" b="b"/>
              <a:pathLst>
                <a:path w="4916" h="2899">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5" name="CustomShape 69"/>
            <p:cNvSpPr/>
            <p:nvPr/>
          </p:nvSpPr>
          <p:spPr>
            <a:xfrm>
              <a:off x="8920440" y="2747880"/>
              <a:ext cx="188640" cy="118080"/>
            </a:xfrm>
            <a:custGeom>
              <a:avLst/>
              <a:gdLst/>
              <a:ahLst/>
              <a:cxnLst/>
              <a:rect l="l" t="t" r="r" b="b"/>
              <a:pathLst>
                <a:path w="4885" h="2868">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style>
            <a:lnRef idx="0">
              <a:scrgbClr r="0" g="0" b="0"/>
            </a:lnRef>
            <a:fillRef idx="0">
              <a:scrgbClr r="0" g="0" b="0"/>
            </a:fillRef>
            <a:effectRef idx="0">
              <a:scrgbClr r="0" g="0" b="0"/>
            </a:effectRef>
            <a:fontRef idx="minor"/>
          </p:style>
        </p:sp>
        <p:sp>
          <p:nvSpPr>
            <p:cNvPr id="196" name="CustomShape 70"/>
            <p:cNvSpPr/>
            <p:nvPr/>
          </p:nvSpPr>
          <p:spPr>
            <a:xfrm>
              <a:off x="8819280" y="2635920"/>
              <a:ext cx="119160" cy="106200"/>
            </a:xfrm>
            <a:custGeom>
              <a:avLst/>
              <a:gdLst/>
              <a:ahLst/>
              <a:cxnLst/>
              <a:rect l="l" t="t" r="r" b="b"/>
              <a:pathLst>
                <a:path w="3089" h="2584">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style>
            <a:lnRef idx="0">
              <a:scrgbClr r="0" g="0" b="0"/>
            </a:lnRef>
            <a:fillRef idx="0">
              <a:scrgbClr r="0" g="0" b="0"/>
            </a:fillRef>
            <a:effectRef idx="0">
              <a:scrgbClr r="0" g="0" b="0"/>
            </a:effectRef>
            <a:fontRef idx="minor"/>
          </p:style>
        </p:sp>
      </p:grpSp>
      <p:sp>
        <p:nvSpPr>
          <p:cNvPr id="197" name="Rectángulo 150">
            <a:extLst>
              <a:ext uri="{FF2B5EF4-FFF2-40B4-BE49-F238E27FC236}">
                <a16:creationId xmlns:a16="http://schemas.microsoft.com/office/drawing/2014/main" id="{AEBDDDE2-079C-44CE-A1DB-0CEB89D321EB}"/>
              </a:ext>
            </a:extLst>
          </p:cNvPr>
          <p:cNvSpPr/>
          <p:nvPr/>
        </p:nvSpPr>
        <p:spPr>
          <a:xfrm>
            <a:off x="4724710" y="4699596"/>
            <a:ext cx="2057552" cy="738664"/>
          </a:xfrm>
          <a:prstGeom prst="rect">
            <a:avLst/>
          </a:prstGeom>
        </p:spPr>
        <p:txBody>
          <a:bodyPr wrap="square">
            <a:spAutoFit/>
          </a:bodyPr>
          <a:lstStyle/>
          <a:p>
            <a:pPr algn="ctr">
              <a:spcAft>
                <a:spcPts val="975"/>
              </a:spcAft>
            </a:pPr>
            <a:r>
              <a:rPr lang="es-PY" sz="14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Conformación del Consejo Nacional de Salud Ocupacional</a:t>
            </a:r>
            <a:endParaRPr lang="es-PY" sz="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7140833"/>
      </p:ext>
    </p:extLst>
  </p:cSld>
  <p:clrMapOvr>
    <a:masterClrMapping/>
  </p:clrMapOvr>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7FF8968828F9E47A8240C6CE9B71115" ma:contentTypeVersion="10" ma:contentTypeDescription="Crear nuevo documento." ma:contentTypeScope="" ma:versionID="1df7f19cc89b18e0b6a7e38a4fb4e27e">
  <xsd:schema xmlns:xsd="http://www.w3.org/2001/XMLSchema" xmlns:xs="http://www.w3.org/2001/XMLSchema" xmlns:p="http://schemas.microsoft.com/office/2006/metadata/properties" xmlns:ns2="a82ed9d8-4d47-4432-a115-acbc3fd77ea0" targetNamespace="http://schemas.microsoft.com/office/2006/metadata/properties" ma:root="true" ma:fieldsID="db424538af0b52df39d7c2548c401731" ns2:_="">
    <xsd:import namespace="a82ed9d8-4d47-4432-a115-acbc3fd77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ed9d8-4d47-4432-a115-acbc3fd77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58733-29C1-4E58-AB99-86CD5493C06D}">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a82ed9d8-4d47-4432-a115-acbc3fd77ea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8D705D4-9A68-4D8C-9636-CC82FD6401B9}">
  <ds:schemaRefs>
    <ds:schemaRef ds:uri="http://schemas.microsoft.com/office/2006/metadata/contentType"/>
    <ds:schemaRef ds:uri="http://schemas.microsoft.com/office/2006/metadata/properties/metaAttributes"/>
    <ds:schemaRef ds:uri="http://www.w3.org/2000/xmlns/"/>
    <ds:schemaRef ds:uri="http://www.w3.org/2001/XMLSchema"/>
    <ds:schemaRef ds:uri="a82ed9d8-4d47-4432-a115-acbc3fd77ea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EB2353-9416-4C7F-9C24-686D0154C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9100</TotalTime>
  <Words>4677</Words>
  <Application>Microsoft Office PowerPoint</Application>
  <PresentationFormat>Panorámica</PresentationFormat>
  <Paragraphs>671</Paragraphs>
  <Slides>46</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Malgun Gothic</vt:lpstr>
      <vt:lpstr>Arial</vt:lpstr>
      <vt:lpstr>Arvo</vt:lpstr>
      <vt:lpstr>Calibri</vt:lpstr>
      <vt:lpstr>Calibri Light</vt:lpstr>
      <vt:lpstr>Segoe UI</vt:lpstr>
      <vt:lpstr>StarSymbol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Viviana Cano</dc:creator>
  <cp:lastModifiedBy>Viviana Cano </cp:lastModifiedBy>
  <cp:revision>524</cp:revision>
  <cp:lastPrinted>2020-10-01T13:23:53Z</cp:lastPrinted>
  <dcterms:created xsi:type="dcterms:W3CDTF">2020-08-11T13:35:21Z</dcterms:created>
  <dcterms:modified xsi:type="dcterms:W3CDTF">2021-09-30T11:45:37Z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0x01010027FF8968828F9E47A8240C6CE9B71115</vt:lpwstr>
  </property>
</Properties>
</file>